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9144000" cy="5143500" type="screen16x9"/>
  <p:notesSz cx="6858000" cy="9144000"/>
  <p:embeddedFontLst>
    <p:embeddedFont>
      <p:font typeface="Nunito" pitchFamily="2"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8" d="100"/>
          <a:sy n="138" d="100"/>
        </p:scale>
        <p:origin x="834" y="12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Team 4 chose a dataset on Estimating Obesity Levels Based on Eating Habits and Physical Activity. The demographics for this dataset are men and women from the countries Mexico, Peru and Columbia. According to World Health Organization “overweight and obesity are major risk factors for a number of chronic diseases, including cardiovascular diseases such as heart disease and stroke, which are the leading causes of death worldwide”. Predicting Obesity is important because it can help identify and address risk factors early, which can lead to prevention and reduce the risk of chronic diseases. </a:t>
            </a:r>
          </a:p>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0763a2aa2b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0763a2aa2b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30763a2aa2b_0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30763a2aa2b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2f92fd6ebca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2f92fd6ebca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2f92fd6ebca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2f92fd6ebca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2f92fd6ebca_0_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2f92fd6ebca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2f92fd6ebca_0_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2f92fd6ebca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2f92fd6ebca_0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2f92fd6ebca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2f92fd6ebca_0_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2f92fd6ebca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2f92fd6ebca_0_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2f92fd6ebca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2f92fd6ebca_0_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2f92fd6ebca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2f92fd6ebca_1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2f92fd6ebca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2f92fd6ebca_0_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2f92fd6ebca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2f92fd6ebca_0_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2f92fd6ebca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30763a2aa2b_0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30763a2aa2b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2f92fd6ebca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2f92fd6ebca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200"/>
              </a:spcAft>
              <a:buClr>
                <a:schemeClr val="dk1"/>
              </a:buClr>
              <a:buSzPts val="1100"/>
              <a:buFont typeface="Arial"/>
              <a:buNone/>
            </a:pPr>
            <a:r>
              <a:rPr lang="en" sz="1600">
                <a:solidFill>
                  <a:srgbClr val="233A44"/>
                </a:solidFill>
              </a:rPr>
              <a:t>Breakdown by the most important features: gender and height. The colors are by end category. Need to add legend and make the information side  by side</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30763a2aa2b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30763a2aa2b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Reduce the number or outputs. Gets the model more accurate. Add a legend for easier</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30763a2aa2b_0_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30763a2aa2b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30763a2aa2b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30763a2aa2b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2f92fd6ebca_0_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2f92fd6ebca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2f92fd6ebca_0_1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2f92fd6ebca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2f92fd6ebca_0_1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2f92fd6ebca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2f92fd6ebca_1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2f92fd6ebca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2f92fd6ebca_0_1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2f92fd6ebca_0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2f92fd6ebca_1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2f92fd6ebca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2f92fd6ebca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2f92fd6ebca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Sigh kit</a:t>
            </a:r>
          </a:p>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2f92fd6ebca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2f92fd6ebca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Pass the next set of slide to Symia Woodson</a:t>
            </a:r>
          </a:p>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30763a2aa2b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30763a2aa2b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30763a2aa2b_0_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30763a2aa2b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30763a2aa2b_0_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30763a2aa2b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35" name="Google Shape;35;p2"/>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Google Shape;36;p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11"/>
          <p:cNvSpPr txBox="1">
            <a:spLocks noGrp="1"/>
          </p:cNvSpPr>
          <p:nvPr>
            <p:ph type="title" hasCustomPrompt="1"/>
          </p:nvPr>
        </p:nvSpPr>
        <p:spPr>
          <a:xfrm>
            <a:off x="1385850" y="1383850"/>
            <a:ext cx="6372300" cy="13797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SzPts val="1300"/>
              <a:buChar char="●"/>
              <a:defRPr/>
            </a:lvl1pPr>
            <a:lvl2pPr marL="914400" lvl="1" indent="-298450" algn="ctr">
              <a:spcBef>
                <a:spcPts val="0"/>
              </a:spcBef>
              <a:spcAft>
                <a:spcPts val="0"/>
              </a:spcAft>
              <a:buSzPts val="1100"/>
              <a:buChar char="○"/>
              <a:defRPr/>
            </a:lvl2pPr>
            <a:lvl3pPr marL="1371600" lvl="2" indent="-298450" algn="ctr">
              <a:spcBef>
                <a:spcPts val="0"/>
              </a:spcBef>
              <a:spcAft>
                <a:spcPts val="0"/>
              </a:spcAft>
              <a:buSzPts val="1100"/>
              <a:buChar char="■"/>
              <a:defRPr/>
            </a:lvl3pPr>
            <a:lvl4pPr marL="1828800" lvl="3" indent="-298450" algn="ctr">
              <a:spcBef>
                <a:spcPts val="0"/>
              </a:spcBef>
              <a:spcAft>
                <a:spcPts val="0"/>
              </a:spcAft>
              <a:buSzPts val="1100"/>
              <a:buChar char="●"/>
              <a:defRPr/>
            </a:lvl4pPr>
            <a:lvl5pPr marL="2286000" lvl="4" indent="-298450" algn="ctr">
              <a:spcBef>
                <a:spcPts val="0"/>
              </a:spcBef>
              <a:spcAft>
                <a:spcPts val="0"/>
              </a:spcAft>
              <a:buSzPts val="1100"/>
              <a:buChar char="○"/>
              <a:defRPr/>
            </a:lvl5pPr>
            <a:lvl6pPr marL="2743200" lvl="5" indent="-298450" algn="ctr">
              <a:spcBef>
                <a:spcPts val="0"/>
              </a:spcBef>
              <a:spcAft>
                <a:spcPts val="0"/>
              </a:spcAft>
              <a:buSzPts val="1100"/>
              <a:buChar char="■"/>
              <a:defRPr/>
            </a:lvl6pPr>
            <a:lvl7pPr marL="3200400" lvl="6" indent="-298450" algn="ctr">
              <a:spcBef>
                <a:spcPts val="0"/>
              </a:spcBef>
              <a:spcAft>
                <a:spcPts val="0"/>
              </a:spcAft>
              <a:buSzPts val="1100"/>
              <a:buChar char="●"/>
              <a:defRPr/>
            </a:lvl7pPr>
            <a:lvl8pPr marL="3657600" lvl="7" indent="-298450" algn="ctr">
              <a:spcBef>
                <a:spcPts val="0"/>
              </a:spcBef>
              <a:spcAft>
                <a:spcPts val="0"/>
              </a:spcAft>
              <a:buSzPts val="1100"/>
              <a:buChar char="○"/>
              <a:defRPr/>
            </a:lvl8pPr>
            <a:lvl9pPr marL="4114800" lvl="8" indent="-298450" algn="ctr">
              <a:spcBef>
                <a:spcPts val="0"/>
              </a:spcBef>
              <a:spcAft>
                <a:spcPts val="0"/>
              </a:spcAft>
              <a:buSzPts val="1100"/>
              <a:buChar char="■"/>
              <a:defRPr/>
            </a:lvl9pPr>
          </a:lstStyle>
          <a:p>
            <a:endParaRPr/>
          </a:p>
        </p:txBody>
      </p:sp>
      <p:sp>
        <p:nvSpPr>
          <p:cNvPr id="121" name="Google Shape;121;p1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1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a:endParaRPr/>
          </a:p>
        </p:txBody>
      </p:sp>
      <p:sp>
        <p:nvSpPr>
          <p:cNvPr id="48" name="Google Shape;48;p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1" name="Google Shape;61;p5"/>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2" name="Google Shape;62;p5"/>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3" name="Google Shape;63;p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9" name="Google Shape;69;p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txBox="1">
            <a:spLocks noGrp="1"/>
          </p:cNvSpPr>
          <p:nvPr>
            <p:ph type="title"/>
          </p:nvPr>
        </p:nvSpPr>
        <p:spPr>
          <a:xfrm>
            <a:off x="819150" y="845600"/>
            <a:ext cx="3709200" cy="1383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75" name="Google Shape;75;p7"/>
          <p:cNvSpPr txBox="1">
            <a:spLocks noGrp="1"/>
          </p:cNvSpPr>
          <p:nvPr>
            <p:ph type="body" idx="1"/>
          </p:nvPr>
        </p:nvSpPr>
        <p:spPr>
          <a:xfrm>
            <a:off x="830700" y="2319050"/>
            <a:ext cx="3709200" cy="2119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76" name="Google Shape;76;p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a:endParaRPr/>
          </a:p>
        </p:txBody>
      </p:sp>
      <p:sp>
        <p:nvSpPr>
          <p:cNvPr id="94" name="Google Shape;94;p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txBox="1">
            <a:spLocks noGrp="1"/>
          </p:cNvSpPr>
          <p:nvPr>
            <p:ph type="title"/>
          </p:nvPr>
        </p:nvSpPr>
        <p:spPr>
          <a:xfrm>
            <a:off x="819150" y="845600"/>
            <a:ext cx="6424200" cy="705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00" name="Google Shape;100;p9"/>
          <p:cNvSpPr txBox="1">
            <a:spLocks noGrp="1"/>
          </p:cNvSpPr>
          <p:nvPr>
            <p:ph type="subTitle" idx="1"/>
          </p:nvPr>
        </p:nvSpPr>
        <p:spPr>
          <a:xfrm>
            <a:off x="819150" y="1550700"/>
            <a:ext cx="5859900" cy="3936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Google Shape;101;p9"/>
          <p:cNvSpPr txBox="1">
            <a:spLocks noGrp="1"/>
          </p:cNvSpPr>
          <p:nvPr>
            <p:ph type="body" idx="2"/>
          </p:nvPr>
        </p:nvSpPr>
        <p:spPr>
          <a:xfrm>
            <a:off x="819150" y="2467050"/>
            <a:ext cx="5859900" cy="209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02" name="Google Shape;102;p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0"/>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normAutofit/>
          </a:bodyPr>
          <a:lstStyle>
            <a:lvl1pPr marL="457200" lvl="0" indent="-228600">
              <a:lnSpc>
                <a:spcPct val="100000"/>
              </a:lnSpc>
              <a:spcBef>
                <a:spcPts val="0"/>
              </a:spcBef>
              <a:spcAft>
                <a:spcPts val="0"/>
              </a:spcAft>
              <a:buSzPts val="1300"/>
              <a:buNone/>
              <a:defRPr/>
            </a:lvl1pPr>
          </a:lstStyle>
          <a:p>
            <a:endParaRPr/>
          </a:p>
        </p:txBody>
      </p:sp>
      <p:sp>
        <p:nvSpPr>
          <p:cNvPr id="108" name="Google Shape;108;p1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archive.ics.uci.edu/dataset/544/estimation+of+obesity+levels+based+on+eating+habits+and+physical+condition"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3"/>
          <p:cNvSpPr txBox="1">
            <a:spLocks noGrp="1"/>
          </p:cNvSpPr>
          <p:nvPr>
            <p:ph type="ctrTitle"/>
          </p:nvPr>
        </p:nvSpPr>
        <p:spPr>
          <a:xfrm>
            <a:off x="2299800" y="1173725"/>
            <a:ext cx="5361300" cy="2089500"/>
          </a:xfrm>
          <a:prstGeom prst="rect">
            <a:avLst/>
          </a:prstGeom>
        </p:spPr>
        <p:txBody>
          <a:bodyPr spcFirstLastPara="1" wrap="square" lIns="91425" tIns="91425" rIns="91425" bIns="91425" anchor="ctr" anchorCtr="0">
            <a:normAutofit fontScale="90000"/>
          </a:bodyPr>
          <a:lstStyle/>
          <a:p>
            <a:pPr marL="0" lvl="0" indent="0" algn="ctr" rtl="0">
              <a:spcBef>
                <a:spcPts val="0"/>
              </a:spcBef>
              <a:spcAft>
                <a:spcPts val="0"/>
              </a:spcAft>
              <a:buNone/>
            </a:pPr>
            <a:r>
              <a:rPr lang="en">
                <a:solidFill>
                  <a:schemeClr val="dk2"/>
                </a:solidFill>
              </a:rPr>
              <a:t>Estimating Obesity Levels Based on Eating Habits and Physical Activity</a:t>
            </a:r>
            <a:endParaRPr>
              <a:solidFill>
                <a:schemeClr val="dk2"/>
              </a:solidFill>
            </a:endParaRPr>
          </a:p>
        </p:txBody>
      </p:sp>
      <p:sp>
        <p:nvSpPr>
          <p:cNvPr id="129" name="Google Shape;129;p13"/>
          <p:cNvSpPr txBox="1">
            <a:spLocks noGrp="1"/>
          </p:cNvSpPr>
          <p:nvPr>
            <p:ph type="subTitle" idx="1"/>
          </p:nvPr>
        </p:nvSpPr>
        <p:spPr>
          <a:xfrm>
            <a:off x="2458225" y="3394808"/>
            <a:ext cx="5361300" cy="522600"/>
          </a:xfrm>
          <a:prstGeom prst="rect">
            <a:avLst/>
          </a:prstGeom>
        </p:spPr>
        <p:txBody>
          <a:bodyPr spcFirstLastPara="1" wrap="square" lIns="91425" tIns="91425" rIns="91425" bIns="91425" anchor="t" anchorCtr="0">
            <a:normAutofit fontScale="85000" lnSpcReduction="20000"/>
          </a:bodyPr>
          <a:lstStyle/>
          <a:p>
            <a:pPr marL="0" lvl="0" indent="0" algn="ctr" rtl="0">
              <a:spcBef>
                <a:spcPts val="0"/>
              </a:spcBef>
              <a:spcAft>
                <a:spcPts val="0"/>
              </a:spcAft>
              <a:buNone/>
            </a:pPr>
            <a:r>
              <a:rPr lang="en">
                <a:solidFill>
                  <a:schemeClr val="dk2"/>
                </a:solidFill>
                <a:latin typeface="Arial"/>
                <a:ea typeface="Arial"/>
                <a:cs typeface="Arial"/>
                <a:sym typeface="Arial"/>
              </a:rPr>
              <a:t>Based on eating habits and physical activity dataset from countries Mexico, Peru and Columbia</a:t>
            </a:r>
            <a:endParaRPr>
              <a:solidFill>
                <a:schemeClr val="dk2"/>
              </a:solidFill>
              <a:latin typeface="Arial"/>
              <a:ea typeface="Arial"/>
              <a:cs typeface="Arial"/>
              <a:sym typeface="Arial"/>
            </a:endParaRPr>
          </a:p>
        </p:txBody>
      </p:sp>
      <p:pic>
        <p:nvPicPr>
          <p:cNvPr id="130" name="Google Shape;130;p13"/>
          <p:cNvPicPr preferRelativeResize="0"/>
          <p:nvPr/>
        </p:nvPicPr>
        <p:blipFill>
          <a:blip r:embed="rId3">
            <a:alphaModFix/>
          </a:blip>
          <a:stretch>
            <a:fillRect/>
          </a:stretch>
        </p:blipFill>
        <p:spPr>
          <a:xfrm>
            <a:off x="449600" y="1173725"/>
            <a:ext cx="1619200" cy="2691657"/>
          </a:xfrm>
          <a:prstGeom prst="rect">
            <a:avLst/>
          </a:prstGeom>
          <a:noFill/>
          <a:ln>
            <a:noFill/>
          </a:ln>
        </p:spPr>
      </p:pic>
      <p:sp>
        <p:nvSpPr>
          <p:cNvPr id="131" name="Google Shape;131;p13"/>
          <p:cNvSpPr txBox="1"/>
          <p:nvPr/>
        </p:nvSpPr>
        <p:spPr>
          <a:xfrm>
            <a:off x="3297050" y="4299650"/>
            <a:ext cx="5426100" cy="587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i="1">
                <a:solidFill>
                  <a:schemeClr val="dk2"/>
                </a:solidFill>
              </a:rPr>
              <a:t>Team 4 - LaQuita Palmer, Nickson Njau, Symia Woodson, and Wanda Knight</a:t>
            </a:r>
            <a:endParaRPr sz="1200" i="1">
              <a:solidFill>
                <a:schemeClr val="dk2"/>
              </a:solidFill>
            </a:endParaRPr>
          </a:p>
        </p:txBody>
      </p:sp>
      <p:sp>
        <p:nvSpPr>
          <p:cNvPr id="132" name="Google Shape;132;p13"/>
          <p:cNvSpPr txBox="1"/>
          <p:nvPr/>
        </p:nvSpPr>
        <p:spPr>
          <a:xfrm>
            <a:off x="382775" y="3962575"/>
            <a:ext cx="1131000" cy="33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chemeClr val="dk2"/>
                </a:solidFill>
              </a:rPr>
              <a:t>https://icon-library.com/images/obesity-icon/obesity-icon-11.jpg</a:t>
            </a:r>
            <a:endParaRPr sz="600">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2"/>
          <p:cNvSpPr txBox="1">
            <a:spLocks noGrp="1"/>
          </p:cNvSpPr>
          <p:nvPr>
            <p:ph type="title"/>
          </p:nvPr>
        </p:nvSpPr>
        <p:spPr>
          <a:xfrm>
            <a:off x="819150" y="5740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chemeClr val="dk2"/>
                </a:solidFill>
              </a:rPr>
              <a:t>Value count of each weight classification</a:t>
            </a:r>
            <a:endParaRPr>
              <a:solidFill>
                <a:schemeClr val="dk2"/>
              </a:solidFill>
            </a:endParaRPr>
          </a:p>
        </p:txBody>
      </p:sp>
      <p:pic>
        <p:nvPicPr>
          <p:cNvPr id="190" name="Google Shape;190;p22"/>
          <p:cNvPicPr preferRelativeResize="0"/>
          <p:nvPr/>
        </p:nvPicPr>
        <p:blipFill>
          <a:blip r:embed="rId3">
            <a:alphaModFix/>
          </a:blip>
          <a:stretch>
            <a:fillRect/>
          </a:stretch>
        </p:blipFill>
        <p:spPr>
          <a:xfrm>
            <a:off x="364400" y="1446175"/>
            <a:ext cx="8415199" cy="33101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3"/>
          <p:cNvSpPr txBox="1">
            <a:spLocks noGrp="1"/>
          </p:cNvSpPr>
          <p:nvPr>
            <p:ph type="title"/>
          </p:nvPr>
        </p:nvSpPr>
        <p:spPr>
          <a:xfrm>
            <a:off x="819150" y="508500"/>
            <a:ext cx="7505700" cy="820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chemeClr val="dk2"/>
                </a:solidFill>
              </a:rPr>
              <a:t>Correlation Bar Chart and Heatmap</a:t>
            </a:r>
            <a:endParaRPr>
              <a:solidFill>
                <a:schemeClr val="dk2"/>
              </a:solidFill>
            </a:endParaRPr>
          </a:p>
        </p:txBody>
      </p:sp>
      <p:pic>
        <p:nvPicPr>
          <p:cNvPr id="196" name="Google Shape;196;p23"/>
          <p:cNvPicPr preferRelativeResize="0"/>
          <p:nvPr/>
        </p:nvPicPr>
        <p:blipFill>
          <a:blip r:embed="rId3">
            <a:alphaModFix/>
          </a:blip>
          <a:stretch>
            <a:fillRect/>
          </a:stretch>
        </p:blipFill>
        <p:spPr>
          <a:xfrm>
            <a:off x="476675" y="1246300"/>
            <a:ext cx="3764800" cy="3510000"/>
          </a:xfrm>
          <a:prstGeom prst="rect">
            <a:avLst/>
          </a:prstGeom>
          <a:noFill/>
          <a:ln>
            <a:noFill/>
          </a:ln>
        </p:spPr>
      </p:pic>
      <p:pic>
        <p:nvPicPr>
          <p:cNvPr id="197" name="Google Shape;197;p23"/>
          <p:cNvPicPr preferRelativeResize="0"/>
          <p:nvPr/>
        </p:nvPicPr>
        <p:blipFill>
          <a:blip r:embed="rId4">
            <a:alphaModFix/>
          </a:blip>
          <a:stretch>
            <a:fillRect/>
          </a:stretch>
        </p:blipFill>
        <p:spPr>
          <a:xfrm>
            <a:off x="4349125" y="1328700"/>
            <a:ext cx="4245475" cy="35099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3333">
                <a:solidFill>
                  <a:schemeClr val="dk2"/>
                </a:solidFill>
              </a:rPr>
              <a:t>Model Development</a:t>
            </a:r>
            <a:endParaRPr sz="3333">
              <a:solidFill>
                <a:schemeClr val="dk2"/>
              </a:solidFill>
            </a:endParaRPr>
          </a:p>
          <a:p>
            <a:pPr marL="0" lvl="0" indent="0" algn="l" rtl="0">
              <a:spcBef>
                <a:spcPts val="0"/>
              </a:spcBef>
              <a:spcAft>
                <a:spcPts val="0"/>
              </a:spcAft>
              <a:buNone/>
            </a:pPr>
            <a:r>
              <a:rPr lang="en" sz="2000">
                <a:solidFill>
                  <a:schemeClr val="dk2"/>
                </a:solidFill>
              </a:rPr>
              <a:t>Training and Evaluation</a:t>
            </a:r>
            <a:endParaRPr sz="2000">
              <a:solidFill>
                <a:schemeClr val="dk2"/>
              </a:solidFill>
            </a:endParaRPr>
          </a:p>
        </p:txBody>
      </p:sp>
      <p:sp>
        <p:nvSpPr>
          <p:cNvPr id="203" name="Google Shape;203;p2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600">
                <a:latin typeface="Arial"/>
                <a:ea typeface="Arial"/>
                <a:cs typeface="Arial"/>
                <a:sym typeface="Arial"/>
              </a:rPr>
              <a:t>Initialized all the models we wanted to train and evaluate. </a:t>
            </a:r>
            <a:endParaRPr sz="1600">
              <a:latin typeface="Arial"/>
              <a:ea typeface="Arial"/>
              <a:cs typeface="Arial"/>
              <a:sym typeface="Arial"/>
            </a:endParaRPr>
          </a:p>
          <a:p>
            <a:pPr marL="0" lvl="0" indent="0" algn="l" rtl="0">
              <a:spcBef>
                <a:spcPts val="1200"/>
              </a:spcBef>
              <a:spcAft>
                <a:spcPts val="1200"/>
              </a:spcAft>
              <a:buNone/>
            </a:pPr>
            <a:r>
              <a:rPr lang="en" sz="1600">
                <a:latin typeface="Arial"/>
                <a:ea typeface="Arial"/>
                <a:cs typeface="Arial"/>
                <a:sym typeface="Arial"/>
              </a:rPr>
              <a:t>Our target was to achieve a classification accuracy of at least 75% or an R-Squared value of 0.801</a:t>
            </a:r>
            <a:endParaRPr sz="1600">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25"/>
          <p:cNvSpPr txBox="1">
            <a:spLocks noGrp="1"/>
          </p:cNvSpPr>
          <p:nvPr>
            <p:ph type="title"/>
          </p:nvPr>
        </p:nvSpPr>
        <p:spPr>
          <a:xfrm>
            <a:off x="819150" y="584600"/>
            <a:ext cx="7505700" cy="9546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3333">
                <a:solidFill>
                  <a:schemeClr val="dk2"/>
                </a:solidFill>
              </a:rPr>
              <a:t>Model Development</a:t>
            </a:r>
            <a:endParaRPr sz="3333">
              <a:solidFill>
                <a:schemeClr val="dk2"/>
              </a:solidFill>
            </a:endParaRPr>
          </a:p>
          <a:p>
            <a:pPr marL="0" lvl="0" indent="0" algn="l" rtl="0">
              <a:spcBef>
                <a:spcPts val="0"/>
              </a:spcBef>
              <a:spcAft>
                <a:spcPts val="0"/>
              </a:spcAft>
              <a:buNone/>
            </a:pPr>
            <a:r>
              <a:rPr lang="en" sz="2000">
                <a:solidFill>
                  <a:schemeClr val="dk2"/>
                </a:solidFill>
              </a:rPr>
              <a:t>Models Trained</a:t>
            </a:r>
            <a:endParaRPr sz="2000">
              <a:solidFill>
                <a:schemeClr val="dk2"/>
              </a:solidFill>
            </a:endParaRPr>
          </a:p>
        </p:txBody>
      </p:sp>
      <p:sp>
        <p:nvSpPr>
          <p:cNvPr id="209" name="Google Shape;209;p25"/>
          <p:cNvSpPr txBox="1">
            <a:spLocks noGrp="1"/>
          </p:cNvSpPr>
          <p:nvPr>
            <p:ph type="body" idx="1"/>
          </p:nvPr>
        </p:nvSpPr>
        <p:spPr>
          <a:xfrm>
            <a:off x="770075" y="1539200"/>
            <a:ext cx="7505700" cy="3130200"/>
          </a:xfrm>
          <a:prstGeom prst="rect">
            <a:avLst/>
          </a:prstGeom>
        </p:spPr>
        <p:txBody>
          <a:bodyPr spcFirstLastPara="1" wrap="square" lIns="91425" tIns="91425" rIns="91425" bIns="91425" anchor="t" anchorCtr="0">
            <a:noAutofit/>
          </a:bodyPr>
          <a:lstStyle/>
          <a:p>
            <a:pPr marL="457200" lvl="0" indent="-331152" algn="l" rtl="0">
              <a:lnSpc>
                <a:spcPct val="100000"/>
              </a:lnSpc>
              <a:spcBef>
                <a:spcPts val="1000"/>
              </a:spcBef>
              <a:spcAft>
                <a:spcPts val="0"/>
              </a:spcAft>
              <a:buSzPts val="1615"/>
              <a:buFont typeface="Arial"/>
              <a:buAutoNum type="arabicPeriod"/>
            </a:pPr>
            <a:r>
              <a:rPr lang="en" sz="1615">
                <a:latin typeface="Arial"/>
                <a:ea typeface="Arial"/>
                <a:cs typeface="Arial"/>
                <a:sym typeface="Arial"/>
              </a:rPr>
              <a:t>Logistic Regression</a:t>
            </a:r>
            <a:endParaRPr sz="1615">
              <a:latin typeface="Arial"/>
              <a:ea typeface="Arial"/>
              <a:cs typeface="Arial"/>
              <a:sym typeface="Arial"/>
            </a:endParaRPr>
          </a:p>
          <a:p>
            <a:pPr marL="457200" lvl="0" indent="-331152" algn="l" rtl="0">
              <a:lnSpc>
                <a:spcPct val="100000"/>
              </a:lnSpc>
              <a:spcBef>
                <a:spcPts val="1200"/>
              </a:spcBef>
              <a:spcAft>
                <a:spcPts val="0"/>
              </a:spcAft>
              <a:buSzPts val="1615"/>
              <a:buFont typeface="Arial"/>
              <a:buAutoNum type="arabicPeriod"/>
            </a:pPr>
            <a:r>
              <a:rPr lang="en" sz="1615">
                <a:latin typeface="Arial"/>
                <a:ea typeface="Arial"/>
                <a:cs typeface="Arial"/>
                <a:sym typeface="Arial"/>
              </a:rPr>
              <a:t>Support Vector Machines (SVM)</a:t>
            </a:r>
            <a:endParaRPr sz="1615">
              <a:latin typeface="Arial"/>
              <a:ea typeface="Arial"/>
              <a:cs typeface="Arial"/>
              <a:sym typeface="Arial"/>
            </a:endParaRPr>
          </a:p>
          <a:p>
            <a:pPr marL="457200" lvl="0" indent="-331152" algn="l" rtl="0">
              <a:lnSpc>
                <a:spcPct val="100000"/>
              </a:lnSpc>
              <a:spcBef>
                <a:spcPts val="1000"/>
              </a:spcBef>
              <a:spcAft>
                <a:spcPts val="0"/>
              </a:spcAft>
              <a:buSzPts val="1615"/>
              <a:buFont typeface="Arial"/>
              <a:buAutoNum type="arabicPeriod"/>
            </a:pPr>
            <a:r>
              <a:rPr lang="en" sz="1615">
                <a:latin typeface="Arial"/>
                <a:ea typeface="Arial"/>
                <a:cs typeface="Arial"/>
                <a:sym typeface="Arial"/>
              </a:rPr>
              <a:t>Random Forests</a:t>
            </a:r>
            <a:endParaRPr sz="1615">
              <a:latin typeface="Arial"/>
              <a:ea typeface="Arial"/>
              <a:cs typeface="Arial"/>
              <a:sym typeface="Arial"/>
            </a:endParaRPr>
          </a:p>
          <a:p>
            <a:pPr marL="457200" lvl="0" indent="-331152" algn="l" rtl="0">
              <a:lnSpc>
                <a:spcPct val="100000"/>
              </a:lnSpc>
              <a:spcBef>
                <a:spcPts val="1000"/>
              </a:spcBef>
              <a:spcAft>
                <a:spcPts val="0"/>
              </a:spcAft>
              <a:buSzPts val="1615"/>
              <a:buFont typeface="Arial"/>
              <a:buAutoNum type="arabicPeriod"/>
            </a:pPr>
            <a:r>
              <a:rPr lang="en" sz="1615">
                <a:latin typeface="Arial"/>
                <a:ea typeface="Arial"/>
                <a:cs typeface="Arial"/>
                <a:sym typeface="Arial"/>
              </a:rPr>
              <a:t>K-Nearest Neighbors (KNN)</a:t>
            </a:r>
            <a:endParaRPr sz="1615">
              <a:latin typeface="Arial"/>
              <a:ea typeface="Arial"/>
              <a:cs typeface="Arial"/>
              <a:sym typeface="Arial"/>
            </a:endParaRPr>
          </a:p>
          <a:p>
            <a:pPr marL="457200" lvl="0" indent="-331152" algn="l" rtl="0">
              <a:lnSpc>
                <a:spcPct val="100000"/>
              </a:lnSpc>
              <a:spcBef>
                <a:spcPts val="1000"/>
              </a:spcBef>
              <a:spcAft>
                <a:spcPts val="0"/>
              </a:spcAft>
              <a:buSzPts val="1615"/>
              <a:buFont typeface="Arial"/>
              <a:buAutoNum type="arabicPeriod"/>
            </a:pPr>
            <a:r>
              <a:rPr lang="en" sz="1615">
                <a:latin typeface="Arial"/>
                <a:ea typeface="Arial"/>
                <a:cs typeface="Arial"/>
                <a:sym typeface="Arial"/>
              </a:rPr>
              <a:t>Gradient Boosting</a:t>
            </a:r>
            <a:endParaRPr sz="1615">
              <a:latin typeface="Arial"/>
              <a:ea typeface="Arial"/>
              <a:cs typeface="Arial"/>
              <a:sym typeface="Arial"/>
            </a:endParaRPr>
          </a:p>
          <a:p>
            <a:pPr marL="457200" lvl="0" indent="-331152" algn="l" rtl="0">
              <a:lnSpc>
                <a:spcPct val="100000"/>
              </a:lnSpc>
              <a:spcBef>
                <a:spcPts val="1000"/>
              </a:spcBef>
              <a:spcAft>
                <a:spcPts val="0"/>
              </a:spcAft>
              <a:buSzPts val="1615"/>
              <a:buFont typeface="Arial"/>
              <a:buAutoNum type="arabicPeriod"/>
            </a:pPr>
            <a:r>
              <a:rPr lang="en" sz="1615">
                <a:latin typeface="Arial"/>
                <a:ea typeface="Arial"/>
                <a:cs typeface="Arial"/>
                <a:sym typeface="Arial"/>
              </a:rPr>
              <a:t>Adaptive Boosting</a:t>
            </a:r>
            <a:endParaRPr sz="1615">
              <a:latin typeface="Arial"/>
              <a:ea typeface="Arial"/>
              <a:cs typeface="Arial"/>
              <a:sym typeface="Arial"/>
            </a:endParaRPr>
          </a:p>
          <a:p>
            <a:pPr marL="457200" lvl="0" indent="-331152" algn="l" rtl="0">
              <a:lnSpc>
                <a:spcPct val="100000"/>
              </a:lnSpc>
              <a:spcBef>
                <a:spcPts val="1000"/>
              </a:spcBef>
              <a:spcAft>
                <a:spcPts val="0"/>
              </a:spcAft>
              <a:buSzPts val="1615"/>
              <a:buFont typeface="Arial"/>
              <a:buAutoNum type="arabicPeriod"/>
            </a:pPr>
            <a:r>
              <a:rPr lang="en" sz="1615">
                <a:latin typeface="Arial"/>
                <a:ea typeface="Arial"/>
                <a:cs typeface="Arial"/>
                <a:sym typeface="Arial"/>
              </a:rPr>
              <a:t>Decision Trees</a:t>
            </a:r>
            <a:endParaRPr sz="1615">
              <a:latin typeface="Arial"/>
              <a:ea typeface="Arial"/>
              <a:cs typeface="Arial"/>
              <a:sym typeface="Arial"/>
            </a:endParaRPr>
          </a:p>
          <a:p>
            <a:pPr marL="457200" lvl="0" indent="-331152" algn="l" rtl="0">
              <a:lnSpc>
                <a:spcPct val="100000"/>
              </a:lnSpc>
              <a:spcBef>
                <a:spcPts val="1000"/>
              </a:spcBef>
              <a:spcAft>
                <a:spcPts val="0"/>
              </a:spcAft>
              <a:buSzPts val="1615"/>
              <a:buFont typeface="Arial"/>
              <a:buAutoNum type="arabicPeriod"/>
            </a:pPr>
            <a:r>
              <a:rPr lang="en" sz="1615">
                <a:latin typeface="Arial"/>
                <a:ea typeface="Arial"/>
                <a:cs typeface="Arial"/>
                <a:sym typeface="Arial"/>
              </a:rPr>
              <a:t>Extra Trees</a:t>
            </a:r>
            <a:endParaRPr sz="1615">
              <a:latin typeface="Arial"/>
              <a:ea typeface="Arial"/>
              <a:cs typeface="Arial"/>
              <a:sym typeface="Arial"/>
            </a:endParaRPr>
          </a:p>
          <a:p>
            <a:pPr marL="0" lvl="0" indent="0" algn="l" rtl="0">
              <a:lnSpc>
                <a:spcPct val="105000"/>
              </a:lnSpc>
              <a:spcBef>
                <a:spcPts val="1200"/>
              </a:spcBef>
              <a:spcAft>
                <a:spcPts val="1200"/>
              </a:spcAft>
              <a:buSzPts val="605"/>
              <a:buNone/>
            </a:pPr>
            <a:endParaRPr sz="715"/>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6"/>
          <p:cNvSpPr txBox="1">
            <a:spLocks noGrp="1"/>
          </p:cNvSpPr>
          <p:nvPr>
            <p:ph type="title"/>
          </p:nvPr>
        </p:nvSpPr>
        <p:spPr>
          <a:xfrm>
            <a:off x="741250" y="619550"/>
            <a:ext cx="7505700" cy="9255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3333">
                <a:solidFill>
                  <a:schemeClr val="dk2"/>
                </a:solidFill>
              </a:rPr>
              <a:t>Model Development</a:t>
            </a:r>
            <a:endParaRPr sz="3333">
              <a:solidFill>
                <a:schemeClr val="dk2"/>
              </a:solidFill>
            </a:endParaRPr>
          </a:p>
          <a:p>
            <a:pPr marL="0" lvl="0" indent="0" algn="l" rtl="0">
              <a:spcBef>
                <a:spcPts val="0"/>
              </a:spcBef>
              <a:spcAft>
                <a:spcPts val="0"/>
              </a:spcAft>
              <a:buNone/>
            </a:pPr>
            <a:r>
              <a:rPr lang="en" sz="2000">
                <a:solidFill>
                  <a:schemeClr val="dk2"/>
                </a:solidFill>
              </a:rPr>
              <a:t>Support Vector Machines (SVM)</a:t>
            </a:r>
            <a:endParaRPr sz="2000">
              <a:solidFill>
                <a:schemeClr val="dk2"/>
              </a:solidFill>
            </a:endParaRPr>
          </a:p>
        </p:txBody>
      </p:sp>
      <p:sp>
        <p:nvSpPr>
          <p:cNvPr id="215" name="Google Shape;215;p26"/>
          <p:cNvSpPr txBox="1">
            <a:spLocks noGrp="1"/>
          </p:cNvSpPr>
          <p:nvPr>
            <p:ph type="body" idx="1"/>
          </p:nvPr>
        </p:nvSpPr>
        <p:spPr>
          <a:xfrm>
            <a:off x="468700" y="1742775"/>
            <a:ext cx="3100200" cy="2005200"/>
          </a:xfrm>
          <a:prstGeom prst="rect">
            <a:avLst/>
          </a:prstGeom>
        </p:spPr>
        <p:txBody>
          <a:bodyPr spcFirstLastPara="1" wrap="square" lIns="91425" tIns="91425" rIns="91425" bIns="91425" anchor="t" anchorCtr="0">
            <a:noAutofit/>
          </a:bodyPr>
          <a:lstStyle/>
          <a:p>
            <a:pPr marL="457200" lvl="0" indent="-331152" algn="l" rtl="0">
              <a:lnSpc>
                <a:spcPct val="100000"/>
              </a:lnSpc>
              <a:spcBef>
                <a:spcPts val="0"/>
              </a:spcBef>
              <a:spcAft>
                <a:spcPts val="0"/>
              </a:spcAft>
              <a:buSzPts val="1615"/>
              <a:buFont typeface="Arial"/>
              <a:buChar char="-"/>
            </a:pPr>
            <a:r>
              <a:rPr lang="en" sz="1615">
                <a:latin typeface="Arial"/>
                <a:ea typeface="Arial"/>
                <a:cs typeface="Arial"/>
                <a:sym typeface="Arial"/>
              </a:rPr>
              <a:t>88% accuracy level during testing</a:t>
            </a:r>
            <a:endParaRPr sz="1615">
              <a:latin typeface="Arial"/>
              <a:ea typeface="Arial"/>
              <a:cs typeface="Arial"/>
              <a:sym typeface="Arial"/>
            </a:endParaRPr>
          </a:p>
          <a:p>
            <a:pPr marL="0" lvl="0" indent="0" algn="l" rtl="0">
              <a:lnSpc>
                <a:spcPct val="105000"/>
              </a:lnSpc>
              <a:spcBef>
                <a:spcPts val="1200"/>
              </a:spcBef>
              <a:spcAft>
                <a:spcPts val="1200"/>
              </a:spcAft>
              <a:buSzPts val="605"/>
              <a:buNone/>
            </a:pPr>
            <a:endParaRPr sz="715"/>
          </a:p>
        </p:txBody>
      </p:sp>
      <p:pic>
        <p:nvPicPr>
          <p:cNvPr id="216" name="Google Shape;216;p26"/>
          <p:cNvPicPr preferRelativeResize="0"/>
          <p:nvPr/>
        </p:nvPicPr>
        <p:blipFill>
          <a:blip r:embed="rId3">
            <a:alphaModFix/>
          </a:blip>
          <a:stretch>
            <a:fillRect/>
          </a:stretch>
        </p:blipFill>
        <p:spPr>
          <a:xfrm>
            <a:off x="3419975" y="1742775"/>
            <a:ext cx="5281174" cy="214116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27"/>
          <p:cNvSpPr txBox="1">
            <a:spLocks noGrp="1"/>
          </p:cNvSpPr>
          <p:nvPr>
            <p:ph type="title"/>
          </p:nvPr>
        </p:nvSpPr>
        <p:spPr>
          <a:xfrm>
            <a:off x="741250" y="619550"/>
            <a:ext cx="7505700" cy="9255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3333">
                <a:solidFill>
                  <a:schemeClr val="dk2"/>
                </a:solidFill>
              </a:rPr>
              <a:t>Model Development</a:t>
            </a:r>
            <a:endParaRPr sz="3333">
              <a:solidFill>
                <a:schemeClr val="dk2"/>
              </a:solidFill>
            </a:endParaRPr>
          </a:p>
          <a:p>
            <a:pPr marL="0" lvl="0" indent="0" algn="l" rtl="0">
              <a:spcBef>
                <a:spcPts val="0"/>
              </a:spcBef>
              <a:spcAft>
                <a:spcPts val="0"/>
              </a:spcAft>
              <a:buNone/>
            </a:pPr>
            <a:r>
              <a:rPr lang="en" sz="2000">
                <a:solidFill>
                  <a:schemeClr val="dk2"/>
                </a:solidFill>
              </a:rPr>
              <a:t>Random Forests</a:t>
            </a:r>
            <a:endParaRPr sz="2000">
              <a:solidFill>
                <a:schemeClr val="dk2"/>
              </a:solidFill>
            </a:endParaRPr>
          </a:p>
        </p:txBody>
      </p:sp>
      <p:sp>
        <p:nvSpPr>
          <p:cNvPr id="222" name="Google Shape;222;p27"/>
          <p:cNvSpPr txBox="1">
            <a:spLocks noGrp="1"/>
          </p:cNvSpPr>
          <p:nvPr>
            <p:ph type="body" idx="1"/>
          </p:nvPr>
        </p:nvSpPr>
        <p:spPr>
          <a:xfrm>
            <a:off x="457825" y="1924738"/>
            <a:ext cx="3100200" cy="2005200"/>
          </a:xfrm>
          <a:prstGeom prst="rect">
            <a:avLst/>
          </a:prstGeom>
        </p:spPr>
        <p:txBody>
          <a:bodyPr spcFirstLastPara="1" wrap="square" lIns="91425" tIns="91425" rIns="91425" bIns="91425" anchor="t" anchorCtr="0">
            <a:noAutofit/>
          </a:bodyPr>
          <a:lstStyle/>
          <a:p>
            <a:pPr marL="457200" lvl="0" indent="-331152" algn="l" rtl="0">
              <a:lnSpc>
                <a:spcPct val="100000"/>
              </a:lnSpc>
              <a:spcBef>
                <a:spcPts val="0"/>
              </a:spcBef>
              <a:spcAft>
                <a:spcPts val="0"/>
              </a:spcAft>
              <a:buSzPts val="1615"/>
              <a:buFont typeface="Arial"/>
              <a:buChar char="-"/>
            </a:pPr>
            <a:r>
              <a:rPr lang="en" sz="1615">
                <a:latin typeface="Arial"/>
                <a:ea typeface="Arial"/>
                <a:cs typeface="Arial"/>
                <a:sym typeface="Arial"/>
              </a:rPr>
              <a:t>95% accuracy level during testing</a:t>
            </a:r>
            <a:endParaRPr sz="1615">
              <a:latin typeface="Arial"/>
              <a:ea typeface="Arial"/>
              <a:cs typeface="Arial"/>
              <a:sym typeface="Arial"/>
            </a:endParaRPr>
          </a:p>
          <a:p>
            <a:pPr marL="0" lvl="0" indent="0" algn="l" rtl="0">
              <a:lnSpc>
                <a:spcPct val="105000"/>
              </a:lnSpc>
              <a:spcBef>
                <a:spcPts val="1200"/>
              </a:spcBef>
              <a:spcAft>
                <a:spcPts val="1200"/>
              </a:spcAft>
              <a:buSzPts val="605"/>
              <a:buNone/>
            </a:pPr>
            <a:endParaRPr sz="715"/>
          </a:p>
        </p:txBody>
      </p:sp>
      <p:pic>
        <p:nvPicPr>
          <p:cNvPr id="223" name="Google Shape;223;p27"/>
          <p:cNvPicPr preferRelativeResize="0"/>
          <p:nvPr/>
        </p:nvPicPr>
        <p:blipFill>
          <a:blip r:embed="rId3">
            <a:alphaModFix/>
          </a:blip>
          <a:stretch>
            <a:fillRect/>
          </a:stretch>
        </p:blipFill>
        <p:spPr>
          <a:xfrm>
            <a:off x="3558025" y="1867475"/>
            <a:ext cx="5281174" cy="21197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28"/>
          <p:cNvSpPr txBox="1">
            <a:spLocks noGrp="1"/>
          </p:cNvSpPr>
          <p:nvPr>
            <p:ph type="title"/>
          </p:nvPr>
        </p:nvSpPr>
        <p:spPr>
          <a:xfrm>
            <a:off x="317525" y="477175"/>
            <a:ext cx="8070900" cy="9546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3222">
                <a:solidFill>
                  <a:schemeClr val="dk2"/>
                </a:solidFill>
              </a:rPr>
              <a:t>Model Development</a:t>
            </a:r>
            <a:endParaRPr sz="3222">
              <a:solidFill>
                <a:schemeClr val="dk2"/>
              </a:solidFill>
            </a:endParaRPr>
          </a:p>
          <a:p>
            <a:pPr marL="0" lvl="0" indent="0" algn="l" rtl="0">
              <a:spcBef>
                <a:spcPts val="0"/>
              </a:spcBef>
              <a:spcAft>
                <a:spcPts val="0"/>
              </a:spcAft>
              <a:buNone/>
            </a:pPr>
            <a:r>
              <a:rPr lang="en" sz="2000">
                <a:solidFill>
                  <a:schemeClr val="dk2"/>
                </a:solidFill>
              </a:rPr>
              <a:t>Logistic Regression</a:t>
            </a:r>
            <a:endParaRPr sz="2000">
              <a:solidFill>
                <a:schemeClr val="dk2"/>
              </a:solidFill>
            </a:endParaRPr>
          </a:p>
        </p:txBody>
      </p:sp>
      <p:sp>
        <p:nvSpPr>
          <p:cNvPr id="229" name="Google Shape;229;p28"/>
          <p:cNvSpPr txBox="1">
            <a:spLocks noGrp="1"/>
          </p:cNvSpPr>
          <p:nvPr>
            <p:ph type="body" idx="1"/>
          </p:nvPr>
        </p:nvSpPr>
        <p:spPr>
          <a:xfrm>
            <a:off x="457825" y="1629425"/>
            <a:ext cx="3100200" cy="2681400"/>
          </a:xfrm>
          <a:prstGeom prst="rect">
            <a:avLst/>
          </a:prstGeom>
        </p:spPr>
        <p:txBody>
          <a:bodyPr spcFirstLastPara="1" wrap="square" lIns="91425" tIns="91425" rIns="91425" bIns="91425" anchor="t" anchorCtr="0">
            <a:noAutofit/>
          </a:bodyPr>
          <a:lstStyle/>
          <a:p>
            <a:pPr marL="457200" lvl="0" indent="-331152" algn="l" rtl="0">
              <a:lnSpc>
                <a:spcPct val="100000"/>
              </a:lnSpc>
              <a:spcBef>
                <a:spcPts val="0"/>
              </a:spcBef>
              <a:spcAft>
                <a:spcPts val="0"/>
              </a:spcAft>
              <a:buSzPts val="1615"/>
              <a:buFont typeface="Arial"/>
              <a:buChar char="-"/>
            </a:pPr>
            <a:r>
              <a:rPr lang="en" sz="1615">
                <a:latin typeface="Arial"/>
                <a:ea typeface="Arial"/>
                <a:cs typeface="Arial"/>
                <a:sym typeface="Arial"/>
              </a:rPr>
              <a:t>68% accuracy level for Logistic Regression model</a:t>
            </a:r>
            <a:endParaRPr sz="1615">
              <a:latin typeface="Arial"/>
              <a:ea typeface="Arial"/>
              <a:cs typeface="Arial"/>
              <a:sym typeface="Arial"/>
            </a:endParaRPr>
          </a:p>
          <a:p>
            <a:pPr marL="0" lvl="0" indent="0" algn="l" rtl="0">
              <a:lnSpc>
                <a:spcPct val="105000"/>
              </a:lnSpc>
              <a:spcBef>
                <a:spcPts val="1200"/>
              </a:spcBef>
              <a:spcAft>
                <a:spcPts val="1200"/>
              </a:spcAft>
              <a:buSzPts val="605"/>
              <a:buNone/>
            </a:pPr>
            <a:endParaRPr sz="715"/>
          </a:p>
        </p:txBody>
      </p:sp>
      <p:pic>
        <p:nvPicPr>
          <p:cNvPr id="230" name="Google Shape;230;p28"/>
          <p:cNvPicPr preferRelativeResize="0"/>
          <p:nvPr/>
        </p:nvPicPr>
        <p:blipFill>
          <a:blip r:embed="rId3">
            <a:alphaModFix/>
          </a:blip>
          <a:stretch>
            <a:fillRect/>
          </a:stretch>
        </p:blipFill>
        <p:spPr>
          <a:xfrm>
            <a:off x="3795902" y="548013"/>
            <a:ext cx="4592726" cy="420837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29"/>
          <p:cNvSpPr txBox="1">
            <a:spLocks noGrp="1"/>
          </p:cNvSpPr>
          <p:nvPr>
            <p:ph type="title"/>
          </p:nvPr>
        </p:nvSpPr>
        <p:spPr>
          <a:xfrm>
            <a:off x="741250" y="619550"/>
            <a:ext cx="7505700" cy="9255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3333">
                <a:solidFill>
                  <a:schemeClr val="dk2"/>
                </a:solidFill>
              </a:rPr>
              <a:t>Model Development</a:t>
            </a:r>
            <a:endParaRPr sz="3333">
              <a:solidFill>
                <a:schemeClr val="dk2"/>
              </a:solidFill>
            </a:endParaRPr>
          </a:p>
          <a:p>
            <a:pPr marL="0" lvl="0" indent="0" algn="l" rtl="0">
              <a:spcBef>
                <a:spcPts val="0"/>
              </a:spcBef>
              <a:spcAft>
                <a:spcPts val="0"/>
              </a:spcAft>
              <a:buNone/>
            </a:pPr>
            <a:r>
              <a:rPr lang="en" sz="2000">
                <a:solidFill>
                  <a:schemeClr val="dk2"/>
                </a:solidFill>
              </a:rPr>
              <a:t>K-Nearest Neighbors (KNN)</a:t>
            </a:r>
            <a:endParaRPr sz="2000">
              <a:solidFill>
                <a:schemeClr val="dk2"/>
              </a:solidFill>
            </a:endParaRPr>
          </a:p>
        </p:txBody>
      </p:sp>
      <p:sp>
        <p:nvSpPr>
          <p:cNvPr id="236" name="Google Shape;236;p29"/>
          <p:cNvSpPr txBox="1">
            <a:spLocks noGrp="1"/>
          </p:cNvSpPr>
          <p:nvPr>
            <p:ph type="body" idx="1"/>
          </p:nvPr>
        </p:nvSpPr>
        <p:spPr>
          <a:xfrm>
            <a:off x="741250" y="1776675"/>
            <a:ext cx="3100200" cy="2005200"/>
          </a:xfrm>
          <a:prstGeom prst="rect">
            <a:avLst/>
          </a:prstGeom>
        </p:spPr>
        <p:txBody>
          <a:bodyPr spcFirstLastPara="1" wrap="square" lIns="91425" tIns="91425" rIns="91425" bIns="91425" anchor="t" anchorCtr="0">
            <a:noAutofit/>
          </a:bodyPr>
          <a:lstStyle/>
          <a:p>
            <a:pPr marL="457200" lvl="0" indent="-331152" algn="l" rtl="0">
              <a:lnSpc>
                <a:spcPct val="100000"/>
              </a:lnSpc>
              <a:spcBef>
                <a:spcPts val="0"/>
              </a:spcBef>
              <a:spcAft>
                <a:spcPts val="0"/>
              </a:spcAft>
              <a:buSzPts val="1615"/>
              <a:buFont typeface="Arial"/>
              <a:buChar char="-"/>
            </a:pPr>
            <a:r>
              <a:rPr lang="en" sz="1615">
                <a:latin typeface="Arial"/>
                <a:ea typeface="Arial"/>
                <a:cs typeface="Arial"/>
                <a:sym typeface="Arial"/>
              </a:rPr>
              <a:t>85% accuracy level during testing</a:t>
            </a:r>
            <a:endParaRPr sz="1615">
              <a:latin typeface="Arial"/>
              <a:ea typeface="Arial"/>
              <a:cs typeface="Arial"/>
              <a:sym typeface="Arial"/>
            </a:endParaRPr>
          </a:p>
          <a:p>
            <a:pPr marL="0" lvl="0" indent="0" algn="l" rtl="0">
              <a:lnSpc>
                <a:spcPct val="105000"/>
              </a:lnSpc>
              <a:spcBef>
                <a:spcPts val="1200"/>
              </a:spcBef>
              <a:spcAft>
                <a:spcPts val="1200"/>
              </a:spcAft>
              <a:buSzPts val="605"/>
              <a:buNone/>
            </a:pPr>
            <a:endParaRPr sz="715"/>
          </a:p>
        </p:txBody>
      </p:sp>
      <p:pic>
        <p:nvPicPr>
          <p:cNvPr id="237" name="Google Shape;237;p29"/>
          <p:cNvPicPr preferRelativeResize="0"/>
          <p:nvPr/>
        </p:nvPicPr>
        <p:blipFill>
          <a:blip r:embed="rId3">
            <a:alphaModFix/>
          </a:blip>
          <a:stretch>
            <a:fillRect/>
          </a:stretch>
        </p:blipFill>
        <p:spPr>
          <a:xfrm>
            <a:off x="5067175" y="254450"/>
            <a:ext cx="2818651" cy="45889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30"/>
          <p:cNvSpPr txBox="1">
            <a:spLocks noGrp="1"/>
          </p:cNvSpPr>
          <p:nvPr>
            <p:ph type="title"/>
          </p:nvPr>
        </p:nvSpPr>
        <p:spPr>
          <a:xfrm>
            <a:off x="741250" y="619550"/>
            <a:ext cx="7505700" cy="9255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3333">
                <a:solidFill>
                  <a:schemeClr val="dk2"/>
                </a:solidFill>
              </a:rPr>
              <a:t>Model Development</a:t>
            </a:r>
            <a:endParaRPr sz="3333">
              <a:solidFill>
                <a:schemeClr val="dk2"/>
              </a:solidFill>
            </a:endParaRPr>
          </a:p>
          <a:p>
            <a:pPr marL="0" lvl="0" indent="0" algn="l" rtl="0">
              <a:spcBef>
                <a:spcPts val="0"/>
              </a:spcBef>
              <a:spcAft>
                <a:spcPts val="0"/>
              </a:spcAft>
              <a:buNone/>
            </a:pPr>
            <a:r>
              <a:rPr lang="en" sz="2000">
                <a:solidFill>
                  <a:schemeClr val="dk2"/>
                </a:solidFill>
              </a:rPr>
              <a:t>Adaptive Boosting</a:t>
            </a:r>
            <a:endParaRPr sz="2000">
              <a:solidFill>
                <a:schemeClr val="dk2"/>
              </a:solidFill>
            </a:endParaRPr>
          </a:p>
        </p:txBody>
      </p:sp>
      <p:sp>
        <p:nvSpPr>
          <p:cNvPr id="243" name="Google Shape;243;p30"/>
          <p:cNvSpPr txBox="1">
            <a:spLocks noGrp="1"/>
          </p:cNvSpPr>
          <p:nvPr>
            <p:ph type="body" idx="1"/>
          </p:nvPr>
        </p:nvSpPr>
        <p:spPr>
          <a:xfrm>
            <a:off x="501325" y="1835975"/>
            <a:ext cx="2328000" cy="2224800"/>
          </a:xfrm>
          <a:prstGeom prst="rect">
            <a:avLst/>
          </a:prstGeom>
        </p:spPr>
        <p:txBody>
          <a:bodyPr spcFirstLastPara="1" wrap="square" lIns="91425" tIns="91425" rIns="91425" bIns="91425" anchor="t" anchorCtr="0">
            <a:noAutofit/>
          </a:bodyPr>
          <a:lstStyle/>
          <a:p>
            <a:pPr marL="457200" lvl="0" indent="-331152" algn="l" rtl="0">
              <a:lnSpc>
                <a:spcPct val="100000"/>
              </a:lnSpc>
              <a:spcBef>
                <a:spcPts val="0"/>
              </a:spcBef>
              <a:spcAft>
                <a:spcPts val="0"/>
              </a:spcAft>
              <a:buSzPts val="1615"/>
              <a:buFont typeface="Arial"/>
              <a:buChar char="-"/>
            </a:pPr>
            <a:r>
              <a:rPr lang="en" sz="1615">
                <a:latin typeface="Arial"/>
                <a:ea typeface="Arial"/>
                <a:cs typeface="Arial"/>
                <a:sym typeface="Arial"/>
              </a:rPr>
              <a:t>26.9% accuracy level during testing</a:t>
            </a:r>
            <a:endParaRPr sz="1615">
              <a:latin typeface="Arial"/>
              <a:ea typeface="Arial"/>
              <a:cs typeface="Arial"/>
              <a:sym typeface="Arial"/>
            </a:endParaRPr>
          </a:p>
          <a:p>
            <a:pPr marL="0" lvl="0" indent="0" algn="l" rtl="0">
              <a:lnSpc>
                <a:spcPct val="105000"/>
              </a:lnSpc>
              <a:spcBef>
                <a:spcPts val="1200"/>
              </a:spcBef>
              <a:spcAft>
                <a:spcPts val="1200"/>
              </a:spcAft>
              <a:buSzPts val="605"/>
              <a:buNone/>
            </a:pPr>
            <a:endParaRPr sz="715"/>
          </a:p>
        </p:txBody>
      </p:sp>
      <p:pic>
        <p:nvPicPr>
          <p:cNvPr id="244" name="Google Shape;244;p30"/>
          <p:cNvPicPr preferRelativeResize="0"/>
          <p:nvPr/>
        </p:nvPicPr>
        <p:blipFill>
          <a:blip r:embed="rId3">
            <a:alphaModFix/>
          </a:blip>
          <a:stretch>
            <a:fillRect/>
          </a:stretch>
        </p:blipFill>
        <p:spPr>
          <a:xfrm>
            <a:off x="2685875" y="1653900"/>
            <a:ext cx="6163999" cy="23320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31"/>
          <p:cNvSpPr txBox="1">
            <a:spLocks noGrp="1"/>
          </p:cNvSpPr>
          <p:nvPr>
            <p:ph type="title"/>
          </p:nvPr>
        </p:nvSpPr>
        <p:spPr>
          <a:xfrm>
            <a:off x="819150" y="630425"/>
            <a:ext cx="7505700" cy="9255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3333">
                <a:solidFill>
                  <a:schemeClr val="dk2"/>
                </a:solidFill>
              </a:rPr>
              <a:t>Model Development</a:t>
            </a:r>
            <a:endParaRPr sz="3333">
              <a:solidFill>
                <a:schemeClr val="dk2"/>
              </a:solidFill>
            </a:endParaRPr>
          </a:p>
          <a:p>
            <a:pPr marL="0" lvl="0" indent="0" algn="l" rtl="0">
              <a:spcBef>
                <a:spcPts val="0"/>
              </a:spcBef>
              <a:spcAft>
                <a:spcPts val="0"/>
              </a:spcAft>
              <a:buNone/>
            </a:pPr>
            <a:r>
              <a:rPr lang="en" sz="2000">
                <a:solidFill>
                  <a:schemeClr val="dk2"/>
                </a:solidFill>
              </a:rPr>
              <a:t>Decision Trees Model</a:t>
            </a:r>
            <a:endParaRPr sz="2000">
              <a:solidFill>
                <a:schemeClr val="dk2"/>
              </a:solidFill>
            </a:endParaRPr>
          </a:p>
        </p:txBody>
      </p:sp>
      <p:sp>
        <p:nvSpPr>
          <p:cNvPr id="250" name="Google Shape;250;p31"/>
          <p:cNvSpPr txBox="1">
            <a:spLocks noGrp="1"/>
          </p:cNvSpPr>
          <p:nvPr>
            <p:ph type="body" idx="1"/>
          </p:nvPr>
        </p:nvSpPr>
        <p:spPr>
          <a:xfrm>
            <a:off x="532275" y="1697450"/>
            <a:ext cx="2328000" cy="2224800"/>
          </a:xfrm>
          <a:prstGeom prst="rect">
            <a:avLst/>
          </a:prstGeom>
        </p:spPr>
        <p:txBody>
          <a:bodyPr spcFirstLastPara="1" wrap="square" lIns="91425" tIns="91425" rIns="91425" bIns="91425" anchor="t" anchorCtr="0">
            <a:noAutofit/>
          </a:bodyPr>
          <a:lstStyle/>
          <a:p>
            <a:pPr marL="457200" lvl="0" indent="-331152" algn="l" rtl="0">
              <a:lnSpc>
                <a:spcPct val="100000"/>
              </a:lnSpc>
              <a:spcBef>
                <a:spcPts val="0"/>
              </a:spcBef>
              <a:spcAft>
                <a:spcPts val="0"/>
              </a:spcAft>
              <a:buSzPts val="1615"/>
              <a:buFont typeface="Arial"/>
              <a:buChar char="-"/>
            </a:pPr>
            <a:r>
              <a:rPr lang="en" sz="1615">
                <a:latin typeface="Arial"/>
                <a:ea typeface="Arial"/>
                <a:cs typeface="Arial"/>
                <a:sym typeface="Arial"/>
              </a:rPr>
              <a:t>94.7% accuracy level during testing</a:t>
            </a:r>
            <a:endParaRPr sz="1615">
              <a:latin typeface="Arial"/>
              <a:ea typeface="Arial"/>
              <a:cs typeface="Arial"/>
              <a:sym typeface="Arial"/>
            </a:endParaRPr>
          </a:p>
          <a:p>
            <a:pPr marL="0" lvl="0" indent="0" algn="l" rtl="0">
              <a:lnSpc>
                <a:spcPct val="105000"/>
              </a:lnSpc>
              <a:spcBef>
                <a:spcPts val="1200"/>
              </a:spcBef>
              <a:spcAft>
                <a:spcPts val="1200"/>
              </a:spcAft>
              <a:buSzPts val="605"/>
              <a:buNone/>
            </a:pPr>
            <a:endParaRPr sz="715"/>
          </a:p>
        </p:txBody>
      </p:sp>
      <p:pic>
        <p:nvPicPr>
          <p:cNvPr id="251" name="Google Shape;251;p31"/>
          <p:cNvPicPr preferRelativeResize="0"/>
          <p:nvPr/>
        </p:nvPicPr>
        <p:blipFill rotWithShape="1">
          <a:blip r:embed="rId3">
            <a:alphaModFix/>
          </a:blip>
          <a:srcRect r="1166"/>
          <a:stretch/>
        </p:blipFill>
        <p:spPr>
          <a:xfrm>
            <a:off x="2860275" y="1697450"/>
            <a:ext cx="5982624" cy="24871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chemeClr val="dk2"/>
                </a:solidFill>
              </a:rPr>
              <a:t>Project Overview</a:t>
            </a:r>
            <a:endParaRPr>
              <a:solidFill>
                <a:schemeClr val="dk2"/>
              </a:solidFill>
            </a:endParaRPr>
          </a:p>
        </p:txBody>
      </p:sp>
      <p:sp>
        <p:nvSpPr>
          <p:cNvPr id="138" name="Google Shape;138;p14"/>
          <p:cNvSpPr txBox="1">
            <a:spLocks noGrp="1"/>
          </p:cNvSpPr>
          <p:nvPr>
            <p:ph type="body" idx="1"/>
          </p:nvPr>
        </p:nvSpPr>
        <p:spPr>
          <a:xfrm>
            <a:off x="775650" y="1729750"/>
            <a:ext cx="7505700" cy="2448000"/>
          </a:xfrm>
          <a:prstGeom prst="rect">
            <a:avLst/>
          </a:prstGeom>
        </p:spPr>
        <p:txBody>
          <a:bodyPr spcFirstLastPara="1" wrap="square" lIns="91425" tIns="91425" rIns="91425" bIns="91425" anchor="t" anchorCtr="0">
            <a:normAutofit/>
          </a:bodyPr>
          <a:lstStyle/>
          <a:p>
            <a:pPr marL="457200" lvl="0" indent="-330200" algn="l" rtl="0">
              <a:lnSpc>
                <a:spcPct val="100000"/>
              </a:lnSpc>
              <a:spcBef>
                <a:spcPts val="1000"/>
              </a:spcBef>
              <a:spcAft>
                <a:spcPts val="0"/>
              </a:spcAft>
              <a:buSzPts val="1600"/>
              <a:buFont typeface="Arial"/>
              <a:buChar char="➔"/>
            </a:pPr>
            <a:r>
              <a:rPr lang="en" sz="1600" dirty="0">
                <a:latin typeface="Arial"/>
                <a:ea typeface="Arial"/>
                <a:cs typeface="Arial"/>
                <a:sym typeface="Arial"/>
              </a:rPr>
              <a:t>Using machine learning to predict obesity levels based on individuals' eating  habits and physical activity from a dataset</a:t>
            </a:r>
            <a:endParaRPr sz="1600" dirty="0">
              <a:latin typeface="Arial"/>
              <a:ea typeface="Arial"/>
              <a:cs typeface="Arial"/>
              <a:sym typeface="Arial"/>
            </a:endParaRPr>
          </a:p>
          <a:p>
            <a:pPr marL="457200" lvl="0" indent="-330200" algn="l" rtl="0">
              <a:lnSpc>
                <a:spcPct val="150000"/>
              </a:lnSpc>
              <a:spcBef>
                <a:spcPts val="1200"/>
              </a:spcBef>
              <a:spcAft>
                <a:spcPts val="0"/>
              </a:spcAft>
              <a:buSzPts val="1600"/>
              <a:buFont typeface="Arial"/>
              <a:buChar char="➔"/>
            </a:pPr>
            <a:r>
              <a:rPr lang="en" sz="1600" dirty="0">
                <a:latin typeface="Arial"/>
                <a:ea typeface="Arial"/>
                <a:cs typeface="Arial"/>
                <a:sym typeface="Arial"/>
              </a:rPr>
              <a:t>Developed an accurate model</a:t>
            </a:r>
            <a:endParaRPr sz="1600" dirty="0">
              <a:latin typeface="Arial"/>
              <a:ea typeface="Arial"/>
              <a:cs typeface="Arial"/>
              <a:sym typeface="Arial"/>
            </a:endParaRPr>
          </a:p>
          <a:p>
            <a:pPr marL="457200" lvl="0" indent="-330200" algn="l" rtl="0">
              <a:lnSpc>
                <a:spcPct val="100000"/>
              </a:lnSpc>
              <a:spcBef>
                <a:spcPts val="0"/>
              </a:spcBef>
              <a:spcAft>
                <a:spcPts val="0"/>
              </a:spcAft>
              <a:buSzPts val="1600"/>
              <a:buFont typeface="Arial"/>
              <a:buChar char="➔"/>
            </a:pPr>
            <a:r>
              <a:rPr lang="en" sz="1600" dirty="0">
                <a:latin typeface="Arial"/>
                <a:ea typeface="Arial"/>
                <a:cs typeface="Arial"/>
                <a:sym typeface="Arial"/>
              </a:rPr>
              <a:t>Provide valuable insights into the factors contributing to obesity, potentially aiding in public health initiatives and personalized health recommendations</a:t>
            </a:r>
            <a:endParaRPr sz="1600" dirty="0">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32"/>
          <p:cNvSpPr txBox="1">
            <a:spLocks noGrp="1"/>
          </p:cNvSpPr>
          <p:nvPr>
            <p:ph type="title"/>
          </p:nvPr>
        </p:nvSpPr>
        <p:spPr>
          <a:xfrm>
            <a:off x="741250" y="619550"/>
            <a:ext cx="7505700" cy="9255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3333">
                <a:solidFill>
                  <a:schemeClr val="dk2"/>
                </a:solidFill>
              </a:rPr>
              <a:t>Model Development</a:t>
            </a:r>
            <a:endParaRPr sz="3333">
              <a:solidFill>
                <a:schemeClr val="dk2"/>
              </a:solidFill>
            </a:endParaRPr>
          </a:p>
          <a:p>
            <a:pPr marL="0" lvl="0" indent="0" algn="l" rtl="0">
              <a:spcBef>
                <a:spcPts val="0"/>
              </a:spcBef>
              <a:spcAft>
                <a:spcPts val="0"/>
              </a:spcAft>
              <a:buNone/>
            </a:pPr>
            <a:r>
              <a:rPr lang="en" sz="2000">
                <a:solidFill>
                  <a:schemeClr val="dk2"/>
                </a:solidFill>
              </a:rPr>
              <a:t>Extra Trees Model</a:t>
            </a:r>
            <a:endParaRPr sz="2000">
              <a:solidFill>
                <a:schemeClr val="dk2"/>
              </a:solidFill>
            </a:endParaRPr>
          </a:p>
        </p:txBody>
      </p:sp>
      <p:sp>
        <p:nvSpPr>
          <p:cNvPr id="257" name="Google Shape;257;p32"/>
          <p:cNvSpPr txBox="1">
            <a:spLocks noGrp="1"/>
          </p:cNvSpPr>
          <p:nvPr>
            <p:ph type="body" idx="1"/>
          </p:nvPr>
        </p:nvSpPr>
        <p:spPr>
          <a:xfrm>
            <a:off x="436075" y="1852725"/>
            <a:ext cx="2328000" cy="2224800"/>
          </a:xfrm>
          <a:prstGeom prst="rect">
            <a:avLst/>
          </a:prstGeom>
        </p:spPr>
        <p:txBody>
          <a:bodyPr spcFirstLastPara="1" wrap="square" lIns="91425" tIns="91425" rIns="91425" bIns="91425" anchor="t" anchorCtr="0">
            <a:noAutofit/>
          </a:bodyPr>
          <a:lstStyle/>
          <a:p>
            <a:pPr marL="457200" lvl="0" indent="-331152" algn="l" rtl="0">
              <a:lnSpc>
                <a:spcPct val="100000"/>
              </a:lnSpc>
              <a:spcBef>
                <a:spcPts val="0"/>
              </a:spcBef>
              <a:spcAft>
                <a:spcPts val="0"/>
              </a:spcAft>
              <a:buSzPts val="1615"/>
              <a:buFont typeface="Arial"/>
              <a:buChar char="-"/>
            </a:pPr>
            <a:r>
              <a:rPr lang="en" sz="1615">
                <a:latin typeface="Arial"/>
                <a:ea typeface="Arial"/>
                <a:cs typeface="Arial"/>
                <a:sym typeface="Arial"/>
              </a:rPr>
              <a:t>94.5% accuracy level during testing</a:t>
            </a:r>
            <a:endParaRPr sz="1615">
              <a:latin typeface="Arial"/>
              <a:ea typeface="Arial"/>
              <a:cs typeface="Arial"/>
              <a:sym typeface="Arial"/>
            </a:endParaRPr>
          </a:p>
          <a:p>
            <a:pPr marL="0" lvl="0" indent="0" algn="l" rtl="0">
              <a:lnSpc>
                <a:spcPct val="105000"/>
              </a:lnSpc>
              <a:spcBef>
                <a:spcPts val="1200"/>
              </a:spcBef>
              <a:spcAft>
                <a:spcPts val="1200"/>
              </a:spcAft>
              <a:buSzPts val="605"/>
              <a:buNone/>
            </a:pPr>
            <a:endParaRPr sz="715"/>
          </a:p>
        </p:txBody>
      </p:sp>
      <p:pic>
        <p:nvPicPr>
          <p:cNvPr id="258" name="Google Shape;258;p32"/>
          <p:cNvPicPr preferRelativeResize="0"/>
          <p:nvPr/>
        </p:nvPicPr>
        <p:blipFill>
          <a:blip r:embed="rId3">
            <a:alphaModFix/>
          </a:blip>
          <a:stretch>
            <a:fillRect/>
          </a:stretch>
        </p:blipFill>
        <p:spPr>
          <a:xfrm>
            <a:off x="2860300" y="1704525"/>
            <a:ext cx="6053375" cy="252119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33"/>
          <p:cNvSpPr txBox="1">
            <a:spLocks noGrp="1"/>
          </p:cNvSpPr>
          <p:nvPr>
            <p:ph type="title"/>
          </p:nvPr>
        </p:nvSpPr>
        <p:spPr>
          <a:xfrm>
            <a:off x="741250" y="619550"/>
            <a:ext cx="7505700" cy="9255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3333">
                <a:solidFill>
                  <a:schemeClr val="dk2"/>
                </a:solidFill>
              </a:rPr>
              <a:t>Model Development</a:t>
            </a:r>
            <a:endParaRPr sz="3333">
              <a:solidFill>
                <a:schemeClr val="dk2"/>
              </a:solidFill>
            </a:endParaRPr>
          </a:p>
          <a:p>
            <a:pPr marL="0" lvl="0" indent="0" algn="l" rtl="0">
              <a:spcBef>
                <a:spcPts val="0"/>
              </a:spcBef>
              <a:spcAft>
                <a:spcPts val="0"/>
              </a:spcAft>
              <a:buNone/>
            </a:pPr>
            <a:r>
              <a:rPr lang="en" sz="2000">
                <a:solidFill>
                  <a:schemeClr val="dk2"/>
                </a:solidFill>
              </a:rPr>
              <a:t>Gradient Boosting Model</a:t>
            </a:r>
            <a:endParaRPr sz="2000">
              <a:solidFill>
                <a:schemeClr val="dk2"/>
              </a:solidFill>
            </a:endParaRPr>
          </a:p>
        </p:txBody>
      </p:sp>
      <p:sp>
        <p:nvSpPr>
          <p:cNvPr id="264" name="Google Shape;264;p33"/>
          <p:cNvSpPr txBox="1">
            <a:spLocks noGrp="1"/>
          </p:cNvSpPr>
          <p:nvPr>
            <p:ph type="body" idx="1"/>
          </p:nvPr>
        </p:nvSpPr>
        <p:spPr>
          <a:xfrm>
            <a:off x="457825" y="1868600"/>
            <a:ext cx="2328000" cy="2224800"/>
          </a:xfrm>
          <a:prstGeom prst="rect">
            <a:avLst/>
          </a:prstGeom>
        </p:spPr>
        <p:txBody>
          <a:bodyPr spcFirstLastPara="1" wrap="square" lIns="91425" tIns="91425" rIns="91425" bIns="91425" anchor="t" anchorCtr="0">
            <a:noAutofit/>
          </a:bodyPr>
          <a:lstStyle/>
          <a:p>
            <a:pPr marL="457200" lvl="0" indent="-331152" algn="l" rtl="0">
              <a:lnSpc>
                <a:spcPct val="100000"/>
              </a:lnSpc>
              <a:spcBef>
                <a:spcPts val="0"/>
              </a:spcBef>
              <a:spcAft>
                <a:spcPts val="0"/>
              </a:spcAft>
              <a:buSzPts val="1615"/>
              <a:buFont typeface="Arial"/>
              <a:buChar char="-"/>
            </a:pPr>
            <a:r>
              <a:rPr lang="en" sz="1615">
                <a:latin typeface="Arial"/>
                <a:ea typeface="Arial"/>
                <a:cs typeface="Arial"/>
                <a:sym typeface="Arial"/>
              </a:rPr>
              <a:t>94.3% accuracy level during testing</a:t>
            </a:r>
            <a:endParaRPr sz="1615">
              <a:latin typeface="Arial"/>
              <a:ea typeface="Arial"/>
              <a:cs typeface="Arial"/>
              <a:sym typeface="Arial"/>
            </a:endParaRPr>
          </a:p>
          <a:p>
            <a:pPr marL="0" lvl="0" indent="0" algn="l" rtl="0">
              <a:lnSpc>
                <a:spcPct val="105000"/>
              </a:lnSpc>
              <a:spcBef>
                <a:spcPts val="1200"/>
              </a:spcBef>
              <a:spcAft>
                <a:spcPts val="1200"/>
              </a:spcAft>
              <a:buSzPts val="605"/>
              <a:buNone/>
            </a:pPr>
            <a:endParaRPr sz="715"/>
          </a:p>
        </p:txBody>
      </p:sp>
      <p:pic>
        <p:nvPicPr>
          <p:cNvPr id="265" name="Google Shape;265;p33"/>
          <p:cNvPicPr preferRelativeResize="0"/>
          <p:nvPr/>
        </p:nvPicPr>
        <p:blipFill>
          <a:blip r:embed="rId3">
            <a:alphaModFix/>
          </a:blip>
          <a:stretch>
            <a:fillRect/>
          </a:stretch>
        </p:blipFill>
        <p:spPr>
          <a:xfrm>
            <a:off x="2785825" y="1669125"/>
            <a:ext cx="6053375" cy="289946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34"/>
          <p:cNvSpPr txBox="1">
            <a:spLocks noGrp="1"/>
          </p:cNvSpPr>
          <p:nvPr>
            <p:ph type="title"/>
          </p:nvPr>
        </p:nvSpPr>
        <p:spPr>
          <a:xfrm>
            <a:off x="741250" y="619550"/>
            <a:ext cx="7505700" cy="925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333">
                <a:solidFill>
                  <a:schemeClr val="dk2"/>
                </a:solidFill>
              </a:rPr>
              <a:t>Model Accuracy</a:t>
            </a:r>
            <a:endParaRPr sz="2000">
              <a:solidFill>
                <a:schemeClr val="dk2"/>
              </a:solidFill>
            </a:endParaRPr>
          </a:p>
        </p:txBody>
      </p:sp>
      <p:sp>
        <p:nvSpPr>
          <p:cNvPr id="271" name="Google Shape;271;p34"/>
          <p:cNvSpPr txBox="1">
            <a:spLocks noGrp="1"/>
          </p:cNvSpPr>
          <p:nvPr>
            <p:ph type="body" idx="1"/>
          </p:nvPr>
        </p:nvSpPr>
        <p:spPr>
          <a:xfrm>
            <a:off x="457825" y="1868600"/>
            <a:ext cx="2328000" cy="2224800"/>
          </a:xfrm>
          <a:prstGeom prst="rect">
            <a:avLst/>
          </a:prstGeom>
        </p:spPr>
        <p:txBody>
          <a:bodyPr spcFirstLastPara="1" wrap="square" lIns="91425" tIns="91425" rIns="91425" bIns="91425" anchor="t" anchorCtr="0">
            <a:noAutofit/>
          </a:bodyPr>
          <a:lstStyle/>
          <a:p>
            <a:pPr marL="457200" lvl="0" indent="-331152" algn="l" rtl="0">
              <a:lnSpc>
                <a:spcPct val="100000"/>
              </a:lnSpc>
              <a:spcBef>
                <a:spcPts val="0"/>
              </a:spcBef>
              <a:spcAft>
                <a:spcPts val="0"/>
              </a:spcAft>
              <a:buSzPts val="1615"/>
              <a:buFont typeface="Arial"/>
              <a:buChar char="-"/>
            </a:pPr>
            <a:r>
              <a:rPr lang="en" sz="1615">
                <a:latin typeface="Arial"/>
                <a:ea typeface="Arial"/>
                <a:cs typeface="Arial"/>
                <a:sym typeface="Arial"/>
              </a:rPr>
              <a:t>Random Forest was chosen</a:t>
            </a:r>
            <a:endParaRPr sz="1615">
              <a:latin typeface="Arial"/>
              <a:ea typeface="Arial"/>
              <a:cs typeface="Arial"/>
              <a:sym typeface="Arial"/>
            </a:endParaRPr>
          </a:p>
          <a:p>
            <a:pPr marL="0" lvl="0" indent="0" algn="l" rtl="0">
              <a:lnSpc>
                <a:spcPct val="105000"/>
              </a:lnSpc>
              <a:spcBef>
                <a:spcPts val="1200"/>
              </a:spcBef>
              <a:spcAft>
                <a:spcPts val="1200"/>
              </a:spcAft>
              <a:buSzPts val="605"/>
              <a:buNone/>
            </a:pPr>
            <a:endParaRPr sz="715"/>
          </a:p>
        </p:txBody>
      </p:sp>
      <p:pic>
        <p:nvPicPr>
          <p:cNvPr id="272" name="Google Shape;272;p34"/>
          <p:cNvPicPr preferRelativeResize="0"/>
          <p:nvPr/>
        </p:nvPicPr>
        <p:blipFill>
          <a:blip r:embed="rId3">
            <a:alphaModFix/>
          </a:blip>
          <a:stretch>
            <a:fillRect/>
          </a:stretch>
        </p:blipFill>
        <p:spPr>
          <a:xfrm>
            <a:off x="2466800" y="1783950"/>
            <a:ext cx="6256450" cy="2607951"/>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3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chemeClr val="dk2"/>
                </a:solidFill>
              </a:rPr>
              <a:t>Random Forest feature importance</a:t>
            </a:r>
            <a:endParaRPr>
              <a:solidFill>
                <a:schemeClr val="dk2"/>
              </a:solidFill>
            </a:endParaRPr>
          </a:p>
        </p:txBody>
      </p:sp>
      <p:pic>
        <p:nvPicPr>
          <p:cNvPr id="278" name="Google Shape;278;p35"/>
          <p:cNvPicPr preferRelativeResize="0"/>
          <p:nvPr/>
        </p:nvPicPr>
        <p:blipFill>
          <a:blip r:embed="rId3">
            <a:alphaModFix/>
          </a:blip>
          <a:stretch>
            <a:fillRect/>
          </a:stretch>
        </p:blipFill>
        <p:spPr>
          <a:xfrm>
            <a:off x="2225025" y="1919675"/>
            <a:ext cx="4693948" cy="2708047"/>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36"/>
          <p:cNvSpPr txBox="1">
            <a:spLocks noGrp="1"/>
          </p:cNvSpPr>
          <p:nvPr>
            <p:ph type="title"/>
          </p:nvPr>
        </p:nvSpPr>
        <p:spPr>
          <a:xfrm>
            <a:off x="819150" y="638975"/>
            <a:ext cx="7505700" cy="9546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chemeClr val="dk2"/>
                </a:solidFill>
              </a:rPr>
              <a:t>Random Feature scatterplot of weight and height with the end being the classification</a:t>
            </a:r>
            <a:endParaRPr>
              <a:solidFill>
                <a:schemeClr val="dk2"/>
              </a:solidFill>
            </a:endParaRPr>
          </a:p>
        </p:txBody>
      </p:sp>
      <p:sp>
        <p:nvSpPr>
          <p:cNvPr id="284" name="Google Shape;284;p36"/>
          <p:cNvSpPr txBox="1">
            <a:spLocks noGrp="1"/>
          </p:cNvSpPr>
          <p:nvPr>
            <p:ph type="body" idx="1"/>
          </p:nvPr>
        </p:nvSpPr>
        <p:spPr>
          <a:xfrm>
            <a:off x="819150" y="1713200"/>
            <a:ext cx="2791800" cy="28437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SzPts val="1018"/>
              <a:buNone/>
            </a:pPr>
            <a:r>
              <a:rPr lang="en">
                <a:solidFill>
                  <a:srgbClr val="000000"/>
                </a:solidFill>
                <a:highlight>
                  <a:srgbClr val="FFFFFF"/>
                </a:highlight>
                <a:latin typeface="Arial"/>
                <a:ea typeface="Arial"/>
                <a:cs typeface="Arial"/>
                <a:sym typeface="Arial"/>
              </a:rPr>
              <a:t>Weight Classification</a:t>
            </a:r>
            <a:endParaRPr>
              <a:solidFill>
                <a:srgbClr val="000000"/>
              </a:solidFill>
              <a:highlight>
                <a:srgbClr val="FFFFFF"/>
              </a:highlight>
              <a:latin typeface="Arial"/>
              <a:ea typeface="Arial"/>
              <a:cs typeface="Arial"/>
              <a:sym typeface="Arial"/>
            </a:endParaRPr>
          </a:p>
          <a:p>
            <a:pPr marL="0" lvl="0" indent="0" algn="l" rtl="0">
              <a:lnSpc>
                <a:spcPct val="95000"/>
              </a:lnSpc>
              <a:spcBef>
                <a:spcPts val="1200"/>
              </a:spcBef>
              <a:spcAft>
                <a:spcPts val="0"/>
              </a:spcAft>
              <a:buSzPts val="1018"/>
              <a:buNone/>
            </a:pPr>
            <a:r>
              <a:rPr lang="en">
                <a:solidFill>
                  <a:srgbClr val="000000"/>
                </a:solidFill>
                <a:highlight>
                  <a:srgbClr val="FFFFFF"/>
                </a:highlight>
                <a:latin typeface="Arial"/>
                <a:ea typeface="Arial"/>
                <a:cs typeface="Arial"/>
                <a:sym typeface="Arial"/>
              </a:rPr>
              <a:t>Obesity_Type_I         351</a:t>
            </a:r>
            <a:endParaRPr>
              <a:solidFill>
                <a:srgbClr val="000000"/>
              </a:solidFill>
              <a:highlight>
                <a:srgbClr val="FFFFFF"/>
              </a:highlight>
              <a:latin typeface="Arial"/>
              <a:ea typeface="Arial"/>
              <a:cs typeface="Arial"/>
              <a:sym typeface="Arial"/>
            </a:endParaRPr>
          </a:p>
          <a:p>
            <a:pPr marL="0" lvl="0" indent="0" algn="l" rtl="0">
              <a:lnSpc>
                <a:spcPct val="95000"/>
              </a:lnSpc>
              <a:spcBef>
                <a:spcPts val="1200"/>
              </a:spcBef>
              <a:spcAft>
                <a:spcPts val="0"/>
              </a:spcAft>
              <a:buSzPts val="1018"/>
              <a:buNone/>
            </a:pPr>
            <a:r>
              <a:rPr lang="en">
                <a:solidFill>
                  <a:srgbClr val="000000"/>
                </a:solidFill>
                <a:highlight>
                  <a:srgbClr val="FFFFFF"/>
                </a:highlight>
                <a:latin typeface="Arial"/>
                <a:ea typeface="Arial"/>
                <a:cs typeface="Arial"/>
                <a:sym typeface="Arial"/>
              </a:rPr>
              <a:t>Obesity_Type_III       324</a:t>
            </a:r>
            <a:endParaRPr>
              <a:solidFill>
                <a:srgbClr val="000000"/>
              </a:solidFill>
              <a:highlight>
                <a:srgbClr val="FFFFFF"/>
              </a:highlight>
              <a:latin typeface="Arial"/>
              <a:ea typeface="Arial"/>
              <a:cs typeface="Arial"/>
              <a:sym typeface="Arial"/>
            </a:endParaRPr>
          </a:p>
          <a:p>
            <a:pPr marL="0" lvl="0" indent="0" algn="l" rtl="0">
              <a:lnSpc>
                <a:spcPct val="95000"/>
              </a:lnSpc>
              <a:spcBef>
                <a:spcPts val="1200"/>
              </a:spcBef>
              <a:spcAft>
                <a:spcPts val="0"/>
              </a:spcAft>
              <a:buSzPts val="1018"/>
              <a:buNone/>
            </a:pPr>
            <a:r>
              <a:rPr lang="en">
                <a:solidFill>
                  <a:srgbClr val="000000"/>
                </a:solidFill>
                <a:highlight>
                  <a:srgbClr val="FFFFFF"/>
                </a:highlight>
                <a:latin typeface="Arial"/>
                <a:ea typeface="Arial"/>
                <a:cs typeface="Arial"/>
                <a:sym typeface="Arial"/>
              </a:rPr>
              <a:t>Obesity_Type_II        297</a:t>
            </a:r>
            <a:endParaRPr>
              <a:solidFill>
                <a:srgbClr val="000000"/>
              </a:solidFill>
              <a:highlight>
                <a:srgbClr val="FFFFFF"/>
              </a:highlight>
              <a:latin typeface="Arial"/>
              <a:ea typeface="Arial"/>
              <a:cs typeface="Arial"/>
              <a:sym typeface="Arial"/>
            </a:endParaRPr>
          </a:p>
          <a:p>
            <a:pPr marL="0" lvl="0" indent="0" algn="l" rtl="0">
              <a:lnSpc>
                <a:spcPct val="95000"/>
              </a:lnSpc>
              <a:spcBef>
                <a:spcPts val="1200"/>
              </a:spcBef>
              <a:spcAft>
                <a:spcPts val="0"/>
              </a:spcAft>
              <a:buSzPts val="1018"/>
              <a:buNone/>
            </a:pPr>
            <a:r>
              <a:rPr lang="en">
                <a:solidFill>
                  <a:srgbClr val="000000"/>
                </a:solidFill>
                <a:highlight>
                  <a:srgbClr val="FFFFFF"/>
                </a:highlight>
                <a:latin typeface="Arial"/>
                <a:ea typeface="Arial"/>
                <a:cs typeface="Arial"/>
                <a:sym typeface="Arial"/>
              </a:rPr>
              <a:t>Overweight_Level_I     290</a:t>
            </a:r>
            <a:endParaRPr>
              <a:solidFill>
                <a:srgbClr val="000000"/>
              </a:solidFill>
              <a:highlight>
                <a:srgbClr val="FFFFFF"/>
              </a:highlight>
              <a:latin typeface="Arial"/>
              <a:ea typeface="Arial"/>
              <a:cs typeface="Arial"/>
              <a:sym typeface="Arial"/>
            </a:endParaRPr>
          </a:p>
          <a:p>
            <a:pPr marL="0" lvl="0" indent="0" algn="l" rtl="0">
              <a:lnSpc>
                <a:spcPct val="95000"/>
              </a:lnSpc>
              <a:spcBef>
                <a:spcPts val="1200"/>
              </a:spcBef>
              <a:spcAft>
                <a:spcPts val="0"/>
              </a:spcAft>
              <a:buSzPts val="1018"/>
              <a:buNone/>
            </a:pPr>
            <a:r>
              <a:rPr lang="en">
                <a:solidFill>
                  <a:srgbClr val="000000"/>
                </a:solidFill>
                <a:highlight>
                  <a:srgbClr val="FFFFFF"/>
                </a:highlight>
                <a:latin typeface="Arial"/>
                <a:ea typeface="Arial"/>
                <a:cs typeface="Arial"/>
                <a:sym typeface="Arial"/>
              </a:rPr>
              <a:t>Overweight_Level_II    290</a:t>
            </a:r>
            <a:endParaRPr>
              <a:solidFill>
                <a:srgbClr val="000000"/>
              </a:solidFill>
              <a:highlight>
                <a:srgbClr val="FFFFFF"/>
              </a:highlight>
              <a:latin typeface="Arial"/>
              <a:ea typeface="Arial"/>
              <a:cs typeface="Arial"/>
              <a:sym typeface="Arial"/>
            </a:endParaRPr>
          </a:p>
          <a:p>
            <a:pPr marL="0" lvl="0" indent="0" algn="l" rtl="0">
              <a:lnSpc>
                <a:spcPct val="95000"/>
              </a:lnSpc>
              <a:spcBef>
                <a:spcPts val="1200"/>
              </a:spcBef>
              <a:spcAft>
                <a:spcPts val="0"/>
              </a:spcAft>
              <a:buSzPts val="1018"/>
              <a:buNone/>
            </a:pPr>
            <a:r>
              <a:rPr lang="en">
                <a:solidFill>
                  <a:srgbClr val="000000"/>
                </a:solidFill>
                <a:highlight>
                  <a:srgbClr val="FFFFFF"/>
                </a:highlight>
                <a:latin typeface="Arial"/>
                <a:ea typeface="Arial"/>
                <a:cs typeface="Arial"/>
                <a:sym typeface="Arial"/>
              </a:rPr>
              <a:t>Normal_Weight          287</a:t>
            </a:r>
            <a:endParaRPr>
              <a:solidFill>
                <a:srgbClr val="000000"/>
              </a:solidFill>
              <a:highlight>
                <a:srgbClr val="FFFFFF"/>
              </a:highlight>
              <a:latin typeface="Arial"/>
              <a:ea typeface="Arial"/>
              <a:cs typeface="Arial"/>
              <a:sym typeface="Arial"/>
            </a:endParaRPr>
          </a:p>
          <a:p>
            <a:pPr marL="0" lvl="0" indent="0" algn="l" rtl="0">
              <a:lnSpc>
                <a:spcPct val="95000"/>
              </a:lnSpc>
              <a:spcBef>
                <a:spcPts val="1200"/>
              </a:spcBef>
              <a:spcAft>
                <a:spcPts val="0"/>
              </a:spcAft>
              <a:buSzPts val="1018"/>
              <a:buNone/>
            </a:pPr>
            <a:r>
              <a:rPr lang="en">
                <a:solidFill>
                  <a:srgbClr val="000000"/>
                </a:solidFill>
                <a:highlight>
                  <a:srgbClr val="FFFFFF"/>
                </a:highlight>
                <a:latin typeface="Arial"/>
                <a:ea typeface="Arial"/>
                <a:cs typeface="Arial"/>
                <a:sym typeface="Arial"/>
              </a:rPr>
              <a:t>Insufficient_Weight    272</a:t>
            </a:r>
            <a:endParaRPr>
              <a:latin typeface="Arial"/>
              <a:ea typeface="Arial"/>
              <a:cs typeface="Arial"/>
              <a:sym typeface="Arial"/>
            </a:endParaRPr>
          </a:p>
        </p:txBody>
      </p:sp>
      <p:pic>
        <p:nvPicPr>
          <p:cNvPr id="285" name="Google Shape;285;p36"/>
          <p:cNvPicPr preferRelativeResize="0"/>
          <p:nvPr/>
        </p:nvPicPr>
        <p:blipFill>
          <a:blip r:embed="rId3">
            <a:alphaModFix/>
          </a:blip>
          <a:stretch>
            <a:fillRect/>
          </a:stretch>
        </p:blipFill>
        <p:spPr>
          <a:xfrm>
            <a:off x="3852800" y="1713200"/>
            <a:ext cx="4163675" cy="30772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37"/>
          <p:cNvSpPr txBox="1">
            <a:spLocks noGrp="1"/>
          </p:cNvSpPr>
          <p:nvPr>
            <p:ph type="title"/>
          </p:nvPr>
        </p:nvSpPr>
        <p:spPr>
          <a:xfrm>
            <a:off x="819150" y="638975"/>
            <a:ext cx="7505700" cy="9546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chemeClr val="dk2"/>
                </a:solidFill>
              </a:rPr>
              <a:t>Random Feature scatterplot of weight and height with the end being the classification</a:t>
            </a:r>
            <a:endParaRPr>
              <a:solidFill>
                <a:schemeClr val="dk2"/>
              </a:solidFill>
            </a:endParaRPr>
          </a:p>
        </p:txBody>
      </p:sp>
      <p:sp>
        <p:nvSpPr>
          <p:cNvPr id="291" name="Google Shape;291;p37"/>
          <p:cNvSpPr txBox="1">
            <a:spLocks noGrp="1"/>
          </p:cNvSpPr>
          <p:nvPr>
            <p:ph type="body" idx="1"/>
          </p:nvPr>
        </p:nvSpPr>
        <p:spPr>
          <a:xfrm>
            <a:off x="819150" y="1713200"/>
            <a:ext cx="2791800" cy="28437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SzPts val="1018"/>
              <a:buNone/>
            </a:pPr>
            <a:r>
              <a:rPr lang="en">
                <a:solidFill>
                  <a:srgbClr val="000000"/>
                </a:solidFill>
                <a:highlight>
                  <a:srgbClr val="FFFFFF"/>
                </a:highlight>
                <a:latin typeface="Arial"/>
                <a:ea typeface="Arial"/>
                <a:cs typeface="Arial"/>
                <a:sym typeface="Arial"/>
              </a:rPr>
              <a:t>Weight Classification</a:t>
            </a:r>
            <a:endParaRPr>
              <a:solidFill>
                <a:srgbClr val="000000"/>
              </a:solidFill>
              <a:highlight>
                <a:srgbClr val="FFFFFF"/>
              </a:highlight>
              <a:latin typeface="Arial"/>
              <a:ea typeface="Arial"/>
              <a:cs typeface="Arial"/>
              <a:sym typeface="Arial"/>
            </a:endParaRPr>
          </a:p>
          <a:p>
            <a:pPr marL="0" lvl="0" indent="0" algn="l" rtl="0">
              <a:lnSpc>
                <a:spcPct val="95000"/>
              </a:lnSpc>
              <a:spcBef>
                <a:spcPts val="1200"/>
              </a:spcBef>
              <a:spcAft>
                <a:spcPts val="0"/>
              </a:spcAft>
              <a:buNone/>
            </a:pPr>
            <a:r>
              <a:rPr lang="en">
                <a:solidFill>
                  <a:srgbClr val="000000"/>
                </a:solidFill>
                <a:highlight>
                  <a:srgbClr val="FFFFFF"/>
                </a:highlight>
                <a:latin typeface="Arial"/>
                <a:ea typeface="Arial"/>
                <a:cs typeface="Arial"/>
                <a:sym typeface="Arial"/>
              </a:rPr>
              <a:t>Insufficient_Weight : 0,</a:t>
            </a:r>
            <a:endParaRPr>
              <a:solidFill>
                <a:srgbClr val="000000"/>
              </a:solidFill>
              <a:highlight>
                <a:srgbClr val="FFFFFF"/>
              </a:highlight>
              <a:latin typeface="Arial"/>
              <a:ea typeface="Arial"/>
              <a:cs typeface="Arial"/>
              <a:sym typeface="Arial"/>
            </a:endParaRPr>
          </a:p>
          <a:p>
            <a:pPr marL="0" lvl="0" indent="0" algn="l" rtl="0">
              <a:lnSpc>
                <a:spcPct val="95000"/>
              </a:lnSpc>
              <a:spcBef>
                <a:spcPts val="0"/>
              </a:spcBef>
              <a:spcAft>
                <a:spcPts val="0"/>
              </a:spcAft>
              <a:buNone/>
            </a:pPr>
            <a:r>
              <a:rPr lang="en">
                <a:solidFill>
                  <a:srgbClr val="000000"/>
                </a:solidFill>
                <a:highlight>
                  <a:srgbClr val="FFFFFF"/>
                </a:highlight>
                <a:latin typeface="Arial"/>
                <a:ea typeface="Arial"/>
                <a:cs typeface="Arial"/>
                <a:sym typeface="Arial"/>
              </a:rPr>
              <a:t>Normal_Weight: 1,</a:t>
            </a:r>
            <a:endParaRPr>
              <a:solidFill>
                <a:srgbClr val="000000"/>
              </a:solidFill>
              <a:highlight>
                <a:srgbClr val="FFFFFF"/>
              </a:highlight>
              <a:latin typeface="Arial"/>
              <a:ea typeface="Arial"/>
              <a:cs typeface="Arial"/>
              <a:sym typeface="Arial"/>
            </a:endParaRPr>
          </a:p>
          <a:p>
            <a:pPr marL="0" lvl="0" indent="0" algn="l" rtl="0">
              <a:lnSpc>
                <a:spcPct val="95000"/>
              </a:lnSpc>
              <a:spcBef>
                <a:spcPts val="0"/>
              </a:spcBef>
              <a:spcAft>
                <a:spcPts val="0"/>
              </a:spcAft>
              <a:buNone/>
            </a:pPr>
            <a:r>
              <a:rPr lang="en">
                <a:solidFill>
                  <a:srgbClr val="000000"/>
                </a:solidFill>
                <a:highlight>
                  <a:srgbClr val="FFFFFF"/>
                </a:highlight>
                <a:latin typeface="Arial"/>
                <a:ea typeface="Arial"/>
                <a:cs typeface="Arial"/>
                <a:sym typeface="Arial"/>
              </a:rPr>
              <a:t>Overweight_Level_I: 2,</a:t>
            </a:r>
            <a:endParaRPr>
              <a:solidFill>
                <a:srgbClr val="000000"/>
              </a:solidFill>
              <a:highlight>
                <a:srgbClr val="FFFFFF"/>
              </a:highlight>
              <a:latin typeface="Arial"/>
              <a:ea typeface="Arial"/>
              <a:cs typeface="Arial"/>
              <a:sym typeface="Arial"/>
            </a:endParaRPr>
          </a:p>
          <a:p>
            <a:pPr marL="0" lvl="0" indent="0" algn="l" rtl="0">
              <a:lnSpc>
                <a:spcPct val="95000"/>
              </a:lnSpc>
              <a:spcBef>
                <a:spcPts val="0"/>
              </a:spcBef>
              <a:spcAft>
                <a:spcPts val="0"/>
              </a:spcAft>
              <a:buNone/>
            </a:pPr>
            <a:r>
              <a:rPr lang="en">
                <a:solidFill>
                  <a:srgbClr val="000000"/>
                </a:solidFill>
                <a:highlight>
                  <a:srgbClr val="FFFFFF"/>
                </a:highlight>
                <a:latin typeface="Arial"/>
                <a:ea typeface="Arial"/>
                <a:cs typeface="Arial"/>
                <a:sym typeface="Arial"/>
              </a:rPr>
              <a:t>Overweight_Level_II: 3,</a:t>
            </a:r>
            <a:endParaRPr>
              <a:solidFill>
                <a:srgbClr val="000000"/>
              </a:solidFill>
              <a:highlight>
                <a:srgbClr val="FFFFFF"/>
              </a:highlight>
              <a:latin typeface="Arial"/>
              <a:ea typeface="Arial"/>
              <a:cs typeface="Arial"/>
              <a:sym typeface="Arial"/>
            </a:endParaRPr>
          </a:p>
          <a:p>
            <a:pPr marL="0" lvl="0" indent="0" algn="l" rtl="0">
              <a:lnSpc>
                <a:spcPct val="95000"/>
              </a:lnSpc>
              <a:spcBef>
                <a:spcPts val="0"/>
              </a:spcBef>
              <a:spcAft>
                <a:spcPts val="0"/>
              </a:spcAft>
              <a:buNone/>
            </a:pPr>
            <a:r>
              <a:rPr lang="en">
                <a:solidFill>
                  <a:srgbClr val="000000"/>
                </a:solidFill>
                <a:highlight>
                  <a:srgbClr val="FFFFFF"/>
                </a:highlight>
                <a:latin typeface="Arial"/>
                <a:ea typeface="Arial"/>
                <a:cs typeface="Arial"/>
                <a:sym typeface="Arial"/>
              </a:rPr>
              <a:t>Obesity_Type_I: 4,</a:t>
            </a:r>
            <a:endParaRPr>
              <a:solidFill>
                <a:srgbClr val="000000"/>
              </a:solidFill>
              <a:highlight>
                <a:srgbClr val="FFFFFF"/>
              </a:highlight>
              <a:latin typeface="Arial"/>
              <a:ea typeface="Arial"/>
              <a:cs typeface="Arial"/>
              <a:sym typeface="Arial"/>
            </a:endParaRPr>
          </a:p>
          <a:p>
            <a:pPr marL="0" lvl="0" indent="0" algn="l" rtl="0">
              <a:lnSpc>
                <a:spcPct val="95000"/>
              </a:lnSpc>
              <a:spcBef>
                <a:spcPts val="0"/>
              </a:spcBef>
              <a:spcAft>
                <a:spcPts val="0"/>
              </a:spcAft>
              <a:buNone/>
            </a:pPr>
            <a:r>
              <a:rPr lang="en">
                <a:solidFill>
                  <a:srgbClr val="000000"/>
                </a:solidFill>
                <a:highlight>
                  <a:srgbClr val="FFFFFF"/>
                </a:highlight>
                <a:latin typeface="Arial"/>
                <a:ea typeface="Arial"/>
                <a:cs typeface="Arial"/>
                <a:sym typeface="Arial"/>
              </a:rPr>
              <a:t>Obesity_Type_II': 5,</a:t>
            </a:r>
            <a:endParaRPr>
              <a:solidFill>
                <a:srgbClr val="000000"/>
              </a:solidFill>
              <a:highlight>
                <a:srgbClr val="FFFFFF"/>
              </a:highlight>
              <a:latin typeface="Arial"/>
              <a:ea typeface="Arial"/>
              <a:cs typeface="Arial"/>
              <a:sym typeface="Arial"/>
            </a:endParaRPr>
          </a:p>
          <a:p>
            <a:pPr marL="0" lvl="0" indent="0" algn="l" rtl="0">
              <a:lnSpc>
                <a:spcPct val="95000"/>
              </a:lnSpc>
              <a:spcBef>
                <a:spcPts val="0"/>
              </a:spcBef>
              <a:spcAft>
                <a:spcPts val="0"/>
              </a:spcAft>
              <a:buNone/>
            </a:pPr>
            <a:r>
              <a:rPr lang="en">
                <a:solidFill>
                  <a:srgbClr val="000000"/>
                </a:solidFill>
                <a:highlight>
                  <a:srgbClr val="FFFFFF"/>
                </a:highlight>
                <a:latin typeface="Arial"/>
                <a:ea typeface="Arial"/>
                <a:cs typeface="Arial"/>
                <a:sym typeface="Arial"/>
              </a:rPr>
              <a:t>Obesity_Type_III: 6,</a:t>
            </a:r>
            <a:endParaRPr>
              <a:solidFill>
                <a:srgbClr val="000000"/>
              </a:solidFill>
              <a:highlight>
                <a:srgbClr val="FFFFFF"/>
              </a:highlight>
              <a:latin typeface="Arial"/>
              <a:ea typeface="Arial"/>
              <a:cs typeface="Arial"/>
              <a:sym typeface="Arial"/>
            </a:endParaRPr>
          </a:p>
          <a:p>
            <a:pPr marL="0" lvl="0" indent="0" algn="l" rtl="0">
              <a:lnSpc>
                <a:spcPct val="95000"/>
              </a:lnSpc>
              <a:spcBef>
                <a:spcPts val="0"/>
              </a:spcBef>
              <a:spcAft>
                <a:spcPts val="0"/>
              </a:spcAft>
              <a:buSzPts val="1018"/>
              <a:buNone/>
            </a:pPr>
            <a:endParaRPr>
              <a:solidFill>
                <a:srgbClr val="000000"/>
              </a:solidFill>
              <a:highlight>
                <a:srgbClr val="FFFFFF"/>
              </a:highlight>
              <a:latin typeface="Arial"/>
              <a:ea typeface="Arial"/>
              <a:cs typeface="Arial"/>
              <a:sym typeface="Arial"/>
            </a:endParaRPr>
          </a:p>
        </p:txBody>
      </p:sp>
      <p:pic>
        <p:nvPicPr>
          <p:cNvPr id="292" name="Google Shape;292;p37"/>
          <p:cNvPicPr preferRelativeResize="0"/>
          <p:nvPr/>
        </p:nvPicPr>
        <p:blipFill>
          <a:blip r:embed="rId3">
            <a:alphaModFix/>
          </a:blip>
          <a:stretch>
            <a:fillRect/>
          </a:stretch>
        </p:blipFill>
        <p:spPr>
          <a:xfrm>
            <a:off x="3841625" y="1593575"/>
            <a:ext cx="4537165" cy="32451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Shape 296"/>
        <p:cNvGrpSpPr/>
        <p:nvPr/>
      </p:nvGrpSpPr>
      <p:grpSpPr>
        <a:xfrm>
          <a:off x="0" y="0"/>
          <a:ext cx="0" cy="0"/>
          <a:chOff x="0" y="0"/>
          <a:chExt cx="0" cy="0"/>
        </a:xfrm>
      </p:grpSpPr>
      <p:sp>
        <p:nvSpPr>
          <p:cNvPr id="297" name="Google Shape;297;p38"/>
          <p:cNvSpPr txBox="1">
            <a:spLocks noGrp="1"/>
          </p:cNvSpPr>
          <p:nvPr>
            <p:ph type="title"/>
          </p:nvPr>
        </p:nvSpPr>
        <p:spPr>
          <a:xfrm>
            <a:off x="819150" y="638975"/>
            <a:ext cx="7505700" cy="9546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chemeClr val="dk2"/>
                </a:solidFill>
              </a:rPr>
              <a:t>Random Feature scatterplot of weight and height with the end being the classification</a:t>
            </a:r>
            <a:endParaRPr>
              <a:solidFill>
                <a:schemeClr val="dk2"/>
              </a:solidFill>
            </a:endParaRPr>
          </a:p>
        </p:txBody>
      </p:sp>
      <p:sp>
        <p:nvSpPr>
          <p:cNvPr id="298" name="Google Shape;298;p38"/>
          <p:cNvSpPr txBox="1">
            <a:spLocks noGrp="1"/>
          </p:cNvSpPr>
          <p:nvPr>
            <p:ph type="body" idx="1"/>
          </p:nvPr>
        </p:nvSpPr>
        <p:spPr>
          <a:xfrm>
            <a:off x="1454600" y="1944000"/>
            <a:ext cx="1744500" cy="1255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600">
                <a:latin typeface="Arial"/>
                <a:ea typeface="Arial"/>
                <a:cs typeface="Arial"/>
                <a:sym typeface="Arial"/>
              </a:rPr>
              <a:t>Women: blue</a:t>
            </a:r>
            <a:endParaRPr sz="1600">
              <a:latin typeface="Arial"/>
              <a:ea typeface="Arial"/>
              <a:cs typeface="Arial"/>
              <a:sym typeface="Arial"/>
            </a:endParaRPr>
          </a:p>
          <a:p>
            <a:pPr marL="0" lvl="0" indent="0" algn="l" rtl="0">
              <a:spcBef>
                <a:spcPts val="1200"/>
              </a:spcBef>
              <a:spcAft>
                <a:spcPts val="1200"/>
              </a:spcAft>
              <a:buNone/>
            </a:pPr>
            <a:r>
              <a:rPr lang="en" sz="1600">
                <a:latin typeface="Arial"/>
                <a:ea typeface="Arial"/>
                <a:cs typeface="Arial"/>
                <a:sym typeface="Arial"/>
              </a:rPr>
              <a:t>Men: orange</a:t>
            </a:r>
            <a:endParaRPr sz="1600">
              <a:latin typeface="Arial"/>
              <a:ea typeface="Arial"/>
              <a:cs typeface="Arial"/>
              <a:sym typeface="Arial"/>
            </a:endParaRPr>
          </a:p>
        </p:txBody>
      </p:sp>
      <p:pic>
        <p:nvPicPr>
          <p:cNvPr id="299" name="Google Shape;299;p38"/>
          <p:cNvPicPr preferRelativeResize="0"/>
          <p:nvPr/>
        </p:nvPicPr>
        <p:blipFill>
          <a:blip r:embed="rId3">
            <a:alphaModFix/>
          </a:blip>
          <a:stretch>
            <a:fillRect/>
          </a:stretch>
        </p:blipFill>
        <p:spPr>
          <a:xfrm>
            <a:off x="4218475" y="1819675"/>
            <a:ext cx="3978450" cy="29142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39"/>
          <p:cNvSpPr txBox="1">
            <a:spLocks noGrp="1"/>
          </p:cNvSpPr>
          <p:nvPr>
            <p:ph type="title"/>
          </p:nvPr>
        </p:nvSpPr>
        <p:spPr>
          <a:xfrm>
            <a:off x="741250" y="619550"/>
            <a:ext cx="7505700" cy="9255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3333">
                <a:solidFill>
                  <a:schemeClr val="dk2"/>
                </a:solidFill>
              </a:rPr>
              <a:t>Hyperparameter Tuning (Random Forests)</a:t>
            </a:r>
            <a:endParaRPr sz="3333">
              <a:solidFill>
                <a:schemeClr val="dk2"/>
              </a:solidFill>
            </a:endParaRPr>
          </a:p>
          <a:p>
            <a:pPr marL="0" lvl="0" indent="0" algn="l" rtl="0">
              <a:spcBef>
                <a:spcPts val="0"/>
              </a:spcBef>
              <a:spcAft>
                <a:spcPts val="0"/>
              </a:spcAft>
              <a:buNone/>
            </a:pPr>
            <a:r>
              <a:rPr lang="en" sz="2000">
                <a:solidFill>
                  <a:schemeClr val="dk2"/>
                </a:solidFill>
              </a:rPr>
              <a:t>Randomized Search CV</a:t>
            </a:r>
            <a:endParaRPr sz="2000">
              <a:solidFill>
                <a:schemeClr val="dk2"/>
              </a:solidFill>
            </a:endParaRPr>
          </a:p>
        </p:txBody>
      </p:sp>
      <p:sp>
        <p:nvSpPr>
          <p:cNvPr id="305" name="Google Shape;305;p39"/>
          <p:cNvSpPr txBox="1">
            <a:spLocks noGrp="1"/>
          </p:cNvSpPr>
          <p:nvPr>
            <p:ph type="body" idx="1"/>
          </p:nvPr>
        </p:nvSpPr>
        <p:spPr>
          <a:xfrm>
            <a:off x="457825" y="1683725"/>
            <a:ext cx="2328000" cy="2398500"/>
          </a:xfrm>
          <a:prstGeom prst="rect">
            <a:avLst/>
          </a:prstGeom>
        </p:spPr>
        <p:txBody>
          <a:bodyPr spcFirstLastPara="1" wrap="square" lIns="91425" tIns="91425" rIns="91425" bIns="91425" anchor="t" anchorCtr="0">
            <a:noAutofit/>
          </a:bodyPr>
          <a:lstStyle/>
          <a:p>
            <a:pPr marL="457200" lvl="0" indent="-331152" algn="l" rtl="0">
              <a:lnSpc>
                <a:spcPct val="100000"/>
              </a:lnSpc>
              <a:spcBef>
                <a:spcPts val="1000"/>
              </a:spcBef>
              <a:spcAft>
                <a:spcPts val="0"/>
              </a:spcAft>
              <a:buSzPts val="1615"/>
              <a:buFont typeface="Arial"/>
              <a:buChar char="-"/>
            </a:pPr>
            <a:r>
              <a:rPr lang="en" sz="1615">
                <a:latin typeface="Arial"/>
                <a:ea typeface="Arial"/>
                <a:cs typeface="Arial"/>
                <a:sym typeface="Arial"/>
              </a:rPr>
              <a:t>Using the module, we were able to obtain and use the best parameters to create the best model</a:t>
            </a:r>
            <a:endParaRPr sz="1615">
              <a:latin typeface="Arial"/>
              <a:ea typeface="Arial"/>
              <a:cs typeface="Arial"/>
              <a:sym typeface="Arial"/>
            </a:endParaRPr>
          </a:p>
          <a:p>
            <a:pPr marL="457200" lvl="0" indent="-331152" algn="l" rtl="0">
              <a:lnSpc>
                <a:spcPct val="100000"/>
              </a:lnSpc>
              <a:spcBef>
                <a:spcPts val="1200"/>
              </a:spcBef>
              <a:spcAft>
                <a:spcPts val="0"/>
              </a:spcAft>
              <a:buSzPts val="1615"/>
              <a:buFont typeface="Arial"/>
              <a:buChar char="-"/>
            </a:pPr>
            <a:r>
              <a:rPr lang="en" sz="1615">
                <a:latin typeface="Arial"/>
                <a:ea typeface="Arial"/>
                <a:cs typeface="Arial"/>
                <a:sym typeface="Arial"/>
              </a:rPr>
              <a:t>Accuracy: 95.2%</a:t>
            </a:r>
            <a:endParaRPr sz="1615">
              <a:latin typeface="Arial"/>
              <a:ea typeface="Arial"/>
              <a:cs typeface="Arial"/>
              <a:sym typeface="Arial"/>
            </a:endParaRPr>
          </a:p>
          <a:p>
            <a:pPr marL="0" lvl="0" indent="0" algn="l" rtl="0">
              <a:lnSpc>
                <a:spcPct val="105000"/>
              </a:lnSpc>
              <a:spcBef>
                <a:spcPts val="1200"/>
              </a:spcBef>
              <a:spcAft>
                <a:spcPts val="1200"/>
              </a:spcAft>
              <a:buSzPts val="605"/>
              <a:buNone/>
            </a:pPr>
            <a:endParaRPr sz="715"/>
          </a:p>
        </p:txBody>
      </p:sp>
      <p:pic>
        <p:nvPicPr>
          <p:cNvPr id="306" name="Google Shape;306;p39"/>
          <p:cNvPicPr preferRelativeResize="0"/>
          <p:nvPr/>
        </p:nvPicPr>
        <p:blipFill>
          <a:blip r:embed="rId3">
            <a:alphaModFix/>
          </a:blip>
          <a:stretch>
            <a:fillRect/>
          </a:stretch>
        </p:blipFill>
        <p:spPr>
          <a:xfrm>
            <a:off x="2785825" y="1626600"/>
            <a:ext cx="6053374" cy="3045223"/>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40"/>
          <p:cNvSpPr txBox="1">
            <a:spLocks noGrp="1"/>
          </p:cNvSpPr>
          <p:nvPr>
            <p:ph type="title"/>
          </p:nvPr>
        </p:nvSpPr>
        <p:spPr>
          <a:xfrm>
            <a:off x="741250" y="619550"/>
            <a:ext cx="7505700" cy="9255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3333">
                <a:solidFill>
                  <a:schemeClr val="dk2"/>
                </a:solidFill>
              </a:rPr>
              <a:t>Hyperparameter Tuning (Random Forests)</a:t>
            </a:r>
            <a:endParaRPr sz="3333">
              <a:solidFill>
                <a:schemeClr val="dk2"/>
              </a:solidFill>
            </a:endParaRPr>
          </a:p>
          <a:p>
            <a:pPr marL="0" lvl="0" indent="0" algn="l" rtl="0">
              <a:spcBef>
                <a:spcPts val="0"/>
              </a:spcBef>
              <a:spcAft>
                <a:spcPts val="0"/>
              </a:spcAft>
              <a:buNone/>
            </a:pPr>
            <a:r>
              <a:rPr lang="en" sz="2000">
                <a:solidFill>
                  <a:schemeClr val="dk2"/>
                </a:solidFill>
              </a:rPr>
              <a:t>GridSearch CV</a:t>
            </a:r>
            <a:endParaRPr sz="2000">
              <a:solidFill>
                <a:schemeClr val="dk2"/>
              </a:solidFill>
            </a:endParaRPr>
          </a:p>
        </p:txBody>
      </p:sp>
      <p:sp>
        <p:nvSpPr>
          <p:cNvPr id="312" name="Google Shape;312;p40"/>
          <p:cNvSpPr txBox="1">
            <a:spLocks noGrp="1"/>
          </p:cNvSpPr>
          <p:nvPr>
            <p:ph type="body" idx="1"/>
          </p:nvPr>
        </p:nvSpPr>
        <p:spPr>
          <a:xfrm>
            <a:off x="512200" y="1748975"/>
            <a:ext cx="2328000" cy="2768100"/>
          </a:xfrm>
          <a:prstGeom prst="rect">
            <a:avLst/>
          </a:prstGeom>
        </p:spPr>
        <p:txBody>
          <a:bodyPr spcFirstLastPara="1" wrap="square" lIns="91425" tIns="91425" rIns="91425" bIns="91425" anchor="t" anchorCtr="0">
            <a:noAutofit/>
          </a:bodyPr>
          <a:lstStyle/>
          <a:p>
            <a:pPr marL="457200" lvl="0" indent="-331152" algn="l" rtl="0">
              <a:lnSpc>
                <a:spcPct val="100000"/>
              </a:lnSpc>
              <a:spcBef>
                <a:spcPts val="1000"/>
              </a:spcBef>
              <a:spcAft>
                <a:spcPts val="0"/>
              </a:spcAft>
              <a:buSzPts val="1615"/>
              <a:buFont typeface="Arial"/>
              <a:buChar char="-"/>
            </a:pPr>
            <a:r>
              <a:rPr lang="en" sz="1615">
                <a:latin typeface="Arial"/>
                <a:ea typeface="Arial"/>
                <a:cs typeface="Arial"/>
                <a:sym typeface="Arial"/>
              </a:rPr>
              <a:t>Using the module, we were able to obtain and use the best parameters to create the best model</a:t>
            </a:r>
            <a:endParaRPr sz="1615">
              <a:latin typeface="Arial"/>
              <a:ea typeface="Arial"/>
              <a:cs typeface="Arial"/>
              <a:sym typeface="Arial"/>
            </a:endParaRPr>
          </a:p>
          <a:p>
            <a:pPr marL="457200" lvl="0" indent="-331152" algn="l" rtl="0">
              <a:lnSpc>
                <a:spcPct val="100000"/>
              </a:lnSpc>
              <a:spcBef>
                <a:spcPts val="1200"/>
              </a:spcBef>
              <a:spcAft>
                <a:spcPts val="0"/>
              </a:spcAft>
              <a:buSzPts val="1615"/>
              <a:buFont typeface="Arial"/>
              <a:buChar char="-"/>
            </a:pPr>
            <a:r>
              <a:rPr lang="en" sz="1615">
                <a:latin typeface="Arial"/>
                <a:ea typeface="Arial"/>
                <a:cs typeface="Arial"/>
                <a:sym typeface="Arial"/>
              </a:rPr>
              <a:t>Accuracy: 95.2%</a:t>
            </a:r>
            <a:endParaRPr sz="1615">
              <a:latin typeface="Arial"/>
              <a:ea typeface="Arial"/>
              <a:cs typeface="Arial"/>
              <a:sym typeface="Arial"/>
            </a:endParaRPr>
          </a:p>
          <a:p>
            <a:pPr marL="0" lvl="0" indent="0" algn="l" rtl="0">
              <a:lnSpc>
                <a:spcPct val="105000"/>
              </a:lnSpc>
              <a:spcBef>
                <a:spcPts val="1200"/>
              </a:spcBef>
              <a:spcAft>
                <a:spcPts val="1200"/>
              </a:spcAft>
              <a:buSzPts val="605"/>
              <a:buNone/>
            </a:pPr>
            <a:endParaRPr sz="715"/>
          </a:p>
        </p:txBody>
      </p:sp>
      <p:pic>
        <p:nvPicPr>
          <p:cNvPr id="313" name="Google Shape;313;p40"/>
          <p:cNvPicPr preferRelativeResize="0"/>
          <p:nvPr/>
        </p:nvPicPr>
        <p:blipFill>
          <a:blip r:embed="rId3">
            <a:alphaModFix/>
          </a:blip>
          <a:stretch>
            <a:fillRect/>
          </a:stretch>
        </p:blipFill>
        <p:spPr>
          <a:xfrm>
            <a:off x="2970675" y="1486200"/>
            <a:ext cx="5688585" cy="3293651"/>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41"/>
          <p:cNvSpPr txBox="1">
            <a:spLocks noGrp="1"/>
          </p:cNvSpPr>
          <p:nvPr>
            <p:ph type="title"/>
          </p:nvPr>
        </p:nvSpPr>
        <p:spPr>
          <a:xfrm>
            <a:off x="741250" y="619550"/>
            <a:ext cx="7505700" cy="925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chemeClr val="dk2"/>
                </a:solidFill>
              </a:rPr>
              <a:t>Results</a:t>
            </a:r>
            <a:endParaRPr>
              <a:solidFill>
                <a:schemeClr val="dk2"/>
              </a:solidFill>
            </a:endParaRPr>
          </a:p>
        </p:txBody>
      </p:sp>
      <p:sp>
        <p:nvSpPr>
          <p:cNvPr id="319" name="Google Shape;319;p41"/>
          <p:cNvSpPr txBox="1">
            <a:spLocks noGrp="1"/>
          </p:cNvSpPr>
          <p:nvPr>
            <p:ph type="body" idx="1"/>
          </p:nvPr>
        </p:nvSpPr>
        <p:spPr>
          <a:xfrm>
            <a:off x="646800" y="1545050"/>
            <a:ext cx="6156000" cy="2961300"/>
          </a:xfrm>
          <a:prstGeom prst="rect">
            <a:avLst/>
          </a:prstGeom>
        </p:spPr>
        <p:txBody>
          <a:bodyPr spcFirstLastPara="1" wrap="square" lIns="91425" tIns="91425" rIns="91425" bIns="91425" anchor="t" anchorCtr="0">
            <a:noAutofit/>
          </a:bodyPr>
          <a:lstStyle/>
          <a:p>
            <a:pPr marL="457200" lvl="0" indent="-330200" algn="l" rtl="0">
              <a:lnSpc>
                <a:spcPct val="100000"/>
              </a:lnSpc>
              <a:spcBef>
                <a:spcPts val="1000"/>
              </a:spcBef>
              <a:spcAft>
                <a:spcPts val="0"/>
              </a:spcAft>
              <a:buSzPts val="1600"/>
              <a:buFont typeface="Arial"/>
              <a:buChar char="-"/>
            </a:pPr>
            <a:r>
              <a:rPr lang="en" sz="1600">
                <a:latin typeface="Arial"/>
                <a:ea typeface="Arial"/>
                <a:cs typeface="Arial"/>
                <a:sym typeface="Arial"/>
              </a:rPr>
              <a:t>Random Forests Model with Tuned parameters achieved the best performance.</a:t>
            </a:r>
            <a:endParaRPr sz="1600">
              <a:latin typeface="Arial"/>
              <a:ea typeface="Arial"/>
              <a:cs typeface="Arial"/>
              <a:sym typeface="Arial"/>
            </a:endParaRPr>
          </a:p>
          <a:p>
            <a:pPr marL="457200" lvl="0" indent="-330200" algn="l" rtl="0">
              <a:lnSpc>
                <a:spcPct val="100000"/>
              </a:lnSpc>
              <a:spcBef>
                <a:spcPts val="1200"/>
              </a:spcBef>
              <a:spcAft>
                <a:spcPts val="0"/>
              </a:spcAft>
              <a:buSzPts val="1600"/>
              <a:buFont typeface="Arial"/>
              <a:buChar char="-"/>
            </a:pPr>
            <a:r>
              <a:rPr lang="en" sz="1600">
                <a:latin typeface="Arial"/>
                <a:ea typeface="Arial"/>
                <a:cs typeface="Arial"/>
                <a:sym typeface="Arial"/>
              </a:rPr>
              <a:t>Key metrics:</a:t>
            </a:r>
            <a:endParaRPr sz="1600">
              <a:latin typeface="Arial"/>
              <a:ea typeface="Arial"/>
              <a:cs typeface="Arial"/>
              <a:sym typeface="Arial"/>
            </a:endParaRPr>
          </a:p>
          <a:p>
            <a:pPr marL="914400" lvl="0" indent="-330200" algn="l" rtl="0">
              <a:lnSpc>
                <a:spcPct val="100000"/>
              </a:lnSpc>
              <a:spcBef>
                <a:spcPts val="1200"/>
              </a:spcBef>
              <a:spcAft>
                <a:spcPts val="0"/>
              </a:spcAft>
              <a:buSzPts val="1600"/>
              <a:buFont typeface="Arial"/>
              <a:buAutoNum type="arabicPeriod"/>
            </a:pPr>
            <a:r>
              <a:rPr lang="en" sz="1600">
                <a:latin typeface="Arial"/>
                <a:ea typeface="Arial"/>
                <a:cs typeface="Arial"/>
                <a:sym typeface="Arial"/>
              </a:rPr>
              <a:t>Accuracy: 95%</a:t>
            </a:r>
            <a:endParaRPr sz="1600">
              <a:latin typeface="Arial"/>
              <a:ea typeface="Arial"/>
              <a:cs typeface="Arial"/>
              <a:sym typeface="Arial"/>
            </a:endParaRPr>
          </a:p>
          <a:p>
            <a:pPr marL="914400" lvl="0" indent="-330200" algn="l" rtl="0">
              <a:lnSpc>
                <a:spcPct val="100000"/>
              </a:lnSpc>
              <a:spcBef>
                <a:spcPts val="1000"/>
              </a:spcBef>
              <a:spcAft>
                <a:spcPts val="0"/>
              </a:spcAft>
              <a:buSzPts val="1600"/>
              <a:buFont typeface="Arial"/>
              <a:buAutoNum type="arabicPeriod"/>
            </a:pPr>
            <a:r>
              <a:rPr lang="en" sz="1600">
                <a:latin typeface="Arial"/>
                <a:ea typeface="Arial"/>
                <a:cs typeface="Arial"/>
                <a:sym typeface="Arial"/>
              </a:rPr>
              <a:t>Precision: 96%</a:t>
            </a:r>
            <a:endParaRPr sz="1600">
              <a:latin typeface="Arial"/>
              <a:ea typeface="Arial"/>
              <a:cs typeface="Arial"/>
              <a:sym typeface="Arial"/>
            </a:endParaRPr>
          </a:p>
          <a:p>
            <a:pPr marL="914400" lvl="0" indent="-330200" algn="l" rtl="0">
              <a:lnSpc>
                <a:spcPct val="100000"/>
              </a:lnSpc>
              <a:spcBef>
                <a:spcPts val="1000"/>
              </a:spcBef>
              <a:spcAft>
                <a:spcPts val="0"/>
              </a:spcAft>
              <a:buSzPts val="1600"/>
              <a:buFont typeface="Arial"/>
              <a:buAutoNum type="arabicPeriod"/>
            </a:pPr>
            <a:r>
              <a:rPr lang="en" sz="1600">
                <a:latin typeface="Arial"/>
                <a:ea typeface="Arial"/>
                <a:cs typeface="Arial"/>
                <a:sym typeface="Arial"/>
              </a:rPr>
              <a:t>Recall: 97%</a:t>
            </a:r>
            <a:endParaRPr sz="1600">
              <a:latin typeface="Arial"/>
              <a:ea typeface="Arial"/>
              <a:cs typeface="Arial"/>
              <a:sym typeface="Arial"/>
            </a:endParaRPr>
          </a:p>
          <a:p>
            <a:pPr marL="914400" lvl="0" indent="-330200" algn="l" rtl="0">
              <a:lnSpc>
                <a:spcPct val="100000"/>
              </a:lnSpc>
              <a:spcBef>
                <a:spcPts val="1000"/>
              </a:spcBef>
              <a:spcAft>
                <a:spcPts val="0"/>
              </a:spcAft>
              <a:buSzPts val="1600"/>
              <a:buFont typeface="Arial"/>
              <a:buAutoNum type="arabicPeriod"/>
            </a:pPr>
            <a:r>
              <a:rPr lang="en" sz="1600">
                <a:latin typeface="Arial"/>
                <a:ea typeface="Arial"/>
                <a:cs typeface="Arial"/>
                <a:sym typeface="Arial"/>
              </a:rPr>
              <a:t>F1-Score: 98%</a:t>
            </a:r>
            <a:endParaRPr sz="1600">
              <a:latin typeface="Arial"/>
              <a:ea typeface="Arial"/>
              <a:cs typeface="Arial"/>
              <a:sym typeface="Arial"/>
            </a:endParaRPr>
          </a:p>
          <a:p>
            <a:pPr marL="457200" lvl="0" indent="0" algn="l" rtl="0">
              <a:lnSpc>
                <a:spcPct val="100000"/>
              </a:lnSpc>
              <a:spcBef>
                <a:spcPts val="1200"/>
              </a:spcBef>
              <a:spcAft>
                <a:spcPts val="0"/>
              </a:spcAft>
              <a:buNone/>
            </a:pPr>
            <a:endParaRPr sz="1400"/>
          </a:p>
          <a:p>
            <a:pPr marL="0" lvl="0" indent="0" algn="l" rtl="0">
              <a:lnSpc>
                <a:spcPct val="105000"/>
              </a:lnSpc>
              <a:spcBef>
                <a:spcPts val="1200"/>
              </a:spcBef>
              <a:spcAft>
                <a:spcPts val="1200"/>
              </a:spcAft>
              <a:buSzPts val="605"/>
              <a:buNone/>
            </a:pP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chemeClr val="dk2"/>
                </a:solidFill>
              </a:rPr>
              <a:t>Overview of the Project Phases</a:t>
            </a:r>
            <a:endParaRPr>
              <a:solidFill>
                <a:schemeClr val="dk2"/>
              </a:solidFill>
            </a:endParaRPr>
          </a:p>
        </p:txBody>
      </p:sp>
      <p:sp>
        <p:nvSpPr>
          <p:cNvPr id="144" name="Google Shape;144;p15"/>
          <p:cNvSpPr txBox="1">
            <a:spLocks noGrp="1"/>
          </p:cNvSpPr>
          <p:nvPr>
            <p:ph type="body" idx="1"/>
          </p:nvPr>
        </p:nvSpPr>
        <p:spPr>
          <a:xfrm>
            <a:off x="873525" y="1708000"/>
            <a:ext cx="7505700" cy="24480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sz="1600">
                <a:latin typeface="Arial"/>
                <a:ea typeface="Arial"/>
                <a:cs typeface="Arial"/>
                <a:sym typeface="Arial"/>
              </a:rPr>
              <a:t>Steps taken for the Overview of the Project Phases:</a:t>
            </a:r>
            <a:endParaRPr sz="1600">
              <a:latin typeface="Arial"/>
              <a:ea typeface="Arial"/>
              <a:cs typeface="Arial"/>
              <a:sym typeface="Arial"/>
            </a:endParaRPr>
          </a:p>
          <a:p>
            <a:pPr marL="457200" lvl="0" indent="-330200" algn="l" rtl="0">
              <a:spcBef>
                <a:spcPts val="1200"/>
              </a:spcBef>
              <a:spcAft>
                <a:spcPts val="0"/>
              </a:spcAft>
              <a:buSzPts val="1600"/>
              <a:buFont typeface="Arial"/>
              <a:buAutoNum type="arabicPeriod"/>
            </a:pPr>
            <a:r>
              <a:rPr lang="en" sz="1600">
                <a:latin typeface="Arial"/>
                <a:ea typeface="Arial"/>
                <a:cs typeface="Arial"/>
                <a:sym typeface="Arial"/>
              </a:rPr>
              <a:t>Data set pick</a:t>
            </a:r>
            <a:endParaRPr sz="1600">
              <a:latin typeface="Arial"/>
              <a:ea typeface="Arial"/>
              <a:cs typeface="Arial"/>
              <a:sym typeface="Arial"/>
            </a:endParaRPr>
          </a:p>
          <a:p>
            <a:pPr marL="457200" lvl="0" indent="-330200" algn="l" rtl="0">
              <a:spcBef>
                <a:spcPts val="1200"/>
              </a:spcBef>
              <a:spcAft>
                <a:spcPts val="0"/>
              </a:spcAft>
              <a:buSzPts val="1600"/>
              <a:buFont typeface="Arial"/>
              <a:buAutoNum type="arabicPeriod"/>
            </a:pPr>
            <a:r>
              <a:rPr lang="en" sz="1600">
                <a:latin typeface="Arial"/>
                <a:ea typeface="Arial"/>
                <a:cs typeface="Arial"/>
                <a:sym typeface="Arial"/>
              </a:rPr>
              <a:t>Data Processing</a:t>
            </a:r>
            <a:endParaRPr sz="1600">
              <a:latin typeface="Arial"/>
              <a:ea typeface="Arial"/>
              <a:cs typeface="Arial"/>
              <a:sym typeface="Arial"/>
            </a:endParaRPr>
          </a:p>
          <a:p>
            <a:pPr marL="457200" lvl="0" indent="-330200" algn="l" rtl="0">
              <a:spcBef>
                <a:spcPts val="1000"/>
              </a:spcBef>
              <a:spcAft>
                <a:spcPts val="0"/>
              </a:spcAft>
              <a:buSzPts val="1600"/>
              <a:buFont typeface="Arial"/>
              <a:buAutoNum type="arabicPeriod"/>
            </a:pPr>
            <a:r>
              <a:rPr lang="en" sz="1600">
                <a:latin typeface="Arial"/>
                <a:ea typeface="Arial"/>
                <a:cs typeface="Arial"/>
                <a:sym typeface="Arial"/>
              </a:rPr>
              <a:t>Model Development</a:t>
            </a:r>
            <a:endParaRPr sz="1600">
              <a:latin typeface="Arial"/>
              <a:ea typeface="Arial"/>
              <a:cs typeface="Arial"/>
              <a:sym typeface="Arial"/>
            </a:endParaRPr>
          </a:p>
          <a:p>
            <a:pPr marL="457200" lvl="0" indent="-330200" algn="l" rtl="0">
              <a:spcBef>
                <a:spcPts val="1000"/>
              </a:spcBef>
              <a:spcAft>
                <a:spcPts val="0"/>
              </a:spcAft>
              <a:buSzPts val="1600"/>
              <a:buFont typeface="Arial"/>
              <a:buAutoNum type="arabicPeriod"/>
            </a:pPr>
            <a:r>
              <a:rPr lang="en" sz="1600">
                <a:latin typeface="Arial"/>
                <a:ea typeface="Arial"/>
                <a:cs typeface="Arial"/>
                <a:sym typeface="Arial"/>
              </a:rPr>
              <a:t>Hyper Parameter Tuning</a:t>
            </a:r>
            <a:endParaRPr sz="1600">
              <a:latin typeface="Arial"/>
              <a:ea typeface="Arial"/>
              <a:cs typeface="Arial"/>
              <a:sym typeface="Arial"/>
            </a:endParaRPr>
          </a:p>
          <a:p>
            <a:pPr marL="457200" lvl="0" indent="-330200" algn="l" rtl="0">
              <a:spcBef>
                <a:spcPts val="1000"/>
              </a:spcBef>
              <a:spcAft>
                <a:spcPts val="1200"/>
              </a:spcAft>
              <a:buSzPts val="1600"/>
              <a:buFont typeface="Arial"/>
              <a:buAutoNum type="arabicPeriod"/>
            </a:pPr>
            <a:r>
              <a:rPr lang="en" sz="1600">
                <a:latin typeface="Arial"/>
                <a:ea typeface="Arial"/>
                <a:cs typeface="Arial"/>
                <a:sym typeface="Arial"/>
              </a:rPr>
              <a:t>Results</a:t>
            </a:r>
            <a:endParaRPr sz="1600">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42"/>
          <p:cNvSpPr txBox="1">
            <a:spLocks noGrp="1"/>
          </p:cNvSpPr>
          <p:nvPr>
            <p:ph type="title"/>
          </p:nvPr>
        </p:nvSpPr>
        <p:spPr>
          <a:xfrm>
            <a:off x="741250" y="619550"/>
            <a:ext cx="7505700" cy="925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chemeClr val="dk2"/>
                </a:solidFill>
              </a:rPr>
              <a:t>Citations</a:t>
            </a:r>
            <a:endParaRPr>
              <a:solidFill>
                <a:schemeClr val="dk2"/>
              </a:solidFill>
            </a:endParaRPr>
          </a:p>
        </p:txBody>
      </p:sp>
      <p:sp>
        <p:nvSpPr>
          <p:cNvPr id="325" name="Google Shape;325;p42"/>
          <p:cNvSpPr txBox="1">
            <a:spLocks noGrp="1"/>
          </p:cNvSpPr>
          <p:nvPr>
            <p:ph type="body" idx="1"/>
          </p:nvPr>
        </p:nvSpPr>
        <p:spPr>
          <a:xfrm>
            <a:off x="646800" y="1545050"/>
            <a:ext cx="7505700" cy="796200"/>
          </a:xfrm>
          <a:prstGeom prst="rect">
            <a:avLst/>
          </a:prstGeom>
        </p:spPr>
        <p:txBody>
          <a:bodyPr spcFirstLastPara="1" wrap="square" lIns="91425" tIns="91425" rIns="91425" bIns="91425" anchor="t" anchorCtr="0">
            <a:noAutofit/>
          </a:bodyPr>
          <a:lstStyle/>
          <a:p>
            <a:pPr marL="0" lvl="0" indent="0" algn="l" rtl="0">
              <a:lnSpc>
                <a:spcPct val="105000"/>
              </a:lnSpc>
              <a:spcBef>
                <a:spcPts val="0"/>
              </a:spcBef>
              <a:spcAft>
                <a:spcPts val="1200"/>
              </a:spcAft>
              <a:buSzPts val="605"/>
              <a:buNone/>
            </a:pPr>
            <a:r>
              <a:rPr lang="en" sz="1600">
                <a:latin typeface="Arial"/>
                <a:ea typeface="Arial"/>
                <a:cs typeface="Arial"/>
                <a:sym typeface="Arial"/>
              </a:rPr>
              <a:t>"Estimation of Obesity Levels Based On Eating Habits and Physical Condition ." UCI Machine Learning Repository, 2019, https://doi.org/10.24432/C5H31Z.</a:t>
            </a:r>
            <a:endParaRPr sz="1400"/>
          </a:p>
        </p:txBody>
      </p:sp>
      <p:pic>
        <p:nvPicPr>
          <p:cNvPr id="326" name="Google Shape;326;p42"/>
          <p:cNvPicPr preferRelativeResize="0"/>
          <p:nvPr/>
        </p:nvPicPr>
        <p:blipFill>
          <a:blip r:embed="rId3">
            <a:alphaModFix/>
          </a:blip>
          <a:stretch>
            <a:fillRect/>
          </a:stretch>
        </p:blipFill>
        <p:spPr>
          <a:xfrm>
            <a:off x="2713750" y="2341250"/>
            <a:ext cx="3051776" cy="2497449"/>
          </a:xfrm>
          <a:prstGeom prst="rect">
            <a:avLst/>
          </a:prstGeom>
          <a:noFill/>
          <a:ln>
            <a:noFill/>
          </a:ln>
        </p:spPr>
      </p:pic>
      <p:sp>
        <p:nvSpPr>
          <p:cNvPr id="327" name="Google Shape;327;p42"/>
          <p:cNvSpPr txBox="1"/>
          <p:nvPr/>
        </p:nvSpPr>
        <p:spPr>
          <a:xfrm>
            <a:off x="5863375" y="4546200"/>
            <a:ext cx="2857800" cy="292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600">
                <a:solidFill>
                  <a:schemeClr val="dk2"/>
                </a:solidFill>
              </a:rPr>
              <a:t>https://worlsest.org/</a:t>
            </a:r>
            <a:r>
              <a:rPr lang="en" sz="700">
                <a:solidFill>
                  <a:schemeClr val="dk2"/>
                </a:solidFill>
              </a:rPr>
              <a:t>Obesity-out-Activity-in-logo-colourful-1-1024x838</a:t>
            </a:r>
            <a:endParaRPr sz="700">
              <a:solidFill>
                <a:schemeClr val="dk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chemeClr val="dk2"/>
                </a:solidFill>
              </a:rPr>
              <a:t>Data Set Picking</a:t>
            </a:r>
            <a:endParaRPr>
              <a:solidFill>
                <a:schemeClr val="dk2"/>
              </a:solidFill>
            </a:endParaRPr>
          </a:p>
        </p:txBody>
      </p:sp>
      <p:sp>
        <p:nvSpPr>
          <p:cNvPr id="150" name="Google Shape;150;p16"/>
          <p:cNvSpPr txBox="1">
            <a:spLocks noGrp="1"/>
          </p:cNvSpPr>
          <p:nvPr>
            <p:ph type="body" idx="1"/>
          </p:nvPr>
        </p:nvSpPr>
        <p:spPr>
          <a:xfrm>
            <a:off x="819150" y="1718875"/>
            <a:ext cx="7505700" cy="2448000"/>
          </a:xfrm>
          <a:prstGeom prst="rect">
            <a:avLst/>
          </a:prstGeom>
        </p:spPr>
        <p:txBody>
          <a:bodyPr spcFirstLastPara="1" wrap="square" lIns="91425" tIns="91425" rIns="91425" bIns="91425" anchor="t" anchorCtr="0">
            <a:normAutofit/>
          </a:bodyPr>
          <a:lstStyle/>
          <a:p>
            <a:pPr marL="457200" lvl="0" indent="-330200" algn="l" rtl="0">
              <a:spcBef>
                <a:spcPts val="1000"/>
              </a:spcBef>
              <a:spcAft>
                <a:spcPts val="0"/>
              </a:spcAft>
              <a:buSzPts val="1600"/>
              <a:buFont typeface="Arial"/>
              <a:buChar char="➔"/>
            </a:pPr>
            <a:r>
              <a:rPr lang="en" sz="1600">
                <a:latin typeface="Arial"/>
                <a:ea typeface="Arial"/>
                <a:cs typeface="Arial"/>
                <a:sym typeface="Arial"/>
              </a:rPr>
              <a:t>For the data set, we utilized the </a:t>
            </a:r>
            <a:r>
              <a:rPr lang="en" sz="1600" u="sng">
                <a:solidFill>
                  <a:schemeClr val="hlink"/>
                </a:solidFill>
                <a:latin typeface="Arial"/>
                <a:ea typeface="Arial"/>
                <a:cs typeface="Arial"/>
                <a:sym typeface="Arial"/>
                <a:hlinkClick r:id="rId3"/>
              </a:rPr>
              <a:t>"Estimation of Obesity Levels Based on Eating Habits and Physical Condition" </a:t>
            </a:r>
            <a:r>
              <a:rPr lang="en" sz="1600">
                <a:latin typeface="Arial"/>
                <a:ea typeface="Arial"/>
                <a:cs typeface="Arial"/>
                <a:sym typeface="Arial"/>
              </a:rPr>
              <a:t>dataset from the UCI Machine Learning Repository</a:t>
            </a:r>
            <a:endParaRPr sz="1600">
              <a:latin typeface="Arial"/>
              <a:ea typeface="Arial"/>
              <a:cs typeface="Arial"/>
              <a:sym typeface="Arial"/>
            </a:endParaRPr>
          </a:p>
          <a:p>
            <a:pPr marL="457200" lvl="0" indent="-330200" algn="l" rtl="0">
              <a:spcBef>
                <a:spcPts val="1200"/>
              </a:spcBef>
              <a:spcAft>
                <a:spcPts val="0"/>
              </a:spcAft>
              <a:buSzPts val="1600"/>
              <a:buFont typeface="Arial"/>
              <a:buChar char="➔"/>
            </a:pPr>
            <a:r>
              <a:rPr lang="en" sz="1600">
                <a:latin typeface="Arial"/>
                <a:ea typeface="Arial"/>
                <a:cs typeface="Arial"/>
                <a:sym typeface="Arial"/>
              </a:rPr>
              <a:t>This data set contained 2,111 records with various features related to eating habits, physical condition, and demographic information</a:t>
            </a:r>
            <a:endParaRPr sz="1600">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17"/>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chemeClr val="dk2"/>
                </a:solidFill>
              </a:rPr>
              <a:t>Data Processing</a:t>
            </a:r>
            <a:endParaRPr>
              <a:solidFill>
                <a:schemeClr val="dk2"/>
              </a:solidFill>
            </a:endParaRPr>
          </a:p>
          <a:p>
            <a:pPr marL="0" lvl="0" indent="0" algn="l" rtl="0">
              <a:spcBef>
                <a:spcPts val="0"/>
              </a:spcBef>
              <a:spcAft>
                <a:spcPts val="0"/>
              </a:spcAft>
              <a:buNone/>
            </a:pPr>
            <a:r>
              <a:rPr lang="en" sz="1800">
                <a:solidFill>
                  <a:schemeClr val="dk2"/>
                </a:solidFill>
              </a:rPr>
              <a:t>Extraction and Cleaning</a:t>
            </a:r>
            <a:endParaRPr sz="1800">
              <a:solidFill>
                <a:schemeClr val="dk2"/>
              </a:solidFill>
            </a:endParaRPr>
          </a:p>
        </p:txBody>
      </p:sp>
      <p:sp>
        <p:nvSpPr>
          <p:cNvPr id="156" name="Google Shape;156;p17"/>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600">
                <a:latin typeface="Arial"/>
                <a:ea typeface="Arial"/>
                <a:cs typeface="Arial"/>
                <a:sym typeface="Arial"/>
              </a:rPr>
              <a:t>Extraction and cleaning processes:</a:t>
            </a:r>
            <a:endParaRPr sz="1600">
              <a:latin typeface="Arial"/>
              <a:ea typeface="Arial"/>
              <a:cs typeface="Arial"/>
              <a:sym typeface="Arial"/>
            </a:endParaRPr>
          </a:p>
          <a:p>
            <a:pPr marL="457200" lvl="0" indent="-330200" algn="l" rtl="0">
              <a:spcBef>
                <a:spcPts val="1200"/>
              </a:spcBef>
              <a:spcAft>
                <a:spcPts val="0"/>
              </a:spcAft>
              <a:buSzPts val="1600"/>
              <a:buFont typeface="Arial"/>
              <a:buAutoNum type="arabicPeriod"/>
            </a:pPr>
            <a:r>
              <a:rPr lang="en" sz="1600">
                <a:latin typeface="Arial"/>
                <a:ea typeface="Arial"/>
                <a:cs typeface="Arial"/>
                <a:sym typeface="Arial"/>
              </a:rPr>
              <a:t>Dropped all the null values in the data set by utilizing the dropna() function</a:t>
            </a:r>
            <a:endParaRPr sz="1600">
              <a:latin typeface="Arial"/>
              <a:ea typeface="Arial"/>
              <a:cs typeface="Arial"/>
              <a:sym typeface="Arial"/>
            </a:endParaRPr>
          </a:p>
          <a:p>
            <a:pPr marL="457200" lvl="0" indent="-330200" algn="l" rtl="0">
              <a:spcBef>
                <a:spcPts val="1200"/>
              </a:spcBef>
              <a:spcAft>
                <a:spcPts val="0"/>
              </a:spcAft>
              <a:buSzPts val="1600"/>
              <a:buFont typeface="Arial"/>
              <a:buAutoNum type="arabicPeriod"/>
            </a:pPr>
            <a:r>
              <a:rPr lang="en" sz="1600">
                <a:latin typeface="Arial"/>
                <a:ea typeface="Arial"/>
                <a:cs typeface="Arial"/>
                <a:sym typeface="Arial"/>
              </a:rPr>
              <a:t>Encoding the values using a str_to_int dictionary and the replace() function</a:t>
            </a:r>
            <a:endParaRPr sz="1600">
              <a:latin typeface="Arial"/>
              <a:ea typeface="Arial"/>
              <a:cs typeface="Arial"/>
              <a:sym typeface="Arial"/>
            </a:endParaRPr>
          </a:p>
          <a:p>
            <a:pPr marL="457200" lvl="0" indent="-330200" algn="l" rtl="0">
              <a:spcBef>
                <a:spcPts val="1000"/>
              </a:spcBef>
              <a:spcAft>
                <a:spcPts val="0"/>
              </a:spcAft>
              <a:buSzPts val="1600"/>
              <a:buFont typeface="Arial"/>
              <a:buAutoNum type="arabicPeriod"/>
            </a:pPr>
            <a:r>
              <a:rPr lang="en" sz="1600">
                <a:latin typeface="Arial"/>
                <a:ea typeface="Arial"/>
                <a:cs typeface="Arial"/>
                <a:sym typeface="Arial"/>
              </a:rPr>
              <a:t>Using Scikit-learn, we split the data into training and testing sets</a:t>
            </a:r>
            <a:endParaRPr sz="1600">
              <a:latin typeface="Arial"/>
              <a:ea typeface="Arial"/>
              <a:cs typeface="Arial"/>
              <a:sym typeface="Arial"/>
            </a:endParaRPr>
          </a:p>
          <a:p>
            <a:pPr marL="457200" lvl="0" indent="-330200" algn="l" rtl="0">
              <a:spcBef>
                <a:spcPts val="1000"/>
              </a:spcBef>
              <a:spcAft>
                <a:spcPts val="1200"/>
              </a:spcAft>
              <a:buSzPts val="1600"/>
              <a:buFont typeface="Arial"/>
              <a:buAutoNum type="arabicPeriod"/>
            </a:pPr>
            <a:r>
              <a:rPr lang="en" sz="1600">
                <a:latin typeface="Arial"/>
                <a:ea typeface="Arial"/>
                <a:cs typeface="Arial"/>
                <a:sym typeface="Arial"/>
              </a:rPr>
              <a:t>Saved the cleaned up data into a dataframe for further analysis</a:t>
            </a:r>
            <a:endParaRPr sz="1600">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18"/>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chemeClr val="dk2"/>
                </a:solidFill>
              </a:rPr>
              <a:t>Data Processing</a:t>
            </a:r>
            <a:endParaRPr>
              <a:solidFill>
                <a:schemeClr val="dk2"/>
              </a:solidFill>
            </a:endParaRPr>
          </a:p>
          <a:p>
            <a:pPr marL="0" lvl="0" indent="0" algn="l" rtl="0">
              <a:spcBef>
                <a:spcPts val="0"/>
              </a:spcBef>
              <a:spcAft>
                <a:spcPts val="0"/>
              </a:spcAft>
              <a:buNone/>
            </a:pPr>
            <a:r>
              <a:rPr lang="en" sz="1800">
                <a:solidFill>
                  <a:schemeClr val="dk2"/>
                </a:solidFill>
              </a:rPr>
              <a:t>Exploratory Data Analysis</a:t>
            </a:r>
            <a:endParaRPr sz="1800">
              <a:solidFill>
                <a:schemeClr val="dk2"/>
              </a:solidFill>
            </a:endParaRPr>
          </a:p>
        </p:txBody>
      </p:sp>
      <p:sp>
        <p:nvSpPr>
          <p:cNvPr id="162" name="Google Shape;162;p18"/>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600">
                <a:latin typeface="Arial"/>
                <a:ea typeface="Arial"/>
                <a:cs typeface="Arial"/>
                <a:sym typeface="Arial"/>
              </a:rPr>
              <a:t>We conducted initial data exploration to understand:</a:t>
            </a:r>
            <a:endParaRPr sz="1600">
              <a:latin typeface="Arial"/>
              <a:ea typeface="Arial"/>
              <a:cs typeface="Arial"/>
              <a:sym typeface="Arial"/>
            </a:endParaRPr>
          </a:p>
          <a:p>
            <a:pPr marL="457200" lvl="0" indent="-330200" algn="l" rtl="0">
              <a:spcBef>
                <a:spcPts val="1200"/>
              </a:spcBef>
              <a:spcAft>
                <a:spcPts val="0"/>
              </a:spcAft>
              <a:buSzPts val="1600"/>
              <a:buFont typeface="Arial"/>
              <a:buAutoNum type="arabicPeriod"/>
            </a:pPr>
            <a:r>
              <a:rPr lang="en" sz="1600">
                <a:latin typeface="Arial"/>
                <a:ea typeface="Arial"/>
                <a:cs typeface="Arial"/>
                <a:sym typeface="Arial"/>
              </a:rPr>
              <a:t>Feature distribution</a:t>
            </a:r>
            <a:endParaRPr sz="1600">
              <a:latin typeface="Arial"/>
              <a:ea typeface="Arial"/>
              <a:cs typeface="Arial"/>
              <a:sym typeface="Arial"/>
            </a:endParaRPr>
          </a:p>
          <a:p>
            <a:pPr marL="457200" lvl="0" indent="-330200" algn="l" rtl="0">
              <a:spcBef>
                <a:spcPts val="1200"/>
              </a:spcBef>
              <a:spcAft>
                <a:spcPts val="0"/>
              </a:spcAft>
              <a:buSzPts val="1600"/>
              <a:buFont typeface="Arial"/>
              <a:buAutoNum type="arabicPeriod"/>
            </a:pPr>
            <a:r>
              <a:rPr lang="en" sz="1600">
                <a:latin typeface="Arial"/>
                <a:ea typeface="Arial"/>
                <a:cs typeface="Arial"/>
                <a:sym typeface="Arial"/>
              </a:rPr>
              <a:t>Correlation between variables</a:t>
            </a:r>
            <a:endParaRPr sz="1600">
              <a:latin typeface="Arial"/>
              <a:ea typeface="Arial"/>
              <a:cs typeface="Arial"/>
              <a:sym typeface="Arial"/>
            </a:endParaRPr>
          </a:p>
          <a:p>
            <a:pPr marL="457200" lvl="0" indent="-330200" algn="l" rtl="0">
              <a:spcBef>
                <a:spcPts val="1000"/>
              </a:spcBef>
              <a:spcAft>
                <a:spcPts val="1200"/>
              </a:spcAft>
              <a:buSzPts val="1600"/>
              <a:buFont typeface="Arial"/>
              <a:buAutoNum type="arabicPeriod"/>
            </a:pPr>
            <a:r>
              <a:rPr lang="en" sz="1600">
                <a:latin typeface="Arial"/>
                <a:ea typeface="Arial"/>
                <a:cs typeface="Arial"/>
                <a:sym typeface="Arial"/>
              </a:rPr>
              <a:t>Class balance in the target variable (Obesity levels)</a:t>
            </a:r>
            <a:endParaRPr sz="1600">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9"/>
          <p:cNvSpPr txBox="1">
            <a:spLocks noGrp="1"/>
          </p:cNvSpPr>
          <p:nvPr>
            <p:ph type="title"/>
          </p:nvPr>
        </p:nvSpPr>
        <p:spPr>
          <a:xfrm>
            <a:off x="819150" y="508500"/>
            <a:ext cx="7505700" cy="820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chemeClr val="dk2"/>
                </a:solidFill>
              </a:rPr>
              <a:t>Encoded</a:t>
            </a:r>
            <a:endParaRPr>
              <a:solidFill>
                <a:schemeClr val="dk2"/>
              </a:solidFill>
            </a:endParaRPr>
          </a:p>
        </p:txBody>
      </p:sp>
      <p:sp>
        <p:nvSpPr>
          <p:cNvPr id="168" name="Google Shape;168;p19"/>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69" name="Google Shape;169;p19"/>
          <p:cNvPicPr preferRelativeResize="0"/>
          <p:nvPr/>
        </p:nvPicPr>
        <p:blipFill>
          <a:blip r:embed="rId3">
            <a:alphaModFix/>
          </a:blip>
          <a:stretch>
            <a:fillRect/>
          </a:stretch>
        </p:blipFill>
        <p:spPr>
          <a:xfrm>
            <a:off x="197900" y="3244200"/>
            <a:ext cx="8694651" cy="1575050"/>
          </a:xfrm>
          <a:prstGeom prst="rect">
            <a:avLst/>
          </a:prstGeom>
          <a:noFill/>
          <a:ln>
            <a:noFill/>
          </a:ln>
        </p:spPr>
      </p:pic>
      <p:pic>
        <p:nvPicPr>
          <p:cNvPr id="170" name="Google Shape;170;p19"/>
          <p:cNvPicPr preferRelativeResize="0"/>
          <p:nvPr/>
        </p:nvPicPr>
        <p:blipFill>
          <a:blip r:embed="rId4">
            <a:alphaModFix/>
          </a:blip>
          <a:stretch>
            <a:fillRect/>
          </a:stretch>
        </p:blipFill>
        <p:spPr>
          <a:xfrm>
            <a:off x="197900" y="1328825"/>
            <a:ext cx="8694649" cy="15317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0"/>
          <p:cNvSpPr txBox="1">
            <a:spLocks noGrp="1"/>
          </p:cNvSpPr>
          <p:nvPr>
            <p:ph type="title"/>
          </p:nvPr>
        </p:nvSpPr>
        <p:spPr>
          <a:xfrm>
            <a:off x="819150" y="508500"/>
            <a:ext cx="7505700" cy="820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chemeClr val="dk2"/>
                </a:solidFill>
              </a:rPr>
              <a:t>Encoded data-types</a:t>
            </a:r>
            <a:endParaRPr>
              <a:solidFill>
                <a:schemeClr val="dk2"/>
              </a:solidFill>
            </a:endParaRPr>
          </a:p>
        </p:txBody>
      </p:sp>
      <p:pic>
        <p:nvPicPr>
          <p:cNvPr id="176" name="Google Shape;176;p20"/>
          <p:cNvPicPr preferRelativeResize="0"/>
          <p:nvPr/>
        </p:nvPicPr>
        <p:blipFill>
          <a:blip r:embed="rId3">
            <a:alphaModFix/>
          </a:blip>
          <a:stretch>
            <a:fillRect/>
          </a:stretch>
        </p:blipFill>
        <p:spPr>
          <a:xfrm>
            <a:off x="431925" y="1145650"/>
            <a:ext cx="3952260" cy="3510000"/>
          </a:xfrm>
          <a:prstGeom prst="rect">
            <a:avLst/>
          </a:prstGeom>
          <a:noFill/>
          <a:ln>
            <a:noFill/>
          </a:ln>
        </p:spPr>
      </p:pic>
      <p:pic>
        <p:nvPicPr>
          <p:cNvPr id="177" name="Google Shape;177;p20"/>
          <p:cNvPicPr preferRelativeResize="0"/>
          <p:nvPr/>
        </p:nvPicPr>
        <p:blipFill>
          <a:blip r:embed="rId4">
            <a:alphaModFix/>
          </a:blip>
          <a:stretch>
            <a:fillRect/>
          </a:stretch>
        </p:blipFill>
        <p:spPr>
          <a:xfrm>
            <a:off x="4637235" y="1145650"/>
            <a:ext cx="3387795" cy="3510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1"/>
          <p:cNvSpPr txBox="1">
            <a:spLocks noGrp="1"/>
          </p:cNvSpPr>
          <p:nvPr>
            <p:ph type="title"/>
          </p:nvPr>
        </p:nvSpPr>
        <p:spPr>
          <a:xfrm>
            <a:off x="819150" y="508500"/>
            <a:ext cx="7505700" cy="820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chemeClr val="dk2"/>
                </a:solidFill>
              </a:rPr>
              <a:t>Features</a:t>
            </a:r>
            <a:endParaRPr>
              <a:solidFill>
                <a:schemeClr val="dk2"/>
              </a:solidFill>
            </a:endParaRPr>
          </a:p>
        </p:txBody>
      </p:sp>
      <p:pic>
        <p:nvPicPr>
          <p:cNvPr id="183" name="Google Shape;183;p21"/>
          <p:cNvPicPr preferRelativeResize="0"/>
          <p:nvPr/>
        </p:nvPicPr>
        <p:blipFill>
          <a:blip r:embed="rId3">
            <a:alphaModFix/>
          </a:blip>
          <a:stretch>
            <a:fillRect/>
          </a:stretch>
        </p:blipFill>
        <p:spPr>
          <a:xfrm>
            <a:off x="406475" y="1063825"/>
            <a:ext cx="3890276" cy="3774875"/>
          </a:xfrm>
          <a:prstGeom prst="rect">
            <a:avLst/>
          </a:prstGeom>
          <a:noFill/>
          <a:ln>
            <a:noFill/>
          </a:ln>
        </p:spPr>
      </p:pic>
      <p:pic>
        <p:nvPicPr>
          <p:cNvPr id="184" name="Google Shape;184;p21"/>
          <p:cNvPicPr preferRelativeResize="0"/>
          <p:nvPr/>
        </p:nvPicPr>
        <p:blipFill>
          <a:blip r:embed="rId4">
            <a:alphaModFix/>
          </a:blip>
          <a:stretch>
            <a:fillRect/>
          </a:stretch>
        </p:blipFill>
        <p:spPr>
          <a:xfrm>
            <a:off x="4370000" y="1571500"/>
            <a:ext cx="4393001" cy="2048599"/>
          </a:xfrm>
          <a:prstGeom prst="rect">
            <a:avLst/>
          </a:prstGeom>
          <a:noFill/>
          <a:ln>
            <a:noFill/>
          </a:ln>
        </p:spPr>
      </p:pic>
    </p:spTree>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876</Words>
  <Application>Microsoft Office PowerPoint</Application>
  <PresentationFormat>On-screen Show (16:9)</PresentationFormat>
  <Paragraphs>121</Paragraphs>
  <Slides>30</Slides>
  <Notes>30</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Nunito</vt:lpstr>
      <vt:lpstr>Calibri</vt:lpstr>
      <vt:lpstr>Arial</vt:lpstr>
      <vt:lpstr>Shift</vt:lpstr>
      <vt:lpstr>Estimating Obesity Levels Based on Eating Habits and Physical Activity</vt:lpstr>
      <vt:lpstr>Project Overview</vt:lpstr>
      <vt:lpstr>Overview of the Project Phases</vt:lpstr>
      <vt:lpstr>Data Set Picking</vt:lpstr>
      <vt:lpstr>Data Processing Extraction and Cleaning</vt:lpstr>
      <vt:lpstr>Data Processing Exploratory Data Analysis</vt:lpstr>
      <vt:lpstr>Encoded</vt:lpstr>
      <vt:lpstr>Encoded data-types</vt:lpstr>
      <vt:lpstr>Features</vt:lpstr>
      <vt:lpstr>Value count of each weight classification</vt:lpstr>
      <vt:lpstr>Correlation Bar Chart and Heatmap</vt:lpstr>
      <vt:lpstr>Model Development Training and Evaluation</vt:lpstr>
      <vt:lpstr>Model Development Models Trained</vt:lpstr>
      <vt:lpstr>Model Development Support Vector Machines (SVM)</vt:lpstr>
      <vt:lpstr>Model Development Random Forests</vt:lpstr>
      <vt:lpstr>Model Development Logistic Regression</vt:lpstr>
      <vt:lpstr>Model Development K-Nearest Neighbors (KNN)</vt:lpstr>
      <vt:lpstr>Model Development Adaptive Boosting</vt:lpstr>
      <vt:lpstr>Model Development Decision Trees Model</vt:lpstr>
      <vt:lpstr>Model Development Extra Trees Model</vt:lpstr>
      <vt:lpstr>Model Development Gradient Boosting Model</vt:lpstr>
      <vt:lpstr>Model Accuracy</vt:lpstr>
      <vt:lpstr>Random Forest feature importance</vt:lpstr>
      <vt:lpstr>Random Feature scatterplot of weight and height with the end being the classification</vt:lpstr>
      <vt:lpstr>Random Feature scatterplot of weight and height with the end being the classification</vt:lpstr>
      <vt:lpstr>Random Feature scatterplot of weight and height with the end being the classification</vt:lpstr>
      <vt:lpstr>Hyperparameter Tuning (Random Forests) Randomized Search CV</vt:lpstr>
      <vt:lpstr>Hyperparameter Tuning (Random Forests) GridSearch CV</vt:lpstr>
      <vt:lpstr>Results</vt:lpstr>
      <vt:lpstr>Citations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Wanda Knight</dc:creator>
  <cp:lastModifiedBy>Wanda Knight</cp:lastModifiedBy>
  <cp:revision>1</cp:revision>
  <dcterms:modified xsi:type="dcterms:W3CDTF">2024-10-02T01:47:35Z</dcterms:modified>
</cp:coreProperties>
</file>