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349" r:id="rId5"/>
    <p:sldId id="318" r:id="rId6"/>
    <p:sldId id="337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14" r:id="rId16"/>
    <p:sldId id="315" r:id="rId17"/>
    <p:sldId id="326" r:id="rId18"/>
    <p:sldId id="327" r:id="rId19"/>
    <p:sldId id="329" r:id="rId20"/>
    <p:sldId id="331" r:id="rId21"/>
    <p:sldId id="330" r:id="rId22"/>
    <p:sldId id="332" r:id="rId23"/>
    <p:sldId id="333" r:id="rId24"/>
    <p:sldId id="335" r:id="rId25"/>
    <p:sldId id="336" r:id="rId26"/>
    <p:sldId id="338" r:id="rId27"/>
    <p:sldId id="30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7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654" y="10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53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79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1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59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03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14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64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9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5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4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165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27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53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1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>
            <a:normAutofit/>
          </a:bodyPr>
          <a:lstStyle/>
          <a:p>
            <a:r>
              <a:rPr lang="en-US" dirty="0"/>
              <a:t>Real </a:t>
            </a:r>
            <a:r>
              <a:rPr lang="en-US"/>
              <a:t>Estate ANALYSIS</a:t>
            </a:r>
            <a:br>
              <a:rPr lang="en-US"/>
            </a:br>
            <a:r>
              <a:rPr lang="en-US"/>
              <a:t>TEAM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2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695579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Analysis of Number of bedrooms and its correlation to the price of homes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BAF53F0-0799-1D9B-647F-20C6281FB1E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27926" y="1525796"/>
            <a:ext cx="115672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.mean() to find average price of houses based of number of bedrooms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Quickly realized, it didn’t make sense due to the different costs of living and prices of houses in different states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568645-5242-E493-67B6-6492E73A1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209242"/>
            <a:ext cx="1716317" cy="4037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701EA6-2293-1B59-E889-EB21C30A95EF}"/>
              </a:ext>
            </a:extLst>
          </p:cNvPr>
          <p:cNvSpPr txBox="1"/>
          <p:nvPr/>
        </p:nvSpPr>
        <p:spPr>
          <a:xfrm>
            <a:off x="3282696" y="2624328"/>
            <a:ext cx="8616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Decided to focus on individual states since the cost of living in each specific state </a:t>
            </a:r>
          </a:p>
          <a:p>
            <a:r>
              <a:rPr lang="en-US" dirty="0"/>
              <a:t>was more consistent.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Took out four states due to them being outliers(DC, Hawaii, Virgin Islands)</a:t>
            </a:r>
          </a:p>
        </p:txBody>
      </p:sp>
    </p:spTree>
    <p:extLst>
      <p:ext uri="{BB962C8B-B14F-4D97-AF65-F5344CB8AC3E}">
        <p14:creationId xmlns:p14="http://schemas.microsoft.com/office/powerpoint/2010/main" val="226845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695579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Number of bedrooms and its correlation to the price of homes in specified states.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BAF53F0-0799-1D9B-647F-20C6281FB1E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021702" y="1450307"/>
            <a:ext cx="24801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Nickson(Mississippi)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01EA6-2293-1B59-E889-EB21C30A95EF}"/>
              </a:ext>
            </a:extLst>
          </p:cNvPr>
          <p:cNvSpPr txBox="1"/>
          <p:nvPr/>
        </p:nvSpPr>
        <p:spPr>
          <a:xfrm>
            <a:off x="1021702" y="1889016"/>
            <a:ext cx="10733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Filtered out the state of Mississippi and computed the average value of houses based on the number of</a:t>
            </a:r>
          </a:p>
          <a:p>
            <a:r>
              <a:rPr lang="en-US" dirty="0"/>
              <a:t>Bedrooms present in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matplotlib to visualize the perfect line graph that resulted. Displayed a positive relationship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7C52E1-E32F-7A69-71E1-B930BCE1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812346"/>
            <a:ext cx="10029825" cy="35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2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>
            <a:normAutofit fontScale="90000"/>
          </a:bodyPr>
          <a:lstStyle/>
          <a:p>
            <a:r>
              <a:rPr lang="en-US" dirty="0"/>
              <a:t>Real Estate Market Analysis in Michigan and Midwest States (2021-2022)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BB2ADC-49AB-B7CD-1E70-9A8B57AAA4C9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227021" y="2983978"/>
            <a:ext cx="683214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Objective: Analyze real estate market trends in Michigan and the Midwest.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Focus: Property sales between 2021 and 2022.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Questions: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did property sales compare in Michigan’s top 10 ZIP codes?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are the sales trends across Midwest states?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there a correlation between population size and property sales?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695579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Analysis of Top 10 Michigan ZIP Codes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BAF53F0-0799-1D9B-647F-20C6281FB1E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27926" y="1387296"/>
            <a:ext cx="72795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Lansing appeared multiple times, leading to unreliable visualizations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 to pivot to city-based analysis for more accuracy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Didn’t like this output</a:t>
            </a:r>
          </a:p>
        </p:txBody>
      </p:sp>
      <p:pic>
        <p:nvPicPr>
          <p:cNvPr id="6" name="Picture 5" descr="A graph of a number of properties sold in michigan&#10;&#10;Description automatically generated">
            <a:extLst>
              <a:ext uri="{FF2B5EF4-FFF2-40B4-BE49-F238E27FC236}">
                <a16:creationId xmlns:a16="http://schemas.microsoft.com/office/drawing/2014/main" id="{FCADC9A9-1AE8-44A0-8A31-AB4DE5BFD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52" y="2511666"/>
            <a:ext cx="8537448" cy="42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8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695579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Analysis of Top 10 Michigan ZIP Codes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Content Placeholder 5" descr="A graph of a number of houses&#10;&#10;Description automatically generated">
            <a:extLst>
              <a:ext uri="{FF2B5EF4-FFF2-40B4-BE49-F238E27FC236}">
                <a16:creationId xmlns:a16="http://schemas.microsoft.com/office/drawing/2014/main" id="{82C961A5-0970-8638-BD17-C0DC3A7E387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 bwMode="auto">
          <a:xfrm>
            <a:off x="528638" y="1803119"/>
            <a:ext cx="184150" cy="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A graph showing a number of houses and numbers&#10;&#10;Description automatically generated with medium confidence">
            <a:extLst>
              <a:ext uri="{FF2B5EF4-FFF2-40B4-BE49-F238E27FC236}">
                <a16:creationId xmlns:a16="http://schemas.microsoft.com/office/drawing/2014/main" id="{21076833-CD03-12B2-F2C9-BB617924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" y="1193287"/>
            <a:ext cx="9043434" cy="44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70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01F3-D18E-DEF2-5B96-83ADF72C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code based heatmap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0B14A6-FCFE-639B-09AC-69A6633FF0B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14400" y="2296023"/>
            <a:ext cx="7273925" cy="35867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77286-591A-B707-00E1-0EECB4ECB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DA7714-2A84-0731-D59F-1EB15333D1C1}"/>
              </a:ext>
            </a:extLst>
          </p:cNvPr>
          <p:cNvSpPr txBox="1">
            <a:spLocks/>
          </p:cNvSpPr>
          <p:nvPr/>
        </p:nvSpPr>
        <p:spPr>
          <a:xfrm>
            <a:off x="914398" y="1351121"/>
            <a:ext cx="7273638" cy="147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Mapped national shape file to state file for Michigan based on zip codes and location coordinates</a:t>
            </a:r>
          </a:p>
        </p:txBody>
      </p:sp>
    </p:spTree>
    <p:extLst>
      <p:ext uri="{BB962C8B-B14F-4D97-AF65-F5344CB8AC3E}">
        <p14:creationId xmlns:p14="http://schemas.microsoft.com/office/powerpoint/2010/main" val="311446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A4B4-2F91-7668-D31B-F31DD5DA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sold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803F2-A009-494D-501D-A48C2D178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1FB14F-A42A-FF16-3037-ACE64D7F1B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C28D2A-50A5-4511-F7F5-3BF12352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8378"/>
            <a:ext cx="12192000" cy="4295983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6367D89C-D7C6-C6C9-1D50-B97BDD69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06" y="1577901"/>
            <a:ext cx="36760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Limited to 4Q 2021 and 1Q 2022</a:t>
            </a:r>
          </a:p>
        </p:txBody>
      </p:sp>
    </p:spTree>
    <p:extLst>
      <p:ext uri="{BB962C8B-B14F-4D97-AF65-F5344CB8AC3E}">
        <p14:creationId xmlns:p14="http://schemas.microsoft.com/office/powerpoint/2010/main" val="501479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695579"/>
          </a:xfrm>
        </p:spPr>
        <p:txBody>
          <a:bodyPr>
            <a:normAutofit/>
          </a:bodyPr>
          <a:lstStyle/>
          <a:p>
            <a:r>
              <a:rPr lang="en-US" dirty="0"/>
              <a:t>Pivot to city-based analysis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BAF53F0-0799-1D9B-647F-20C6281FB1E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27926" y="1525795"/>
            <a:ext cx="61895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Shift to latitude and longitude data for city-level heatmaps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accurate representation of property sales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9D851F-30FB-8AB6-0513-613C23EAF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9036"/>
            <a:ext cx="12192000" cy="38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7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A4B4-2F91-7668-D31B-F31DD5DA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803F2-A009-494D-501D-A48C2D178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B3ED8-CF0E-362E-C196-EA809107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6395"/>
            <a:ext cx="12192000" cy="397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0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549275"/>
          </a:xfrm>
        </p:spPr>
        <p:txBody>
          <a:bodyPr/>
          <a:lstStyle/>
          <a:p>
            <a:r>
              <a:rPr lang="en-US" b="1" dirty="0"/>
              <a:t>Dataset Overview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351121"/>
            <a:ext cx="7273638" cy="41557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Source of Data:</a:t>
            </a:r>
          </a:p>
          <a:p>
            <a:pPr lvl="1"/>
            <a:r>
              <a:rPr lang="en-US" dirty="0"/>
              <a:t>Kaggle dataset scraped from realtor.com</a:t>
            </a:r>
          </a:p>
          <a:p>
            <a:pPr lvl="1"/>
            <a:r>
              <a:rPr lang="en-US" dirty="0"/>
              <a:t>"USA Real Estate Dataset" provides comprehensive information about real estate properties across the United States (and Puerto Rico and the Virgin Islands)</a:t>
            </a:r>
          </a:p>
          <a:p>
            <a:pPr lvl="1"/>
            <a:r>
              <a:rPr lang="en-US" dirty="0"/>
              <a:t>Sale data includes status, price, bedrooms, bathrooms, city, zip code, state, street, and house/lot size</a:t>
            </a:r>
          </a:p>
          <a:p>
            <a:pPr lvl="1"/>
            <a:r>
              <a:rPr lang="en-US" dirty="0"/>
              <a:t>Sold data includes information from November 2021 to April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5DCBCA-D546-C713-08B9-EC40D0C5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967" y="4468120"/>
            <a:ext cx="7273925" cy="207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A4B4-2F91-7668-D31B-F31DD5DA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MIDWEST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803F2-A009-494D-501D-A48C2D178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A29FA-202F-8029-009B-A6B251AC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1680"/>
            <a:ext cx="12192000" cy="41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58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A4B4-2F91-7668-D31B-F31DD5DA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8001001" cy="1646555"/>
          </a:xfrm>
        </p:spPr>
        <p:txBody>
          <a:bodyPr/>
          <a:lstStyle/>
          <a:p>
            <a:r>
              <a:rPr lang="en-US" dirty="0"/>
              <a:t>MIDWEST SALES BASED ON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803F2-A009-494D-501D-A48C2D178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1F7B2-FE61-DBBD-7CE6-111BC82C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272"/>
            <a:ext cx="12192000" cy="41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01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D403-5859-FB3B-882F-FCFA9A3D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0E02CE-A208-26AD-BBE6-82A422F40C0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11643" y="1944688"/>
            <a:ext cx="5069588" cy="41560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DDEA0-6C88-D466-BEE7-14B89F78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D085C-0771-13B0-1EC2-E803F746E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87" y="1944688"/>
            <a:ext cx="5709272" cy="42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38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549275"/>
          </a:xfrm>
        </p:spPr>
        <p:txBody>
          <a:bodyPr/>
          <a:lstStyle/>
          <a:p>
            <a:r>
              <a:rPr lang="en-US" b="1" dirty="0"/>
              <a:t>Abandoned approaches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351121"/>
            <a:ext cx="7273638" cy="312943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Attempted comparative analysis</a:t>
            </a:r>
          </a:p>
          <a:p>
            <a:pPr lvl="1"/>
            <a:r>
              <a:rPr lang="en-US" dirty="0"/>
              <a:t>Could not find datasets</a:t>
            </a:r>
          </a:p>
          <a:p>
            <a:r>
              <a:rPr lang="en-US" dirty="0"/>
              <a:t>Forecasting challenges</a:t>
            </a:r>
          </a:p>
          <a:p>
            <a:pPr lvl="1"/>
            <a:r>
              <a:rPr lang="en-US" dirty="0"/>
              <a:t>Only six months of data for Michigan</a:t>
            </a:r>
          </a:p>
          <a:p>
            <a:r>
              <a:rPr lang="en-US" dirty="0"/>
              <a:t>Impact of data cleaning</a:t>
            </a:r>
          </a:p>
          <a:p>
            <a:pPr lvl="1"/>
            <a:r>
              <a:rPr lang="en-US" dirty="0"/>
              <a:t>Reduced sampling size</a:t>
            </a:r>
          </a:p>
          <a:p>
            <a:pPr lvl="1"/>
            <a:r>
              <a:rPr lang="en-US" dirty="0"/>
              <a:t>Why was some data missing?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6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549275"/>
          </a:xfrm>
        </p:spPr>
        <p:txBody>
          <a:bodyPr/>
          <a:lstStyle/>
          <a:p>
            <a:r>
              <a:rPr lang="en-US" b="1" dirty="0"/>
              <a:t>Cleaning the data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351121"/>
            <a:ext cx="7273638" cy="147437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Dropped street data due to serialization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Performed .</a:t>
            </a:r>
            <a:r>
              <a:rPr lang="en-US" dirty="0" err="1"/>
              <a:t>dropna</a:t>
            </a:r>
            <a:r>
              <a:rPr lang="en-US" dirty="0"/>
              <a:t>() to filter out rows where data was missing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Focused only on 50 US states (dropped Puerto Rico, Virgin Islands, District of Columbia and Hawaii)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>
            <a:normAutofit fontScale="90000"/>
          </a:bodyPr>
          <a:lstStyle/>
          <a:p>
            <a:r>
              <a:rPr lang="en-US" dirty="0"/>
              <a:t>Real Estate Market Analysis OF AVERAGE PRICE OF HOMES IN DIFFERENT STATES</a:t>
            </a:r>
          </a:p>
        </p:txBody>
      </p:sp>
    </p:spTree>
    <p:extLst>
      <p:ext uri="{BB962C8B-B14F-4D97-AF65-F5344CB8AC3E}">
        <p14:creationId xmlns:p14="http://schemas.microsoft.com/office/powerpoint/2010/main" val="404605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BB2ADC-49AB-B7CD-1E70-9A8B57AAA4C9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227021" y="3122477"/>
            <a:ext cx="68321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Objective: </a:t>
            </a:r>
            <a:r>
              <a:rPr lang="en-US" altLang="en-US" sz="1800" dirty="0">
                <a:latin typeface="Arial" panose="020B0604020202020204" pitchFamily="34" charset="0"/>
              </a:rPr>
              <a:t>Determine the Average Price of Homes in the 50 different states and comparing it to the national average.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Focus: Property sales prices and their averages.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Questions: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is the average price of houses sold in each state?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is the national average value of houses sold in the USA?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does each state’s average compare to the national average?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8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695579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THE AVERAGE VALUE OF HOUSES IN DIFFERENT STATES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BAF53F0-0799-1D9B-647F-20C6281FB1E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27926" y="1746207"/>
            <a:ext cx="87349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the .mean() function and lambda formatting, we created a data frame with the 50 different states and the average value of the houses sold.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a bar graph using matplotlib to visualize the results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6C5CB-E609-7553-1031-06BBC56B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26" y="2628182"/>
            <a:ext cx="9080199" cy="422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7273637" cy="69557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the state averages to the national average price of houses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BAF53F0-0799-1D9B-647F-20C6281FB1E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27926" y="1746207"/>
            <a:ext cx="87349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Computed the sum </a:t>
            </a:r>
            <a:r>
              <a:rPr lang="en-US" altLang="en-US" sz="1400" dirty="0">
                <a:latin typeface="Arial" panose="020B0604020202020204" pitchFamily="34" charset="0"/>
              </a:rPr>
              <a:t>thus finding the mean(national average price) of houses sold in the USA.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the </a:t>
            </a:r>
            <a:r>
              <a:rPr lang="en-US" altLang="en-US" sz="1400" dirty="0">
                <a:latin typeface="Arial" panose="020B0604020202020204" pitchFamily="34" charset="0"/>
              </a:rPr>
              <a:t>national average as a dotted line across the bar graph representing the average price of homes in different sates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37689-945F-658B-5C2D-D2A543023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26" y="2585189"/>
            <a:ext cx="9000448" cy="420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6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>
            <a:normAutofit fontScale="90000"/>
          </a:bodyPr>
          <a:lstStyle/>
          <a:p>
            <a:r>
              <a:rPr lang="en-US" dirty="0"/>
              <a:t>Real Estate Market Analysis </a:t>
            </a:r>
            <a:br>
              <a:rPr lang="en-US" dirty="0"/>
            </a:br>
            <a:r>
              <a:rPr lang="en-US" dirty="0"/>
              <a:t>how does the number of bedrooms affect the price of homes</a:t>
            </a:r>
          </a:p>
        </p:txBody>
      </p:sp>
    </p:spTree>
    <p:extLst>
      <p:ext uri="{BB962C8B-B14F-4D97-AF65-F5344CB8AC3E}">
        <p14:creationId xmlns:p14="http://schemas.microsoft.com/office/powerpoint/2010/main" val="384132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BB2ADC-49AB-B7CD-1E70-9A8B57AAA4C9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227021" y="3260977"/>
            <a:ext cx="683214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Objective: </a:t>
            </a:r>
            <a:r>
              <a:rPr lang="en-US" altLang="en-US" sz="1800" dirty="0">
                <a:latin typeface="Arial" panose="020B0604020202020204" pitchFamily="34" charset="0"/>
              </a:rPr>
              <a:t>Determine how the number of bedrooms affects the price of houses.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Focus: Number of bedrooms and their correlation to the price of the house.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Questions: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What is the average price of houses with a specific number of bedrooms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does the number of bedrooms affect the price of houses?</a:t>
            </a:r>
          </a:p>
        </p:txBody>
      </p:sp>
    </p:spTree>
    <p:extLst>
      <p:ext uri="{BB962C8B-B14F-4D97-AF65-F5344CB8AC3E}">
        <p14:creationId xmlns:p14="http://schemas.microsoft.com/office/powerpoint/2010/main" val="13600690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{887F209A-5104-4682-8011-8E36702219EC}tf22318419_win32</Template>
  <TotalTime>134</TotalTime>
  <Words>792</Words>
  <Application>Microsoft Office PowerPoint</Application>
  <PresentationFormat>Widescreen</PresentationFormat>
  <Paragraphs>116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Tenorite</vt:lpstr>
      <vt:lpstr>Custom</vt:lpstr>
      <vt:lpstr>Real Estate ANALYSIS TEAM 4</vt:lpstr>
      <vt:lpstr>Dataset Overview</vt:lpstr>
      <vt:lpstr>Cleaning the data</vt:lpstr>
      <vt:lpstr>Real Estate Market Analysis OF AVERAGE PRICE OF HOMES IN DIFFERENT STATES</vt:lpstr>
      <vt:lpstr>Intro</vt:lpstr>
      <vt:lpstr>ANALYSIS OF THE AVERAGE VALUE OF HOUSES IN DIFFERENT STATES</vt:lpstr>
      <vt:lpstr>Comparing the state averages to the national average price of houses</vt:lpstr>
      <vt:lpstr>Real Estate Market Analysis  how does the number of bedrooms affect the price of homes</vt:lpstr>
      <vt:lpstr>Intro</vt:lpstr>
      <vt:lpstr>Initial Analysis of Number of bedrooms and its correlation to the price of homes</vt:lpstr>
      <vt:lpstr>Analysis of Number of bedrooms and its correlation to the price of homes in specified states.</vt:lpstr>
      <vt:lpstr>Real Estate Market Analysis in Michigan and Midwest States (2021-2022)</vt:lpstr>
      <vt:lpstr>Intro</vt:lpstr>
      <vt:lpstr>Initial Analysis of Top 10 Michigan ZIP Codes</vt:lpstr>
      <vt:lpstr>Initial Analysis of Top 10 Michigan ZIP Codes</vt:lpstr>
      <vt:lpstr>Zip code based heatmap </vt:lpstr>
      <vt:lpstr>Focusing on sold data</vt:lpstr>
      <vt:lpstr>Pivot to city-based analysis</vt:lpstr>
      <vt:lpstr>GROWTH RATE</vt:lpstr>
      <vt:lpstr>MIDWEST COMPARISON</vt:lpstr>
      <vt:lpstr>MIDWEST SALES BASED ON POPULATION</vt:lpstr>
      <vt:lpstr>OUTLIERS?</vt:lpstr>
      <vt:lpstr>Abandoned approaches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</dc:creator>
  <cp:lastModifiedBy>Nickson Njau</cp:lastModifiedBy>
  <cp:revision>10</cp:revision>
  <dcterms:created xsi:type="dcterms:W3CDTF">2024-08-13T00:18:50Z</dcterms:created>
  <dcterms:modified xsi:type="dcterms:W3CDTF">2024-08-14T19:46:34Z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