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60" d="100"/>
          <a:sy n="60" d="100"/>
        </p:scale>
        <p:origin x="78"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BF52E-A83C-47CA-9B7C-819FDB03DB24}" type="datetimeFigureOut">
              <a:rPr lang="hu-HU" smtClean="0"/>
              <a:t>2024. 11. 17.</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9D749-4528-49AC-984B-3391D67DF8FE}" type="slidenum">
              <a:rPr lang="hu-HU" smtClean="0"/>
              <a:t>‹#›</a:t>
            </a:fld>
            <a:endParaRPr lang="hu-HU"/>
          </a:p>
        </p:txBody>
      </p:sp>
    </p:spTree>
    <p:extLst>
      <p:ext uri="{BB962C8B-B14F-4D97-AF65-F5344CB8AC3E}">
        <p14:creationId xmlns:p14="http://schemas.microsoft.com/office/powerpoint/2010/main" val="3786815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gradFill flip="none" rotWithShape="1">
          <a:gsLst>
            <a:gs pos="50000">
              <a:schemeClr val="bg1"/>
            </a:gs>
            <a:gs pos="100000">
              <a:srgbClr val="00B0F0"/>
            </a:gs>
          </a:gsLst>
          <a:lin ang="0" scaled="1"/>
          <a:tileRect/>
        </a:gra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54212A7-5C12-463C-9F85-A4952F19BE15}"/>
              </a:ext>
            </a:extLst>
          </p:cNvPr>
          <p:cNvSpPr>
            <a:spLocks noGrp="1"/>
          </p:cNvSpPr>
          <p:nvPr>
            <p:ph type="ctrTitle" hasCustomPrompt="1"/>
          </p:nvPr>
        </p:nvSpPr>
        <p:spPr>
          <a:xfrm>
            <a:off x="1524000" y="1122363"/>
            <a:ext cx="9144000" cy="1080000"/>
          </a:xfrm>
        </p:spPr>
        <p:txBody>
          <a:bodyPr anchor="b"/>
          <a:lstStyle>
            <a:lvl1pPr algn="ctr">
              <a:defRPr sz="6000"/>
            </a:lvl1pPr>
          </a:lstStyle>
          <a:p>
            <a:r>
              <a:rPr lang="hu-HU" dirty="0"/>
              <a:t>Cím</a:t>
            </a:r>
          </a:p>
        </p:txBody>
      </p:sp>
      <p:sp>
        <p:nvSpPr>
          <p:cNvPr id="3" name="Alcím 2">
            <a:extLst>
              <a:ext uri="{FF2B5EF4-FFF2-40B4-BE49-F238E27FC236}">
                <a16:creationId xmlns:a16="http://schemas.microsoft.com/office/drawing/2014/main" id="{4B2E2101-ABA0-415E-8526-5ABC81D7510D}"/>
              </a:ext>
            </a:extLst>
          </p:cNvPr>
          <p:cNvSpPr>
            <a:spLocks noGrp="1"/>
          </p:cNvSpPr>
          <p:nvPr>
            <p:ph type="subTitle" idx="1"/>
          </p:nvPr>
        </p:nvSpPr>
        <p:spPr>
          <a:xfrm>
            <a:off x="1524000" y="2362022"/>
            <a:ext cx="9144000" cy="540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0D4FE8A4-ABC8-4176-8D6D-FA4236C93EB9}"/>
              </a:ext>
            </a:extLst>
          </p:cNvPr>
          <p:cNvSpPr>
            <a:spLocks noGrp="1"/>
          </p:cNvSpPr>
          <p:nvPr>
            <p:ph type="dt" sz="half" idx="10"/>
          </p:nvPr>
        </p:nvSpPr>
        <p:spPr/>
        <p:txBody>
          <a:bodyPr/>
          <a:lstStyle/>
          <a:p>
            <a:fld id="{3BC6C9C5-F35A-47E3-BA63-41BE85339332}" type="datetime1">
              <a:rPr lang="hu-HU" smtClean="0"/>
              <a:t>2024. 11. 17.</a:t>
            </a:fld>
            <a:endParaRPr lang="hu-HU"/>
          </a:p>
        </p:txBody>
      </p:sp>
      <p:sp>
        <p:nvSpPr>
          <p:cNvPr id="5" name="Élőláb helye 4">
            <a:extLst>
              <a:ext uri="{FF2B5EF4-FFF2-40B4-BE49-F238E27FC236}">
                <a16:creationId xmlns:a16="http://schemas.microsoft.com/office/drawing/2014/main" id="{341B8650-BBE6-48C5-B062-239E642CE0AB}"/>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B8D80858-6598-4028-B44A-6C98F28BC749}"/>
              </a:ext>
            </a:extLst>
          </p:cNvPr>
          <p:cNvSpPr>
            <a:spLocks noGrp="1"/>
          </p:cNvSpPr>
          <p:nvPr>
            <p:ph type="sldNum" sz="quarter" idx="12"/>
          </p:nvPr>
        </p:nvSpPr>
        <p:spPr/>
        <p:txBody>
          <a:bodyPr/>
          <a:lstStyle/>
          <a:p>
            <a:fld id="{CF232AC4-43F3-4CCF-9CAE-91639369E8D0}" type="slidenum">
              <a:rPr lang="hu-HU" smtClean="0"/>
              <a:t>‹#›</a:t>
            </a:fld>
            <a:endParaRPr lang="hu-HU"/>
          </a:p>
        </p:txBody>
      </p:sp>
      <p:pic>
        <p:nvPicPr>
          <p:cNvPr id="8" name="Kép 7">
            <a:extLst>
              <a:ext uri="{FF2B5EF4-FFF2-40B4-BE49-F238E27FC236}">
                <a16:creationId xmlns:a16="http://schemas.microsoft.com/office/drawing/2014/main" id="{18BEEB60-E524-4446-8317-49CC8E303C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1537" y="3399426"/>
            <a:ext cx="2828925" cy="2657475"/>
          </a:xfrm>
          <a:prstGeom prst="rect">
            <a:avLst/>
          </a:prstGeom>
        </p:spPr>
      </p:pic>
    </p:spTree>
    <p:extLst>
      <p:ext uri="{BB962C8B-B14F-4D97-AF65-F5344CB8AC3E}">
        <p14:creationId xmlns:p14="http://schemas.microsoft.com/office/powerpoint/2010/main" val="1343658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1192FD2-2DF9-4050-8F72-9ECAB2945B72}"/>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BC787307-A96B-4CEB-AEB6-461CDD2FE517}"/>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5C0486B-54A2-4AD8-A751-4FF0AAC58290}"/>
              </a:ext>
            </a:extLst>
          </p:cNvPr>
          <p:cNvSpPr>
            <a:spLocks noGrp="1"/>
          </p:cNvSpPr>
          <p:nvPr>
            <p:ph type="dt" sz="half" idx="10"/>
          </p:nvPr>
        </p:nvSpPr>
        <p:spPr/>
        <p:txBody>
          <a:bodyPr/>
          <a:lstStyle/>
          <a:p>
            <a:fld id="{F74D6D97-D81E-42A3-B2CF-3DF64FD4AE44}" type="datetime1">
              <a:rPr lang="hu-HU" smtClean="0"/>
              <a:t>2024. 11. 17.</a:t>
            </a:fld>
            <a:endParaRPr lang="hu-HU"/>
          </a:p>
        </p:txBody>
      </p:sp>
      <p:sp>
        <p:nvSpPr>
          <p:cNvPr id="5" name="Élőláb helye 4">
            <a:extLst>
              <a:ext uri="{FF2B5EF4-FFF2-40B4-BE49-F238E27FC236}">
                <a16:creationId xmlns:a16="http://schemas.microsoft.com/office/drawing/2014/main" id="{4982C3CD-660F-4806-9BA1-FE9F1E5CE9E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FEA0D7FB-82FF-4A70-B2BB-8140DC9FD8AD}"/>
              </a:ext>
            </a:extLst>
          </p:cNvPr>
          <p:cNvSpPr>
            <a:spLocks noGrp="1"/>
          </p:cNvSpPr>
          <p:nvPr>
            <p:ph type="sldNum" sz="quarter" idx="12"/>
          </p:nvPr>
        </p:nvSpPr>
        <p:spPr/>
        <p:txBody>
          <a:bodyPr/>
          <a:lstStyle/>
          <a:p>
            <a:fld id="{CF232AC4-43F3-4CCF-9CAE-91639369E8D0}" type="slidenum">
              <a:rPr lang="hu-HU" smtClean="0"/>
              <a:t>‹#›</a:t>
            </a:fld>
            <a:endParaRPr lang="hu-HU"/>
          </a:p>
        </p:txBody>
      </p:sp>
    </p:spTree>
    <p:extLst>
      <p:ext uri="{BB962C8B-B14F-4D97-AF65-F5344CB8AC3E}">
        <p14:creationId xmlns:p14="http://schemas.microsoft.com/office/powerpoint/2010/main" val="2258074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14FAC524-BF78-4E3E-854D-6B88484D9F42}"/>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6F6738F8-A820-4CDC-AF93-51EF063E309C}"/>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42D67FD-1835-43EE-9839-1BC768DD0F96}"/>
              </a:ext>
            </a:extLst>
          </p:cNvPr>
          <p:cNvSpPr>
            <a:spLocks noGrp="1"/>
          </p:cNvSpPr>
          <p:nvPr>
            <p:ph type="dt" sz="half" idx="10"/>
          </p:nvPr>
        </p:nvSpPr>
        <p:spPr/>
        <p:txBody>
          <a:bodyPr/>
          <a:lstStyle/>
          <a:p>
            <a:fld id="{8E2E9A74-B10E-4981-9C11-7692DBA0BD2B}" type="datetime1">
              <a:rPr lang="hu-HU" smtClean="0"/>
              <a:t>2024. 11. 17.</a:t>
            </a:fld>
            <a:endParaRPr lang="hu-HU"/>
          </a:p>
        </p:txBody>
      </p:sp>
      <p:sp>
        <p:nvSpPr>
          <p:cNvPr id="5" name="Élőláb helye 4">
            <a:extLst>
              <a:ext uri="{FF2B5EF4-FFF2-40B4-BE49-F238E27FC236}">
                <a16:creationId xmlns:a16="http://schemas.microsoft.com/office/drawing/2014/main" id="{B6485727-0ADC-406E-8C7B-954586D450FA}"/>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2A2025EA-1C97-4035-9914-706A43088EAB}"/>
              </a:ext>
            </a:extLst>
          </p:cNvPr>
          <p:cNvSpPr>
            <a:spLocks noGrp="1"/>
          </p:cNvSpPr>
          <p:nvPr>
            <p:ph type="sldNum" sz="quarter" idx="12"/>
          </p:nvPr>
        </p:nvSpPr>
        <p:spPr/>
        <p:txBody>
          <a:bodyPr/>
          <a:lstStyle/>
          <a:p>
            <a:fld id="{CF232AC4-43F3-4CCF-9CAE-91639369E8D0}" type="slidenum">
              <a:rPr lang="hu-HU" smtClean="0"/>
              <a:t>‹#›</a:t>
            </a:fld>
            <a:endParaRPr lang="hu-HU"/>
          </a:p>
        </p:txBody>
      </p:sp>
    </p:spTree>
    <p:extLst>
      <p:ext uri="{BB962C8B-B14F-4D97-AF65-F5344CB8AC3E}">
        <p14:creationId xmlns:p14="http://schemas.microsoft.com/office/powerpoint/2010/main" val="331942306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FA0CC9A-B972-4394-905D-B68AF0A20276}"/>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4FFADE59-2CF6-4B90-8F4A-011B17BA2817}"/>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BB87F8ED-1838-4F8E-924E-D1516DC48F2B}"/>
              </a:ext>
            </a:extLst>
          </p:cNvPr>
          <p:cNvSpPr>
            <a:spLocks noGrp="1"/>
          </p:cNvSpPr>
          <p:nvPr>
            <p:ph type="dt" sz="half" idx="10"/>
          </p:nvPr>
        </p:nvSpPr>
        <p:spPr/>
        <p:txBody>
          <a:bodyPr/>
          <a:lstStyle/>
          <a:p>
            <a:fld id="{6DDE0C78-6AFD-48FF-BABD-F347BED15427}" type="datetime1">
              <a:rPr lang="hu-HU" smtClean="0"/>
              <a:t>2024. 11. 17.</a:t>
            </a:fld>
            <a:endParaRPr lang="hu-HU"/>
          </a:p>
        </p:txBody>
      </p:sp>
      <p:sp>
        <p:nvSpPr>
          <p:cNvPr id="5" name="Élőláb helye 4">
            <a:extLst>
              <a:ext uri="{FF2B5EF4-FFF2-40B4-BE49-F238E27FC236}">
                <a16:creationId xmlns:a16="http://schemas.microsoft.com/office/drawing/2014/main" id="{AFF9A976-27C1-4EC3-B257-DF6DA2690F9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868196A3-F84F-4CDF-B632-6D89D6E6F5F0}"/>
              </a:ext>
            </a:extLst>
          </p:cNvPr>
          <p:cNvSpPr>
            <a:spLocks noGrp="1"/>
          </p:cNvSpPr>
          <p:nvPr>
            <p:ph type="sldNum" sz="quarter" idx="12"/>
          </p:nvPr>
        </p:nvSpPr>
        <p:spPr/>
        <p:txBody>
          <a:bodyPr/>
          <a:lstStyle/>
          <a:p>
            <a:fld id="{CF232AC4-43F3-4CCF-9CAE-91639369E8D0}" type="slidenum">
              <a:rPr lang="hu-HU" smtClean="0"/>
              <a:t>‹#›</a:t>
            </a:fld>
            <a:endParaRPr lang="hu-HU"/>
          </a:p>
        </p:txBody>
      </p:sp>
    </p:spTree>
    <p:extLst>
      <p:ext uri="{BB962C8B-B14F-4D97-AF65-F5344CB8AC3E}">
        <p14:creationId xmlns:p14="http://schemas.microsoft.com/office/powerpoint/2010/main" val="168043223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bg>
      <p:bgPr>
        <a:gradFill flip="none" rotWithShape="1">
          <a:gsLst>
            <a:gs pos="25000">
              <a:schemeClr val="bg1"/>
            </a:gs>
            <a:gs pos="100000">
              <a:srgbClr val="00B0F0"/>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0A3CC00-45A8-40FA-AEEB-9F4AF938C262}"/>
              </a:ext>
            </a:extLst>
          </p:cNvPr>
          <p:cNvSpPr>
            <a:spLocks noGrp="1"/>
          </p:cNvSpPr>
          <p:nvPr>
            <p:ph type="title"/>
          </p:nvPr>
        </p:nvSpPr>
        <p:spPr>
          <a:xfrm>
            <a:off x="831850" y="3248251"/>
            <a:ext cx="10515600" cy="1188000"/>
          </a:xfrm>
        </p:spPr>
        <p:txBody>
          <a:bodyPr anchor="ctr"/>
          <a:lstStyle>
            <a:lvl1pPr algn="l">
              <a:defRPr sz="6000"/>
            </a:lvl1pPr>
          </a:lstStyle>
          <a:p>
            <a:r>
              <a:rPr lang="hu-HU"/>
              <a:t>Mintacím szerkesztése</a:t>
            </a:r>
          </a:p>
        </p:txBody>
      </p:sp>
      <p:sp>
        <p:nvSpPr>
          <p:cNvPr id="3" name="Szöveg helye 2">
            <a:extLst>
              <a:ext uri="{FF2B5EF4-FFF2-40B4-BE49-F238E27FC236}">
                <a16:creationId xmlns:a16="http://schemas.microsoft.com/office/drawing/2014/main" id="{71556499-6602-4ACE-BB15-543019D105AE}"/>
              </a:ext>
            </a:extLst>
          </p:cNvPr>
          <p:cNvSpPr>
            <a:spLocks noGrp="1"/>
          </p:cNvSpPr>
          <p:nvPr>
            <p:ph type="body" idx="1"/>
          </p:nvPr>
        </p:nvSpPr>
        <p:spPr>
          <a:xfrm>
            <a:off x="831850" y="4589464"/>
            <a:ext cx="10515600" cy="621165"/>
          </a:xfrm>
          <a:solidFill>
            <a:schemeClr val="bg1">
              <a:lumMod val="95000"/>
            </a:schemeClr>
          </a:solidFill>
        </p:spPr>
        <p:txBody>
          <a:bodyPr anchor="ct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4E6B5E3C-0B52-4F0F-8712-71B3E86B0851}"/>
              </a:ext>
            </a:extLst>
          </p:cNvPr>
          <p:cNvSpPr>
            <a:spLocks noGrp="1"/>
          </p:cNvSpPr>
          <p:nvPr>
            <p:ph type="dt" sz="half" idx="10"/>
          </p:nvPr>
        </p:nvSpPr>
        <p:spPr/>
        <p:txBody>
          <a:bodyPr/>
          <a:lstStyle/>
          <a:p>
            <a:fld id="{F3C344F0-B8F1-4EFC-B0B6-E3535C1DD684}" type="datetime1">
              <a:rPr lang="hu-HU" smtClean="0"/>
              <a:t>2024. 11. 17.</a:t>
            </a:fld>
            <a:endParaRPr lang="hu-HU"/>
          </a:p>
        </p:txBody>
      </p:sp>
      <p:sp>
        <p:nvSpPr>
          <p:cNvPr id="5" name="Élőláb helye 4">
            <a:extLst>
              <a:ext uri="{FF2B5EF4-FFF2-40B4-BE49-F238E27FC236}">
                <a16:creationId xmlns:a16="http://schemas.microsoft.com/office/drawing/2014/main" id="{08970440-CF10-4ED9-95FC-E47CCC8F05D7}"/>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C32F735-22D7-46A3-BF70-59EB8C2F9500}"/>
              </a:ext>
            </a:extLst>
          </p:cNvPr>
          <p:cNvSpPr>
            <a:spLocks noGrp="1"/>
          </p:cNvSpPr>
          <p:nvPr>
            <p:ph type="sldNum" sz="quarter" idx="12"/>
          </p:nvPr>
        </p:nvSpPr>
        <p:spPr/>
        <p:txBody>
          <a:bodyPr/>
          <a:lstStyle/>
          <a:p>
            <a:fld id="{CF232AC4-43F3-4CCF-9CAE-91639369E8D0}" type="slidenum">
              <a:rPr lang="hu-HU" smtClean="0"/>
              <a:t>‹#›</a:t>
            </a:fld>
            <a:endParaRPr lang="hu-HU"/>
          </a:p>
        </p:txBody>
      </p:sp>
    </p:spTree>
    <p:extLst>
      <p:ext uri="{BB962C8B-B14F-4D97-AF65-F5344CB8AC3E}">
        <p14:creationId xmlns:p14="http://schemas.microsoft.com/office/powerpoint/2010/main" val="390552256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ED16D2F-47BB-4FE4-8E37-754A2ABD2B2E}"/>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32A92E9A-F9E5-457E-94F7-EA77AC8C359B}"/>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EE650E05-1CBD-4572-A2F8-C842310C373B}"/>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C73EF19C-2345-4B2B-AC81-4A8CBEAA6DB1}"/>
              </a:ext>
            </a:extLst>
          </p:cNvPr>
          <p:cNvSpPr>
            <a:spLocks noGrp="1"/>
          </p:cNvSpPr>
          <p:nvPr>
            <p:ph type="dt" sz="half" idx="10"/>
          </p:nvPr>
        </p:nvSpPr>
        <p:spPr/>
        <p:txBody>
          <a:bodyPr/>
          <a:lstStyle/>
          <a:p>
            <a:fld id="{EC01C24F-825D-4274-8B3E-4451128366FE}" type="datetime1">
              <a:rPr lang="hu-HU" smtClean="0"/>
              <a:t>2024. 11. 17.</a:t>
            </a:fld>
            <a:endParaRPr lang="hu-HU"/>
          </a:p>
        </p:txBody>
      </p:sp>
      <p:sp>
        <p:nvSpPr>
          <p:cNvPr id="6" name="Élőláb helye 5">
            <a:extLst>
              <a:ext uri="{FF2B5EF4-FFF2-40B4-BE49-F238E27FC236}">
                <a16:creationId xmlns:a16="http://schemas.microsoft.com/office/drawing/2014/main" id="{33AC309B-9FAB-4FBA-AEE4-D288029ABAB6}"/>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75C62B42-896F-4659-8CA1-73B2687D9F66}"/>
              </a:ext>
            </a:extLst>
          </p:cNvPr>
          <p:cNvSpPr>
            <a:spLocks noGrp="1"/>
          </p:cNvSpPr>
          <p:nvPr>
            <p:ph type="sldNum" sz="quarter" idx="12"/>
          </p:nvPr>
        </p:nvSpPr>
        <p:spPr/>
        <p:txBody>
          <a:bodyPr/>
          <a:lstStyle/>
          <a:p>
            <a:fld id="{CF232AC4-43F3-4CCF-9CAE-91639369E8D0}" type="slidenum">
              <a:rPr lang="hu-HU" smtClean="0"/>
              <a:t>‹#›</a:t>
            </a:fld>
            <a:endParaRPr lang="hu-HU"/>
          </a:p>
        </p:txBody>
      </p:sp>
    </p:spTree>
    <p:extLst>
      <p:ext uri="{BB962C8B-B14F-4D97-AF65-F5344CB8AC3E}">
        <p14:creationId xmlns:p14="http://schemas.microsoft.com/office/powerpoint/2010/main" val="269611161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F8517E5-8696-4CD4-85DF-3F0EAE947C41}"/>
              </a:ext>
            </a:extLst>
          </p:cNvPr>
          <p:cNvSpPr>
            <a:spLocks noGrp="1"/>
          </p:cNvSpPr>
          <p:nvPr>
            <p:ph type="title"/>
          </p:nvPr>
        </p:nvSpPr>
        <p:spPr>
          <a:xfrm>
            <a:off x="2336038" y="365125"/>
            <a:ext cx="9019349" cy="1325563"/>
          </a:xfrm>
          <a:gradFill>
            <a:gsLst>
              <a:gs pos="0">
                <a:schemeClr val="accent1">
                  <a:lumMod val="5000"/>
                  <a:lumOff val="95000"/>
                </a:schemeClr>
              </a:gs>
              <a:gs pos="0">
                <a:schemeClr val="tx1">
                  <a:lumMod val="75000"/>
                  <a:lumOff val="25000"/>
                </a:schemeClr>
              </a:gs>
              <a:gs pos="100000">
                <a:schemeClr val="tx1"/>
              </a:gs>
            </a:gsLst>
          </a:gradFill>
        </p:spPr>
        <p:txBody>
          <a:bodyPr/>
          <a:lstStyle/>
          <a:p>
            <a:r>
              <a:rPr lang="hu-HU" dirty="0"/>
              <a:t>Mintacím szerkesztése</a:t>
            </a:r>
          </a:p>
        </p:txBody>
      </p:sp>
      <p:sp>
        <p:nvSpPr>
          <p:cNvPr id="4" name="Tartalom helye 3">
            <a:extLst>
              <a:ext uri="{FF2B5EF4-FFF2-40B4-BE49-F238E27FC236}">
                <a16:creationId xmlns:a16="http://schemas.microsoft.com/office/drawing/2014/main" id="{7654098B-923E-4F93-839B-AC0BFBFC2AEF}"/>
              </a:ext>
            </a:extLst>
          </p:cNvPr>
          <p:cNvSpPr>
            <a:spLocks noGrp="1"/>
          </p:cNvSpPr>
          <p:nvPr>
            <p:ph sz="half" idx="2"/>
          </p:nvPr>
        </p:nvSpPr>
        <p:spPr>
          <a:xfrm>
            <a:off x="837405" y="2295449"/>
            <a:ext cx="10517187" cy="1710000"/>
          </a:xfrm>
          <a:solidFill>
            <a:schemeClr val="bg1">
              <a:lumMod val="95000"/>
            </a:schemeClr>
          </a:solidFill>
          <a:ln>
            <a:noFill/>
          </a:ln>
        </p:spPr>
        <p:txBody>
          <a:bodyPr>
            <a:normAutofit/>
          </a:bodyPr>
          <a:lstStyle>
            <a:lvl1pPr marL="0" indent="0">
              <a:buNone/>
              <a:defRPr sz="2000" b="1"/>
            </a:lvl1pPr>
          </a:lstStyle>
          <a:p>
            <a:pPr lvl="0"/>
            <a:endParaRPr lang="hu-HU" dirty="0"/>
          </a:p>
        </p:txBody>
      </p:sp>
      <p:sp>
        <p:nvSpPr>
          <p:cNvPr id="7" name="Dátum helye 6">
            <a:extLst>
              <a:ext uri="{FF2B5EF4-FFF2-40B4-BE49-F238E27FC236}">
                <a16:creationId xmlns:a16="http://schemas.microsoft.com/office/drawing/2014/main" id="{767FA85B-87E0-4A8A-95A8-B09BFF602771}"/>
              </a:ext>
            </a:extLst>
          </p:cNvPr>
          <p:cNvSpPr>
            <a:spLocks noGrp="1"/>
          </p:cNvSpPr>
          <p:nvPr>
            <p:ph type="dt" sz="half" idx="10"/>
          </p:nvPr>
        </p:nvSpPr>
        <p:spPr/>
        <p:txBody>
          <a:bodyPr/>
          <a:lstStyle/>
          <a:p>
            <a:fld id="{1FD94270-7D4A-4B55-89FA-21E119AC0490}" type="datetime1">
              <a:rPr lang="hu-HU" smtClean="0"/>
              <a:t>2024. 11. 17.</a:t>
            </a:fld>
            <a:endParaRPr lang="hu-HU"/>
          </a:p>
        </p:txBody>
      </p:sp>
      <p:sp>
        <p:nvSpPr>
          <p:cNvPr id="8" name="Élőláb helye 7">
            <a:extLst>
              <a:ext uri="{FF2B5EF4-FFF2-40B4-BE49-F238E27FC236}">
                <a16:creationId xmlns:a16="http://schemas.microsoft.com/office/drawing/2014/main" id="{68A2E58C-FAB6-4E51-B048-C6BBFDAC5077}"/>
              </a:ext>
            </a:extLst>
          </p:cNvPr>
          <p:cNvSpPr>
            <a:spLocks noGrp="1"/>
          </p:cNvSpPr>
          <p:nvPr>
            <p:ph type="ftr" sz="quarter" idx="11"/>
          </p:nvPr>
        </p:nvSpPr>
        <p:spPr/>
        <p:txBody>
          <a:bodyPr/>
          <a:lstStyle/>
          <a:p>
            <a:endParaRPr lang="hu-HU" dirty="0"/>
          </a:p>
        </p:txBody>
      </p:sp>
      <p:sp>
        <p:nvSpPr>
          <p:cNvPr id="9" name="Dia számának helye 8">
            <a:extLst>
              <a:ext uri="{FF2B5EF4-FFF2-40B4-BE49-F238E27FC236}">
                <a16:creationId xmlns:a16="http://schemas.microsoft.com/office/drawing/2014/main" id="{33B0C902-11CE-4F53-8F33-947082DABC76}"/>
              </a:ext>
            </a:extLst>
          </p:cNvPr>
          <p:cNvSpPr>
            <a:spLocks noGrp="1"/>
          </p:cNvSpPr>
          <p:nvPr>
            <p:ph type="sldNum" sz="quarter" idx="12"/>
          </p:nvPr>
        </p:nvSpPr>
        <p:spPr/>
        <p:txBody>
          <a:bodyPr/>
          <a:lstStyle/>
          <a:p>
            <a:fld id="{CF232AC4-43F3-4CCF-9CAE-91639369E8D0}" type="slidenum">
              <a:rPr lang="hu-HU" smtClean="0"/>
              <a:t>‹#›</a:t>
            </a:fld>
            <a:endParaRPr lang="hu-HU"/>
          </a:p>
        </p:txBody>
      </p:sp>
      <p:sp>
        <p:nvSpPr>
          <p:cNvPr id="11" name="Kép helye 10">
            <a:extLst>
              <a:ext uri="{FF2B5EF4-FFF2-40B4-BE49-F238E27FC236}">
                <a16:creationId xmlns:a16="http://schemas.microsoft.com/office/drawing/2014/main" id="{C3596186-8CD7-47D6-83E6-454FD08F54E2}"/>
              </a:ext>
            </a:extLst>
          </p:cNvPr>
          <p:cNvSpPr>
            <a:spLocks noGrp="1"/>
          </p:cNvSpPr>
          <p:nvPr>
            <p:ph type="pic" sz="quarter" idx="13" hasCustomPrompt="1"/>
          </p:nvPr>
        </p:nvSpPr>
        <p:spPr>
          <a:xfrm>
            <a:off x="836613" y="365125"/>
            <a:ext cx="1324800" cy="1324800"/>
          </a:xfrm>
        </p:spPr>
        <p:txBody>
          <a:bodyPr/>
          <a:lstStyle>
            <a:lvl1pPr marL="0" indent="0">
              <a:buNone/>
              <a:defRPr/>
            </a:lvl1pPr>
          </a:lstStyle>
          <a:p>
            <a:r>
              <a:rPr lang="hu-HU" dirty="0"/>
              <a:t>kép</a:t>
            </a:r>
          </a:p>
        </p:txBody>
      </p:sp>
      <p:grpSp>
        <p:nvGrpSpPr>
          <p:cNvPr id="3" name="Csoportba foglalás 2">
            <a:extLst>
              <a:ext uri="{FF2B5EF4-FFF2-40B4-BE49-F238E27FC236}">
                <a16:creationId xmlns:a16="http://schemas.microsoft.com/office/drawing/2014/main" id="{F499BAD9-FF27-432B-B579-9D387D816550}"/>
              </a:ext>
            </a:extLst>
          </p:cNvPr>
          <p:cNvGrpSpPr/>
          <p:nvPr userDrawn="1"/>
        </p:nvGrpSpPr>
        <p:grpSpPr>
          <a:xfrm>
            <a:off x="836613" y="1832316"/>
            <a:ext cx="10518772" cy="369332"/>
            <a:chOff x="836613" y="1832316"/>
            <a:chExt cx="10518772" cy="369332"/>
          </a:xfrm>
        </p:grpSpPr>
        <p:sp>
          <p:nvSpPr>
            <p:cNvPr id="17" name="Téglalap 16">
              <a:extLst>
                <a:ext uri="{FF2B5EF4-FFF2-40B4-BE49-F238E27FC236}">
                  <a16:creationId xmlns:a16="http://schemas.microsoft.com/office/drawing/2014/main" id="{2E3D27B2-4095-4B09-9C8F-A3D7B57094D2}"/>
                </a:ext>
              </a:extLst>
            </p:cNvPr>
            <p:cNvSpPr/>
            <p:nvPr userDrawn="1"/>
          </p:nvSpPr>
          <p:spPr>
            <a:xfrm>
              <a:off x="836613" y="1980982"/>
              <a:ext cx="3600000" cy="72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3" name="Szövegdoboz 12">
              <a:extLst>
                <a:ext uri="{FF2B5EF4-FFF2-40B4-BE49-F238E27FC236}">
                  <a16:creationId xmlns:a16="http://schemas.microsoft.com/office/drawing/2014/main" id="{6247A4AC-CB2B-43BA-AF77-C2F80B6B06C5}"/>
                </a:ext>
              </a:extLst>
            </p:cNvPr>
            <p:cNvSpPr txBox="1"/>
            <p:nvPr userDrawn="1"/>
          </p:nvSpPr>
          <p:spPr>
            <a:xfrm>
              <a:off x="4475999" y="1832316"/>
              <a:ext cx="3240000" cy="369332"/>
            </a:xfrm>
            <a:prstGeom prst="rect">
              <a:avLst/>
            </a:prstGeom>
            <a:noFill/>
          </p:spPr>
          <p:txBody>
            <a:bodyPr wrap="square" rtlCol="0" anchor="ctr">
              <a:spAutoFit/>
            </a:bodyPr>
            <a:lstStyle/>
            <a:p>
              <a:pPr algn="ctr"/>
              <a:r>
                <a:rPr lang="hu-HU" b="1" dirty="0">
                  <a:solidFill>
                    <a:schemeClr val="tx1">
                      <a:lumMod val="50000"/>
                      <a:lumOff val="50000"/>
                    </a:schemeClr>
                  </a:solidFill>
                </a:rPr>
                <a:t>Mit tettél?</a:t>
              </a:r>
            </a:p>
          </p:txBody>
        </p:sp>
        <p:sp>
          <p:nvSpPr>
            <p:cNvPr id="18" name="Téglalap 17">
              <a:extLst>
                <a:ext uri="{FF2B5EF4-FFF2-40B4-BE49-F238E27FC236}">
                  <a16:creationId xmlns:a16="http://schemas.microsoft.com/office/drawing/2014/main" id="{B062238B-08A8-406F-800F-580E26D59420}"/>
                </a:ext>
              </a:extLst>
            </p:cNvPr>
            <p:cNvSpPr/>
            <p:nvPr userDrawn="1"/>
          </p:nvSpPr>
          <p:spPr>
            <a:xfrm>
              <a:off x="7755385" y="1980982"/>
              <a:ext cx="3600000" cy="72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grpSp>
      <p:sp>
        <p:nvSpPr>
          <p:cNvPr id="19" name="Tartalom helye 3">
            <a:extLst>
              <a:ext uri="{FF2B5EF4-FFF2-40B4-BE49-F238E27FC236}">
                <a16:creationId xmlns:a16="http://schemas.microsoft.com/office/drawing/2014/main" id="{E7E20AB6-E1F6-462E-8112-3E51237A899D}"/>
              </a:ext>
            </a:extLst>
          </p:cNvPr>
          <p:cNvSpPr>
            <a:spLocks noGrp="1"/>
          </p:cNvSpPr>
          <p:nvPr>
            <p:ph sz="half" idx="14"/>
          </p:nvPr>
        </p:nvSpPr>
        <p:spPr>
          <a:xfrm>
            <a:off x="837406" y="4562383"/>
            <a:ext cx="10517187" cy="1710000"/>
          </a:xfrm>
          <a:solidFill>
            <a:schemeClr val="bg1">
              <a:lumMod val="95000"/>
            </a:schemeClr>
          </a:solidFill>
          <a:ln>
            <a:noFill/>
          </a:ln>
        </p:spPr>
        <p:txBody>
          <a:bodyPr>
            <a:normAutofit/>
          </a:bodyPr>
          <a:lstStyle>
            <a:lvl1pPr marL="0" indent="0">
              <a:buNone/>
              <a:defRPr sz="2000" b="0"/>
            </a:lvl1pPr>
          </a:lstStyle>
          <a:p>
            <a:pPr lvl="0"/>
            <a:endParaRPr lang="hu-HU" dirty="0"/>
          </a:p>
        </p:txBody>
      </p:sp>
      <p:grpSp>
        <p:nvGrpSpPr>
          <p:cNvPr id="20" name="Csoportba foglalás 19">
            <a:extLst>
              <a:ext uri="{FF2B5EF4-FFF2-40B4-BE49-F238E27FC236}">
                <a16:creationId xmlns:a16="http://schemas.microsoft.com/office/drawing/2014/main" id="{5C62125F-3796-46D2-8DA1-AB9E72BABE1B}"/>
              </a:ext>
            </a:extLst>
          </p:cNvPr>
          <p:cNvGrpSpPr/>
          <p:nvPr userDrawn="1"/>
        </p:nvGrpSpPr>
        <p:grpSpPr>
          <a:xfrm>
            <a:off x="836614" y="4099250"/>
            <a:ext cx="10518772" cy="369332"/>
            <a:chOff x="836613" y="1832316"/>
            <a:chExt cx="10518772" cy="369332"/>
          </a:xfrm>
        </p:grpSpPr>
        <p:sp>
          <p:nvSpPr>
            <p:cNvPr id="21" name="Téglalap 20">
              <a:extLst>
                <a:ext uri="{FF2B5EF4-FFF2-40B4-BE49-F238E27FC236}">
                  <a16:creationId xmlns:a16="http://schemas.microsoft.com/office/drawing/2014/main" id="{42D01E5C-15C8-4020-BC9F-655188E2F170}"/>
                </a:ext>
              </a:extLst>
            </p:cNvPr>
            <p:cNvSpPr/>
            <p:nvPr userDrawn="1"/>
          </p:nvSpPr>
          <p:spPr>
            <a:xfrm>
              <a:off x="836613" y="1980982"/>
              <a:ext cx="3600000" cy="72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2" name="Szövegdoboz 21">
              <a:extLst>
                <a:ext uri="{FF2B5EF4-FFF2-40B4-BE49-F238E27FC236}">
                  <a16:creationId xmlns:a16="http://schemas.microsoft.com/office/drawing/2014/main" id="{D9004AFA-D6AB-458E-98F8-4C6A1B88AD23}"/>
                </a:ext>
              </a:extLst>
            </p:cNvPr>
            <p:cNvSpPr txBox="1"/>
            <p:nvPr userDrawn="1"/>
          </p:nvSpPr>
          <p:spPr>
            <a:xfrm>
              <a:off x="4475999" y="1832316"/>
              <a:ext cx="3240000" cy="369332"/>
            </a:xfrm>
            <a:prstGeom prst="rect">
              <a:avLst/>
            </a:prstGeom>
            <a:noFill/>
          </p:spPr>
          <p:txBody>
            <a:bodyPr wrap="square" rtlCol="0" anchor="ctr">
              <a:spAutoFit/>
            </a:bodyPr>
            <a:lstStyle/>
            <a:p>
              <a:pPr algn="ctr"/>
              <a:r>
                <a:rPr lang="hu-HU" b="1" dirty="0">
                  <a:solidFill>
                    <a:schemeClr val="tx1">
                      <a:lumMod val="50000"/>
                      <a:lumOff val="50000"/>
                    </a:schemeClr>
                  </a:solidFill>
                </a:rPr>
                <a:t>Miért hibás az érvelésed?</a:t>
              </a:r>
            </a:p>
          </p:txBody>
        </p:sp>
        <p:sp>
          <p:nvSpPr>
            <p:cNvPr id="23" name="Téglalap 22">
              <a:extLst>
                <a:ext uri="{FF2B5EF4-FFF2-40B4-BE49-F238E27FC236}">
                  <a16:creationId xmlns:a16="http://schemas.microsoft.com/office/drawing/2014/main" id="{92D5777A-A685-49C9-9CE6-5178B72E85E4}"/>
                </a:ext>
              </a:extLst>
            </p:cNvPr>
            <p:cNvSpPr/>
            <p:nvPr userDrawn="1"/>
          </p:nvSpPr>
          <p:spPr>
            <a:xfrm>
              <a:off x="7755385" y="1980982"/>
              <a:ext cx="3600000" cy="72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grpSp>
    </p:spTree>
    <p:extLst>
      <p:ext uri="{BB962C8B-B14F-4D97-AF65-F5344CB8AC3E}">
        <p14:creationId xmlns:p14="http://schemas.microsoft.com/office/powerpoint/2010/main" val="357022845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2500"/>
                            </p:stCondLst>
                            <p:childTnLst>
                              <p:par>
                                <p:cTn id="17" presetID="10" presetClass="entr" presetSubtype="0" fill="hold" grpId="0" nodeType="after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tmplLst>
          <p:tmpl>
            <p:tnLst>
              <p:par>
                <p:cTn presetID="10" presetClass="entr" presetSubtype="0" fill="hold" nodeType="after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19" grpId="0" animBg="1">
        <p:tmplLst>
          <p:tmpl>
            <p:tnLst>
              <p:par>
                <p:cTn presetID="10" presetClass="entr" presetSubtype="0" fill="hold" nodeType="after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A7282BB-C2D4-4C91-B714-7CE0CADE9545}"/>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2642065A-0653-48E0-B397-1EF8FC282DFC}"/>
              </a:ext>
            </a:extLst>
          </p:cNvPr>
          <p:cNvSpPr>
            <a:spLocks noGrp="1"/>
          </p:cNvSpPr>
          <p:nvPr>
            <p:ph type="dt" sz="half" idx="10"/>
          </p:nvPr>
        </p:nvSpPr>
        <p:spPr/>
        <p:txBody>
          <a:bodyPr/>
          <a:lstStyle/>
          <a:p>
            <a:fld id="{2648B674-2D6B-47CA-AC41-308B97A1A61C}" type="datetime1">
              <a:rPr lang="hu-HU" smtClean="0"/>
              <a:t>2024. 11. 17.</a:t>
            </a:fld>
            <a:endParaRPr lang="hu-HU"/>
          </a:p>
        </p:txBody>
      </p:sp>
      <p:sp>
        <p:nvSpPr>
          <p:cNvPr id="4" name="Élőláb helye 3">
            <a:extLst>
              <a:ext uri="{FF2B5EF4-FFF2-40B4-BE49-F238E27FC236}">
                <a16:creationId xmlns:a16="http://schemas.microsoft.com/office/drawing/2014/main" id="{6E500E37-06D2-4439-BDAE-310E19FFBF77}"/>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B475B470-7CB5-4312-9596-4F7B41A49E34}"/>
              </a:ext>
            </a:extLst>
          </p:cNvPr>
          <p:cNvSpPr>
            <a:spLocks noGrp="1"/>
          </p:cNvSpPr>
          <p:nvPr>
            <p:ph type="sldNum" sz="quarter" idx="12"/>
          </p:nvPr>
        </p:nvSpPr>
        <p:spPr/>
        <p:txBody>
          <a:bodyPr/>
          <a:lstStyle/>
          <a:p>
            <a:fld id="{CF232AC4-43F3-4CCF-9CAE-91639369E8D0}" type="slidenum">
              <a:rPr lang="hu-HU" smtClean="0"/>
              <a:t>‹#›</a:t>
            </a:fld>
            <a:endParaRPr lang="hu-HU"/>
          </a:p>
        </p:txBody>
      </p:sp>
    </p:spTree>
    <p:extLst>
      <p:ext uri="{BB962C8B-B14F-4D97-AF65-F5344CB8AC3E}">
        <p14:creationId xmlns:p14="http://schemas.microsoft.com/office/powerpoint/2010/main" val="122192223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890C0B7A-9A7B-4B12-96F3-006B8B6A6454}"/>
              </a:ext>
            </a:extLst>
          </p:cNvPr>
          <p:cNvSpPr>
            <a:spLocks noGrp="1"/>
          </p:cNvSpPr>
          <p:nvPr>
            <p:ph type="dt" sz="half" idx="10"/>
          </p:nvPr>
        </p:nvSpPr>
        <p:spPr/>
        <p:txBody>
          <a:bodyPr/>
          <a:lstStyle/>
          <a:p>
            <a:fld id="{703DF671-9977-4D9A-91CF-AF238FED4326}" type="datetime1">
              <a:rPr lang="hu-HU" smtClean="0"/>
              <a:t>2024. 11. 17.</a:t>
            </a:fld>
            <a:endParaRPr lang="hu-HU"/>
          </a:p>
        </p:txBody>
      </p:sp>
      <p:sp>
        <p:nvSpPr>
          <p:cNvPr id="3" name="Élőláb helye 2">
            <a:extLst>
              <a:ext uri="{FF2B5EF4-FFF2-40B4-BE49-F238E27FC236}">
                <a16:creationId xmlns:a16="http://schemas.microsoft.com/office/drawing/2014/main" id="{E241D355-EB36-4F69-8B91-248E901CE995}"/>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40F673DF-1438-4863-B884-9B09EEA7747B}"/>
              </a:ext>
            </a:extLst>
          </p:cNvPr>
          <p:cNvSpPr>
            <a:spLocks noGrp="1"/>
          </p:cNvSpPr>
          <p:nvPr>
            <p:ph type="sldNum" sz="quarter" idx="12"/>
          </p:nvPr>
        </p:nvSpPr>
        <p:spPr/>
        <p:txBody>
          <a:bodyPr/>
          <a:lstStyle/>
          <a:p>
            <a:fld id="{CF232AC4-43F3-4CCF-9CAE-91639369E8D0}" type="slidenum">
              <a:rPr lang="hu-HU" smtClean="0"/>
              <a:t>‹#›</a:t>
            </a:fld>
            <a:endParaRPr lang="hu-HU"/>
          </a:p>
        </p:txBody>
      </p:sp>
    </p:spTree>
    <p:extLst>
      <p:ext uri="{BB962C8B-B14F-4D97-AF65-F5344CB8AC3E}">
        <p14:creationId xmlns:p14="http://schemas.microsoft.com/office/powerpoint/2010/main" val="37835207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4334BE0-BC5C-4C87-AE02-AED2E8CDA4DF}"/>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7CF2BB1B-EF16-494D-8F2A-F87900B89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C039860E-B0C9-427C-9566-096C21C96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1364DD90-56B9-4B9E-806F-C4A8303D28A6}"/>
              </a:ext>
            </a:extLst>
          </p:cNvPr>
          <p:cNvSpPr>
            <a:spLocks noGrp="1"/>
          </p:cNvSpPr>
          <p:nvPr>
            <p:ph type="dt" sz="half" idx="10"/>
          </p:nvPr>
        </p:nvSpPr>
        <p:spPr/>
        <p:txBody>
          <a:bodyPr/>
          <a:lstStyle/>
          <a:p>
            <a:fld id="{12B199E1-4E1C-4A7F-96CD-C0A719DC0474}" type="datetime1">
              <a:rPr lang="hu-HU" smtClean="0"/>
              <a:t>2024. 11. 17.</a:t>
            </a:fld>
            <a:endParaRPr lang="hu-HU"/>
          </a:p>
        </p:txBody>
      </p:sp>
      <p:sp>
        <p:nvSpPr>
          <p:cNvPr id="6" name="Élőláb helye 5">
            <a:extLst>
              <a:ext uri="{FF2B5EF4-FFF2-40B4-BE49-F238E27FC236}">
                <a16:creationId xmlns:a16="http://schemas.microsoft.com/office/drawing/2014/main" id="{4B3DE879-A349-4BD9-9F5B-A009ABF15DF1}"/>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8FB3C906-8616-454E-B770-D87C051AB1DA}"/>
              </a:ext>
            </a:extLst>
          </p:cNvPr>
          <p:cNvSpPr>
            <a:spLocks noGrp="1"/>
          </p:cNvSpPr>
          <p:nvPr>
            <p:ph type="sldNum" sz="quarter" idx="12"/>
          </p:nvPr>
        </p:nvSpPr>
        <p:spPr/>
        <p:txBody>
          <a:bodyPr/>
          <a:lstStyle/>
          <a:p>
            <a:fld id="{CF232AC4-43F3-4CCF-9CAE-91639369E8D0}" type="slidenum">
              <a:rPr lang="hu-HU" smtClean="0"/>
              <a:t>‹#›</a:t>
            </a:fld>
            <a:endParaRPr lang="hu-HU"/>
          </a:p>
        </p:txBody>
      </p:sp>
    </p:spTree>
    <p:extLst>
      <p:ext uri="{BB962C8B-B14F-4D97-AF65-F5344CB8AC3E}">
        <p14:creationId xmlns:p14="http://schemas.microsoft.com/office/powerpoint/2010/main" val="353644339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E09E9B0-CDE7-44F3-9D34-B75AC0ECF866}"/>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5B30C571-FB5C-4A2A-A7CF-AE058D08F5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6527C89D-BD14-4008-BC43-28882B81F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EEB52FE-68E7-470F-8C1A-368CB64DDD11}"/>
              </a:ext>
            </a:extLst>
          </p:cNvPr>
          <p:cNvSpPr>
            <a:spLocks noGrp="1"/>
          </p:cNvSpPr>
          <p:nvPr>
            <p:ph type="dt" sz="half" idx="10"/>
          </p:nvPr>
        </p:nvSpPr>
        <p:spPr/>
        <p:txBody>
          <a:bodyPr/>
          <a:lstStyle/>
          <a:p>
            <a:fld id="{21D691B6-88A9-4AD4-AC41-788D408101C2}" type="datetime1">
              <a:rPr lang="hu-HU" smtClean="0"/>
              <a:t>2024. 11. 17.</a:t>
            </a:fld>
            <a:endParaRPr lang="hu-HU"/>
          </a:p>
        </p:txBody>
      </p:sp>
      <p:sp>
        <p:nvSpPr>
          <p:cNvPr id="6" name="Élőláb helye 5">
            <a:extLst>
              <a:ext uri="{FF2B5EF4-FFF2-40B4-BE49-F238E27FC236}">
                <a16:creationId xmlns:a16="http://schemas.microsoft.com/office/drawing/2014/main" id="{DFC7E5EF-AC88-44EB-9F58-77F3662C96DA}"/>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727145C7-ACF2-45DC-A736-D7C313B7C153}"/>
              </a:ext>
            </a:extLst>
          </p:cNvPr>
          <p:cNvSpPr>
            <a:spLocks noGrp="1"/>
          </p:cNvSpPr>
          <p:nvPr>
            <p:ph type="sldNum" sz="quarter" idx="12"/>
          </p:nvPr>
        </p:nvSpPr>
        <p:spPr/>
        <p:txBody>
          <a:bodyPr/>
          <a:lstStyle/>
          <a:p>
            <a:fld id="{CF232AC4-43F3-4CCF-9CAE-91639369E8D0}" type="slidenum">
              <a:rPr lang="hu-HU" smtClean="0"/>
              <a:t>‹#›</a:t>
            </a:fld>
            <a:endParaRPr lang="hu-HU"/>
          </a:p>
        </p:txBody>
      </p:sp>
    </p:spTree>
    <p:extLst>
      <p:ext uri="{BB962C8B-B14F-4D97-AF65-F5344CB8AC3E}">
        <p14:creationId xmlns:p14="http://schemas.microsoft.com/office/powerpoint/2010/main" val="401351778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A57BB2B9-1428-428C-98DB-2C3215538026}"/>
              </a:ext>
            </a:extLst>
          </p:cNvPr>
          <p:cNvSpPr>
            <a:spLocks noGrp="1"/>
          </p:cNvSpPr>
          <p:nvPr>
            <p:ph type="title"/>
          </p:nvPr>
        </p:nvSpPr>
        <p:spPr>
          <a:xfrm>
            <a:off x="838200" y="365125"/>
            <a:ext cx="10515600" cy="1325563"/>
          </a:xfrm>
          <a:prstGeom prst="roundRect">
            <a:avLst/>
          </a:prstGeom>
          <a:gradFill flip="none" rotWithShape="1">
            <a:gsLst>
              <a:gs pos="0">
                <a:schemeClr val="accent1">
                  <a:lumMod val="5000"/>
                  <a:lumOff val="95000"/>
                </a:schemeClr>
              </a:gs>
              <a:gs pos="0">
                <a:schemeClr val="tx1">
                  <a:lumMod val="50000"/>
                  <a:lumOff val="50000"/>
                </a:schemeClr>
              </a:gs>
              <a:gs pos="100000">
                <a:schemeClr val="tx1"/>
              </a:gs>
            </a:gsLst>
            <a:lin ang="5400000" scaled="1"/>
            <a:tileRect/>
          </a:gradFill>
          <a:ln w="38100">
            <a:solidFill>
              <a:schemeClr val="tx1">
                <a:lumMod val="50000"/>
                <a:lumOff val="50000"/>
              </a:schemeClr>
            </a:solidFill>
          </a:ln>
        </p:spPr>
        <p:txBody>
          <a:bodyPr vert="horz" lIns="91440" tIns="45720" rIns="91440" bIns="45720" rtlCol="0" anchor="ctr">
            <a:normAutofit/>
          </a:bodyPr>
          <a:lstStyle/>
          <a:p>
            <a:r>
              <a:rPr lang="hu-HU" dirty="0"/>
              <a:t>Mintacím szerkesztése</a:t>
            </a:r>
          </a:p>
        </p:txBody>
      </p:sp>
      <p:sp>
        <p:nvSpPr>
          <p:cNvPr id="3" name="Szöveg helye 2">
            <a:extLst>
              <a:ext uri="{FF2B5EF4-FFF2-40B4-BE49-F238E27FC236}">
                <a16:creationId xmlns:a16="http://schemas.microsoft.com/office/drawing/2014/main" id="{FC644415-6933-4189-AD5A-6E8FC9C19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5896F0FA-39B7-4C50-AB9F-C1FA344835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81E88-05F5-4C20-A3E7-0474CF31199C}" type="datetime1">
              <a:rPr lang="hu-HU" smtClean="0"/>
              <a:t>2024. 11. 17.</a:t>
            </a:fld>
            <a:endParaRPr lang="hu-HU"/>
          </a:p>
        </p:txBody>
      </p:sp>
      <p:sp>
        <p:nvSpPr>
          <p:cNvPr id="5" name="Élőláb helye 4">
            <a:extLst>
              <a:ext uri="{FF2B5EF4-FFF2-40B4-BE49-F238E27FC236}">
                <a16:creationId xmlns:a16="http://schemas.microsoft.com/office/drawing/2014/main" id="{297BAE6A-152F-472B-8CDD-23C2F019A1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B06FCBF3-9122-4D03-9D0D-E3C3877BA6E4}"/>
              </a:ext>
            </a:extLst>
          </p:cNvPr>
          <p:cNvSpPr>
            <a:spLocks noGrp="1"/>
          </p:cNvSpPr>
          <p:nvPr>
            <p:ph type="sldNum" sz="quarter" idx="4"/>
          </p:nvPr>
        </p:nvSpPr>
        <p:spPr>
          <a:xfrm>
            <a:off x="10682514" y="6356350"/>
            <a:ext cx="671286" cy="365125"/>
          </a:xfrm>
          <a:prstGeom prst="roundRect">
            <a:avLst/>
          </a:prstGeom>
          <a:gradFill flip="none" rotWithShape="1">
            <a:gsLst>
              <a:gs pos="0">
                <a:schemeClr val="tx1">
                  <a:lumMod val="50000"/>
                  <a:lumOff val="50000"/>
                </a:schemeClr>
              </a:gs>
              <a:gs pos="0">
                <a:schemeClr val="tx1">
                  <a:lumMod val="50000"/>
                  <a:lumOff val="50000"/>
                </a:schemeClr>
              </a:gs>
              <a:gs pos="100000">
                <a:schemeClr val="tx1">
                  <a:lumMod val="95000"/>
                  <a:lumOff val="5000"/>
                </a:schemeClr>
              </a:gs>
            </a:gsLst>
            <a:lin ang="5400000" scaled="1"/>
            <a:tileRect/>
          </a:gradFill>
          <a:ln w="38100">
            <a:solidFill>
              <a:schemeClr val="tx1">
                <a:lumMod val="50000"/>
                <a:lumOff val="50000"/>
              </a:schemeClr>
            </a:solidFill>
          </a:ln>
        </p:spPr>
        <p:txBody>
          <a:bodyPr vert="horz" lIns="91440" tIns="45720" rIns="91440" bIns="45720" rtlCol="0" anchor="ctr"/>
          <a:lstStyle>
            <a:lvl1pPr algn="ctr">
              <a:defRPr sz="1200" b="1">
                <a:solidFill>
                  <a:schemeClr val="bg1"/>
                </a:solidFill>
              </a:defRPr>
            </a:lvl1pPr>
          </a:lstStyle>
          <a:p>
            <a:fld id="{CF232AC4-43F3-4CCF-9CAE-91639369E8D0}" type="slidenum">
              <a:rPr lang="hu-HU" smtClean="0"/>
              <a:pPr/>
              <a:t>‹#›</a:t>
            </a:fld>
            <a:endParaRPr lang="hu-HU" dirty="0"/>
          </a:p>
        </p:txBody>
      </p:sp>
    </p:spTree>
    <p:extLst>
      <p:ext uri="{BB962C8B-B14F-4D97-AF65-F5344CB8AC3E}">
        <p14:creationId xmlns:p14="http://schemas.microsoft.com/office/powerpoint/2010/main" val="614721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hf hdr="0" ftr="0" dt="0"/>
  <p:txStyles>
    <p:titleStyle>
      <a:lvl1pPr algn="ctr" defTabSz="914400" rtl="0" eaLnBrk="1" latinLnBrk="0" hangingPunct="1">
        <a:lnSpc>
          <a:spcPct val="90000"/>
        </a:lnSpc>
        <a:spcBef>
          <a:spcPct val="0"/>
        </a:spcBef>
        <a:buNone/>
        <a:defRPr sz="4400" b="1" kern="1200">
          <a:solidFill>
            <a:schemeClr val="bg1"/>
          </a:solidFill>
          <a:latin typeface="Tw Cen MT" panose="020B0602020104020603" pitchFamily="34" charset="-18"/>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a.te.ervelesi.hibad.hu/"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18F7B3F-5F5B-4B1D-93F3-A80BAE73FDA1}"/>
              </a:ext>
            </a:extLst>
          </p:cNvPr>
          <p:cNvSpPr>
            <a:spLocks noGrp="1"/>
          </p:cNvSpPr>
          <p:nvPr>
            <p:ph type="ctrTitle"/>
          </p:nvPr>
        </p:nvSpPr>
        <p:spPr/>
        <p:txBody>
          <a:bodyPr/>
          <a:lstStyle/>
          <a:p>
            <a:r>
              <a:rPr lang="hu-HU"/>
              <a:t>Öt érvelési hiba</a:t>
            </a:r>
            <a:endParaRPr lang="hu-HU" dirty="0"/>
          </a:p>
        </p:txBody>
      </p:sp>
      <p:sp>
        <p:nvSpPr>
          <p:cNvPr id="3" name="Alcím 2">
            <a:extLst>
              <a:ext uri="{FF2B5EF4-FFF2-40B4-BE49-F238E27FC236}">
                <a16:creationId xmlns:a16="http://schemas.microsoft.com/office/drawing/2014/main" id="{6DDE7328-4B40-4A06-BAB0-AFA2FD02FBC2}"/>
              </a:ext>
            </a:extLst>
          </p:cNvPr>
          <p:cNvSpPr>
            <a:spLocks noGrp="1"/>
          </p:cNvSpPr>
          <p:nvPr>
            <p:ph type="subTitle" idx="1"/>
          </p:nvPr>
        </p:nvSpPr>
        <p:spPr/>
        <p:txBody>
          <a:bodyPr/>
          <a:lstStyle/>
          <a:p>
            <a:r>
              <a:rPr lang="hu-HU"/>
              <a:t>Ne kövessük el őket!</a:t>
            </a:r>
            <a:endParaRPr lang="hu-HU" dirty="0"/>
          </a:p>
        </p:txBody>
      </p:sp>
    </p:spTree>
    <p:extLst>
      <p:ext uri="{BB962C8B-B14F-4D97-AF65-F5344CB8AC3E}">
        <p14:creationId xmlns:p14="http://schemas.microsoft.com/office/powerpoint/2010/main" val="866487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a:extLst>
              <a:ext uri="{FF2B5EF4-FFF2-40B4-BE49-F238E27FC236}">
                <a16:creationId xmlns:a16="http://schemas.microsoft.com/office/drawing/2014/main" id="{A0222C69-A7B5-4A46-A440-DF5FD7E9352B}"/>
              </a:ext>
            </a:extLst>
          </p:cNvPr>
          <p:cNvSpPr>
            <a:spLocks noGrp="1"/>
          </p:cNvSpPr>
          <p:nvPr>
            <p:ph type="title"/>
          </p:nvPr>
        </p:nvSpPr>
        <p:spPr/>
        <p:txBody>
          <a:bodyPr/>
          <a:lstStyle/>
          <a:p>
            <a:r>
              <a:rPr lang="hu-HU"/>
              <a:t>Az érvelési hibákról általában</a:t>
            </a:r>
            <a:endParaRPr lang="hu-HU" dirty="0"/>
          </a:p>
        </p:txBody>
      </p:sp>
      <p:sp>
        <p:nvSpPr>
          <p:cNvPr id="5" name="Tartalom helye 4">
            <a:extLst>
              <a:ext uri="{FF2B5EF4-FFF2-40B4-BE49-F238E27FC236}">
                <a16:creationId xmlns:a16="http://schemas.microsoft.com/office/drawing/2014/main" id="{78F2080A-0E6F-47E1-AC16-F31325ED5C4B}"/>
              </a:ext>
            </a:extLst>
          </p:cNvPr>
          <p:cNvSpPr>
            <a:spLocks noGrp="1"/>
          </p:cNvSpPr>
          <p:nvPr>
            <p:ph idx="1"/>
          </p:nvPr>
        </p:nvSpPr>
        <p:spPr/>
        <p:txBody>
          <a:bodyPr/>
          <a:lstStyle/>
          <a:p>
            <a:r>
              <a:rPr lang="hu-HU"/>
              <a:t>Az érvelési hibák a kijelentésekben rejlő olyan hamisságok, amelyek az állításban foglalt előfeltevések igazságától függetlenül érvénytelenítik az állításokat.</a:t>
            </a:r>
          </a:p>
          <a:p>
            <a:r>
              <a:rPr lang="hu-HU"/>
              <a:t>Az érvelési hibákat az emberek saját maguk leggyakrabban átgondolatlanság miatt ejtik. Ugyanakkor sokan (pl. politikusok) szándékosan helyezik el őket mondanivalójukban, hogy segítségükkel az igazságot és a valóságot elfedjék, attól eltérő benyomást, képzetet keltsenek másokban, és így próbálják meg hallgatóságukat meggyőzni a nekik kedvező álláspontokról.</a:t>
            </a:r>
            <a:endParaRPr lang="hu-HU" dirty="0"/>
          </a:p>
        </p:txBody>
      </p:sp>
      <p:sp>
        <p:nvSpPr>
          <p:cNvPr id="6" name="Dia számának helye 5">
            <a:extLst>
              <a:ext uri="{FF2B5EF4-FFF2-40B4-BE49-F238E27FC236}">
                <a16:creationId xmlns:a16="http://schemas.microsoft.com/office/drawing/2014/main" id="{7065E3EF-D981-49C4-B9FE-565B071636B8}"/>
              </a:ext>
            </a:extLst>
          </p:cNvPr>
          <p:cNvSpPr>
            <a:spLocks noGrp="1"/>
          </p:cNvSpPr>
          <p:nvPr>
            <p:ph type="sldNum" sz="quarter" idx="12"/>
          </p:nvPr>
        </p:nvSpPr>
        <p:spPr/>
        <p:txBody>
          <a:bodyPr/>
          <a:lstStyle/>
          <a:p>
            <a:fld id="{CF232AC4-43F3-4CCF-9CAE-91639369E8D0}" type="slidenum">
              <a:rPr lang="hu-HU" smtClean="0"/>
              <a:pPr/>
              <a:t>2</a:t>
            </a:fld>
            <a:endParaRPr lang="hu-HU"/>
          </a:p>
        </p:txBody>
      </p:sp>
    </p:spTree>
    <p:extLst>
      <p:ext uri="{BB962C8B-B14F-4D97-AF65-F5344CB8AC3E}">
        <p14:creationId xmlns:p14="http://schemas.microsoft.com/office/powerpoint/2010/main" val="183575236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a:extLst>
              <a:ext uri="{FF2B5EF4-FFF2-40B4-BE49-F238E27FC236}">
                <a16:creationId xmlns:a16="http://schemas.microsoft.com/office/drawing/2014/main" id="{8172A966-10C4-4477-B267-9B2FF567C317}"/>
              </a:ext>
            </a:extLst>
          </p:cNvPr>
          <p:cNvSpPr>
            <a:spLocks noGrp="1"/>
          </p:cNvSpPr>
          <p:nvPr>
            <p:ph type="title"/>
          </p:nvPr>
        </p:nvSpPr>
        <p:spPr/>
        <p:txBody>
          <a:bodyPr/>
          <a:lstStyle/>
          <a:p>
            <a:r>
              <a:rPr lang="hu-HU"/>
              <a:t>Szalmabáb</a:t>
            </a:r>
            <a:endParaRPr lang="hu-HU" dirty="0"/>
          </a:p>
        </p:txBody>
      </p:sp>
      <p:sp>
        <p:nvSpPr>
          <p:cNvPr id="8" name="Tartalom helye 7">
            <a:extLst>
              <a:ext uri="{FF2B5EF4-FFF2-40B4-BE49-F238E27FC236}">
                <a16:creationId xmlns:a16="http://schemas.microsoft.com/office/drawing/2014/main" id="{5054C2EA-D1AB-4280-8884-810154350E59}"/>
              </a:ext>
            </a:extLst>
          </p:cNvPr>
          <p:cNvSpPr>
            <a:spLocks noGrp="1"/>
          </p:cNvSpPr>
          <p:nvPr>
            <p:ph sz="half" idx="2"/>
          </p:nvPr>
        </p:nvSpPr>
        <p:spPr/>
        <p:txBody>
          <a:bodyPr/>
          <a:lstStyle/>
          <a:p>
            <a:r>
              <a:rPr lang="hu-HU"/>
              <a:t>Eltúloztad, megváltoztattad vagy teljesen egy általad kitalálttal helyettesítetted a másik álláspontját azért, hogy könnyebben megtámadhasd, az övét helytelenebbnek, a sajátodat pedig helyesebbnek állíthasd be.</a:t>
            </a:r>
            <a:endParaRPr lang="hu-HU" dirty="0"/>
          </a:p>
        </p:txBody>
      </p:sp>
      <p:sp>
        <p:nvSpPr>
          <p:cNvPr id="13" name="Dia számának helye 12">
            <a:extLst>
              <a:ext uri="{FF2B5EF4-FFF2-40B4-BE49-F238E27FC236}">
                <a16:creationId xmlns:a16="http://schemas.microsoft.com/office/drawing/2014/main" id="{CBA07D5F-BFD4-49AA-BBBE-07E57161F184}"/>
              </a:ext>
            </a:extLst>
          </p:cNvPr>
          <p:cNvSpPr>
            <a:spLocks noGrp="1"/>
          </p:cNvSpPr>
          <p:nvPr>
            <p:ph type="sldNum" sz="quarter" idx="12"/>
          </p:nvPr>
        </p:nvSpPr>
        <p:spPr/>
        <p:txBody>
          <a:bodyPr/>
          <a:lstStyle/>
          <a:p>
            <a:fld id="{CF232AC4-43F3-4CCF-9CAE-91639369E8D0}" type="slidenum">
              <a:rPr lang="hu-HU" smtClean="0"/>
              <a:pPr/>
              <a:t>3</a:t>
            </a:fld>
            <a:endParaRPr lang="hu-HU"/>
          </a:p>
        </p:txBody>
      </p:sp>
      <p:pic>
        <p:nvPicPr>
          <p:cNvPr id="12" name="Kép helye 11">
            <a:extLst>
              <a:ext uri="{FF2B5EF4-FFF2-40B4-BE49-F238E27FC236}">
                <a16:creationId xmlns:a16="http://schemas.microsoft.com/office/drawing/2014/main" id="{0560BCA0-D5F8-4844-AA1B-E62E4EBCAF9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10" name="Tartalom helye 9">
            <a:extLst>
              <a:ext uri="{FF2B5EF4-FFF2-40B4-BE49-F238E27FC236}">
                <a16:creationId xmlns:a16="http://schemas.microsoft.com/office/drawing/2014/main" id="{4730ACAB-F66E-4D7D-B88D-721D9EAB52C3}"/>
              </a:ext>
            </a:extLst>
          </p:cNvPr>
          <p:cNvSpPr>
            <a:spLocks noGrp="1"/>
          </p:cNvSpPr>
          <p:nvPr>
            <p:ph sz="half" idx="14"/>
          </p:nvPr>
        </p:nvSpPr>
        <p:spPr/>
        <p:txBody>
          <a:bodyPr/>
          <a:lstStyle/>
          <a:p>
            <a:r>
              <a:rPr lang="hu-HU"/>
              <a:t>Ha nem a másik valódi, eredeti állításaival vitatkozol, akkor nem tudod azok helytelenségét bizonyítani. Az egyetlen amit be tudsz bizonyítani az, hogy az általad gyártott – a másikéval azonban nem egyező – álláspont vagy állítás nem igaz, ami azonban semmilyen módon és minőségben sem vonja kétségbe vitapartnered eredeti állításait és véleményét.</a:t>
            </a:r>
            <a:endParaRPr lang="hu-HU" dirty="0"/>
          </a:p>
        </p:txBody>
      </p:sp>
    </p:spTree>
    <p:extLst>
      <p:ext uri="{BB962C8B-B14F-4D97-AF65-F5344CB8AC3E}">
        <p14:creationId xmlns:p14="http://schemas.microsoft.com/office/powerpoint/2010/main" val="180721925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a:extLst>
              <a:ext uri="{FF2B5EF4-FFF2-40B4-BE49-F238E27FC236}">
                <a16:creationId xmlns:a16="http://schemas.microsoft.com/office/drawing/2014/main" id="{FBDF3A49-3010-4004-A8B2-76DB6DE46071}"/>
              </a:ext>
            </a:extLst>
          </p:cNvPr>
          <p:cNvSpPr>
            <a:spLocks noGrp="1"/>
          </p:cNvSpPr>
          <p:nvPr>
            <p:ph type="title"/>
          </p:nvPr>
        </p:nvSpPr>
        <p:spPr/>
        <p:txBody>
          <a:bodyPr/>
          <a:lstStyle/>
          <a:p>
            <a:r>
              <a:rPr lang="hu-HU"/>
              <a:t>Kétértelműség</a:t>
            </a:r>
            <a:endParaRPr lang="hu-HU" dirty="0"/>
          </a:p>
        </p:txBody>
      </p:sp>
      <p:sp>
        <p:nvSpPr>
          <p:cNvPr id="8" name="Tartalom helye 7">
            <a:extLst>
              <a:ext uri="{FF2B5EF4-FFF2-40B4-BE49-F238E27FC236}">
                <a16:creationId xmlns:a16="http://schemas.microsoft.com/office/drawing/2014/main" id="{D793D647-4367-4102-B87E-4F9A31AD06C5}"/>
              </a:ext>
            </a:extLst>
          </p:cNvPr>
          <p:cNvSpPr>
            <a:spLocks noGrp="1"/>
          </p:cNvSpPr>
          <p:nvPr>
            <p:ph sz="half" idx="2"/>
          </p:nvPr>
        </p:nvSpPr>
        <p:spPr/>
        <p:txBody>
          <a:bodyPr/>
          <a:lstStyle/>
          <a:p>
            <a:r>
              <a:rPr lang="hu-HU"/>
              <a:t>Többféleképpen is értelmezhető szavakat használtál kijelentésedben azért, hogy így kelts hamis képzeteket másokban, vagy hogy így tedd többféleképpen is magyarázhatóvá állításodat arra az esetre, ha az elsődleges értelmezés alapján hamisnak bizonyulna.</a:t>
            </a:r>
            <a:endParaRPr lang="hu-HU" dirty="0"/>
          </a:p>
        </p:txBody>
      </p:sp>
      <p:sp>
        <p:nvSpPr>
          <p:cNvPr id="11" name="Dia számának helye 10">
            <a:extLst>
              <a:ext uri="{FF2B5EF4-FFF2-40B4-BE49-F238E27FC236}">
                <a16:creationId xmlns:a16="http://schemas.microsoft.com/office/drawing/2014/main" id="{16207771-DE74-42F7-AEDF-84609A477472}"/>
              </a:ext>
            </a:extLst>
          </p:cNvPr>
          <p:cNvSpPr>
            <a:spLocks noGrp="1"/>
          </p:cNvSpPr>
          <p:nvPr>
            <p:ph type="sldNum" sz="quarter" idx="12"/>
          </p:nvPr>
        </p:nvSpPr>
        <p:spPr/>
        <p:txBody>
          <a:bodyPr/>
          <a:lstStyle/>
          <a:p>
            <a:fld id="{CF232AC4-43F3-4CCF-9CAE-91639369E8D0}" type="slidenum">
              <a:rPr lang="hu-HU" smtClean="0"/>
              <a:pPr/>
              <a:t>4</a:t>
            </a:fld>
            <a:endParaRPr lang="hu-HU"/>
          </a:p>
        </p:txBody>
      </p:sp>
      <p:pic>
        <p:nvPicPr>
          <p:cNvPr id="13" name="Kép helye 12">
            <a:extLst>
              <a:ext uri="{FF2B5EF4-FFF2-40B4-BE49-F238E27FC236}">
                <a16:creationId xmlns:a16="http://schemas.microsoft.com/office/drawing/2014/main" id="{AEBE4621-37E7-4C15-AD4F-2597BD1E66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10" name="Tartalom helye 9">
            <a:extLst>
              <a:ext uri="{FF2B5EF4-FFF2-40B4-BE49-F238E27FC236}">
                <a16:creationId xmlns:a16="http://schemas.microsoft.com/office/drawing/2014/main" id="{E0CF850E-20F2-4691-98C4-D4FD6E421032}"/>
              </a:ext>
            </a:extLst>
          </p:cNvPr>
          <p:cNvSpPr>
            <a:spLocks noGrp="1"/>
          </p:cNvSpPr>
          <p:nvPr>
            <p:ph sz="half" idx="14"/>
          </p:nvPr>
        </p:nvSpPr>
        <p:spPr/>
        <p:txBody>
          <a:bodyPr/>
          <a:lstStyle/>
          <a:p>
            <a:r>
              <a:rPr lang="hu-HU"/>
              <a:t>Ezzel a technikával kikezdted saját magad és álláspontod hitelességét is, hiszen megkérdőjelezhetővé tetted őszinteséged és szándékaid, illetve azt, hogy pontos adatokkal, konkrétumokkal is alá tudnád támasztani érvelésed. Ezenkívül az alternatív – a számodra kedvezőtől eltérő – értelmezéseken keresztül közvetlenül is támadhatóvá tetted kijelentéseid.</a:t>
            </a:r>
            <a:endParaRPr lang="hu-HU" dirty="0"/>
          </a:p>
        </p:txBody>
      </p:sp>
    </p:spTree>
    <p:extLst>
      <p:ext uri="{BB962C8B-B14F-4D97-AF65-F5344CB8AC3E}">
        <p14:creationId xmlns:p14="http://schemas.microsoft.com/office/powerpoint/2010/main" val="170095738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a:extLst>
              <a:ext uri="{FF2B5EF4-FFF2-40B4-BE49-F238E27FC236}">
                <a16:creationId xmlns:a16="http://schemas.microsoft.com/office/drawing/2014/main" id="{C552118C-90A0-4FB8-9EDD-11703AE6F9F6}"/>
              </a:ext>
            </a:extLst>
          </p:cNvPr>
          <p:cNvSpPr>
            <a:spLocks noGrp="1"/>
          </p:cNvSpPr>
          <p:nvPr>
            <p:ph type="title"/>
          </p:nvPr>
        </p:nvSpPr>
        <p:spPr/>
        <p:txBody>
          <a:bodyPr/>
          <a:lstStyle/>
          <a:p>
            <a:r>
              <a:rPr lang="hu-HU"/>
              <a:t>Hamis dilemma</a:t>
            </a:r>
            <a:endParaRPr lang="hu-HU" dirty="0"/>
          </a:p>
        </p:txBody>
      </p:sp>
      <p:sp>
        <p:nvSpPr>
          <p:cNvPr id="8" name="Tartalom helye 7">
            <a:extLst>
              <a:ext uri="{FF2B5EF4-FFF2-40B4-BE49-F238E27FC236}">
                <a16:creationId xmlns:a16="http://schemas.microsoft.com/office/drawing/2014/main" id="{90B021C3-E0DC-42E6-BBD8-969AB5CE5BAF}"/>
              </a:ext>
            </a:extLst>
          </p:cNvPr>
          <p:cNvSpPr>
            <a:spLocks noGrp="1"/>
          </p:cNvSpPr>
          <p:nvPr>
            <p:ph sz="half" idx="2"/>
          </p:nvPr>
        </p:nvSpPr>
        <p:spPr/>
        <p:txBody>
          <a:bodyPr/>
          <a:lstStyle/>
          <a:p>
            <a:r>
              <a:rPr lang="hu-HU"/>
              <a:t>A szóba jöhető alternatívák mesterséges leszűkítésén, bizonyos opciók elhallgatásán keresztül egy hamis választási dilemmát állítottál fel, hogy az általad favorizált alternatíva tűnjön a legelőnyösebbnek.</a:t>
            </a:r>
            <a:endParaRPr lang="hu-HU" dirty="0"/>
          </a:p>
        </p:txBody>
      </p:sp>
      <p:sp>
        <p:nvSpPr>
          <p:cNvPr id="11" name="Dia számának helye 10">
            <a:extLst>
              <a:ext uri="{FF2B5EF4-FFF2-40B4-BE49-F238E27FC236}">
                <a16:creationId xmlns:a16="http://schemas.microsoft.com/office/drawing/2014/main" id="{2EBF48B7-5D1A-47EB-8356-F69CB59DE85C}"/>
              </a:ext>
            </a:extLst>
          </p:cNvPr>
          <p:cNvSpPr>
            <a:spLocks noGrp="1"/>
          </p:cNvSpPr>
          <p:nvPr>
            <p:ph type="sldNum" sz="quarter" idx="12"/>
          </p:nvPr>
        </p:nvSpPr>
        <p:spPr/>
        <p:txBody>
          <a:bodyPr/>
          <a:lstStyle/>
          <a:p>
            <a:fld id="{CF232AC4-43F3-4CCF-9CAE-91639369E8D0}" type="slidenum">
              <a:rPr lang="hu-HU" smtClean="0"/>
              <a:pPr/>
              <a:t>5</a:t>
            </a:fld>
            <a:endParaRPr lang="hu-HU"/>
          </a:p>
        </p:txBody>
      </p:sp>
      <p:pic>
        <p:nvPicPr>
          <p:cNvPr id="13" name="Kép helye 12">
            <a:extLst>
              <a:ext uri="{FF2B5EF4-FFF2-40B4-BE49-F238E27FC236}">
                <a16:creationId xmlns:a16="http://schemas.microsoft.com/office/drawing/2014/main" id="{8784AE8C-55B6-48A2-BDD0-7557887B61E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10" name="Tartalom helye 9">
            <a:extLst>
              <a:ext uri="{FF2B5EF4-FFF2-40B4-BE49-F238E27FC236}">
                <a16:creationId xmlns:a16="http://schemas.microsoft.com/office/drawing/2014/main" id="{6E6A5588-3F07-4549-AE4D-AAB787BDB4C0}"/>
              </a:ext>
            </a:extLst>
          </p:cNvPr>
          <p:cNvSpPr>
            <a:spLocks noGrp="1"/>
          </p:cNvSpPr>
          <p:nvPr>
            <p:ph sz="half" idx="14"/>
          </p:nvPr>
        </p:nvSpPr>
        <p:spPr/>
        <p:txBody>
          <a:bodyPr/>
          <a:lstStyle/>
          <a:p>
            <a:r>
              <a:rPr lang="hu-HU"/>
              <a:t>Egyes – potenciálisan az általad favorizáltnál jobb – alternatívák elhallgatásán keresztül megakadályoztad, hogy azok is mérlegelésre kerülhessenek, illetve, hogy valóban a legjobb, legelőnyösebb kerüljön kiválasztásra közülük. Erre – és a további alternatívákra – rámutatással vitapartnereid nyilvánvalóvá tehetik, hogy vagy fel sem tudtad helyesen mérni a lehetséges megoldások körét, vagy szándékosan akartad a vitát, illetve a döntéshozókat manipulálni.</a:t>
            </a:r>
            <a:endParaRPr lang="hu-HU" dirty="0"/>
          </a:p>
        </p:txBody>
      </p:sp>
    </p:spTree>
    <p:extLst>
      <p:ext uri="{BB962C8B-B14F-4D97-AF65-F5344CB8AC3E}">
        <p14:creationId xmlns:p14="http://schemas.microsoft.com/office/powerpoint/2010/main" val="150570109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ím 10">
            <a:extLst>
              <a:ext uri="{FF2B5EF4-FFF2-40B4-BE49-F238E27FC236}">
                <a16:creationId xmlns:a16="http://schemas.microsoft.com/office/drawing/2014/main" id="{A64B8963-FF9D-406B-A184-697536E4F84A}"/>
              </a:ext>
            </a:extLst>
          </p:cNvPr>
          <p:cNvSpPr>
            <a:spLocks noGrp="1"/>
          </p:cNvSpPr>
          <p:nvPr>
            <p:ph type="title"/>
          </p:nvPr>
        </p:nvSpPr>
        <p:spPr/>
        <p:txBody>
          <a:bodyPr/>
          <a:lstStyle/>
          <a:p>
            <a:r>
              <a:rPr lang="hu-HU"/>
              <a:t>Tekintélyre hivatkozás</a:t>
            </a:r>
            <a:endParaRPr lang="hu-HU" dirty="0"/>
          </a:p>
        </p:txBody>
      </p:sp>
      <p:sp>
        <p:nvSpPr>
          <p:cNvPr id="12" name="Tartalom helye 11">
            <a:extLst>
              <a:ext uri="{FF2B5EF4-FFF2-40B4-BE49-F238E27FC236}">
                <a16:creationId xmlns:a16="http://schemas.microsoft.com/office/drawing/2014/main" id="{597DB52C-C60F-4210-8F30-1A030A8915D7}"/>
              </a:ext>
            </a:extLst>
          </p:cNvPr>
          <p:cNvSpPr>
            <a:spLocks noGrp="1"/>
          </p:cNvSpPr>
          <p:nvPr>
            <p:ph sz="half" idx="2"/>
          </p:nvPr>
        </p:nvSpPr>
        <p:spPr/>
        <p:txBody>
          <a:bodyPr/>
          <a:lstStyle/>
          <a:p>
            <a:r>
              <a:rPr lang="hu-HU"/>
              <a:t>Azt mondtad, hogy egy állítás igaz/hamis, mert egy vagy több elismert – vagy legalábbis általad annak tekintett – személy vagy társaság ezt mondta.</a:t>
            </a:r>
            <a:endParaRPr lang="hu-HU" dirty="0"/>
          </a:p>
        </p:txBody>
      </p:sp>
      <p:sp>
        <p:nvSpPr>
          <p:cNvPr id="15" name="Dia számának helye 14">
            <a:extLst>
              <a:ext uri="{FF2B5EF4-FFF2-40B4-BE49-F238E27FC236}">
                <a16:creationId xmlns:a16="http://schemas.microsoft.com/office/drawing/2014/main" id="{DC0F0C7D-2F9F-4465-9E6B-C75EC0812E63}"/>
              </a:ext>
            </a:extLst>
          </p:cNvPr>
          <p:cNvSpPr>
            <a:spLocks noGrp="1"/>
          </p:cNvSpPr>
          <p:nvPr>
            <p:ph type="sldNum" sz="quarter" idx="12"/>
          </p:nvPr>
        </p:nvSpPr>
        <p:spPr/>
        <p:txBody>
          <a:bodyPr/>
          <a:lstStyle/>
          <a:p>
            <a:fld id="{CF232AC4-43F3-4CCF-9CAE-91639369E8D0}" type="slidenum">
              <a:rPr lang="hu-HU" smtClean="0"/>
              <a:pPr/>
              <a:t>6</a:t>
            </a:fld>
            <a:endParaRPr lang="hu-HU"/>
          </a:p>
        </p:txBody>
      </p:sp>
      <p:pic>
        <p:nvPicPr>
          <p:cNvPr id="17" name="Kép helye 16">
            <a:extLst>
              <a:ext uri="{FF2B5EF4-FFF2-40B4-BE49-F238E27FC236}">
                <a16:creationId xmlns:a16="http://schemas.microsoft.com/office/drawing/2014/main" id="{099A32E4-F39A-4CEE-8612-A0238683257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14" name="Tartalom helye 13">
            <a:extLst>
              <a:ext uri="{FF2B5EF4-FFF2-40B4-BE49-F238E27FC236}">
                <a16:creationId xmlns:a16="http://schemas.microsoft.com/office/drawing/2014/main" id="{2032C0F8-8368-4654-9BE6-569134BD1F1D}"/>
              </a:ext>
            </a:extLst>
          </p:cNvPr>
          <p:cNvSpPr>
            <a:spLocks noGrp="1"/>
          </p:cNvSpPr>
          <p:nvPr>
            <p:ph sz="half" idx="14"/>
          </p:nvPr>
        </p:nvSpPr>
        <p:spPr/>
        <p:txBody>
          <a:bodyPr/>
          <a:lstStyle/>
          <a:p>
            <a:r>
              <a:rPr lang="hu-HU"/>
              <a:t>Egy általad tekintélynek tartott személy véleménye önmagában nem bizonyíték egy állítás helyessége vagy helytelensége mellett, nem utolsó sorban azért, mert az elismert személy vagy szervezet is tévedhet: alakíthat ki álláspontot téves vagy hiányos adatok alapján, illetve helytelen következtetések mentén.</a:t>
            </a:r>
            <a:endParaRPr lang="hu-HU" dirty="0"/>
          </a:p>
        </p:txBody>
      </p:sp>
    </p:spTree>
    <p:extLst>
      <p:ext uri="{BB962C8B-B14F-4D97-AF65-F5344CB8AC3E}">
        <p14:creationId xmlns:p14="http://schemas.microsoft.com/office/powerpoint/2010/main" val="90826366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ím 10">
            <a:extLst>
              <a:ext uri="{FF2B5EF4-FFF2-40B4-BE49-F238E27FC236}">
                <a16:creationId xmlns:a16="http://schemas.microsoft.com/office/drawing/2014/main" id="{FBA20A04-A507-4DB6-9221-42A45476A25C}"/>
              </a:ext>
            </a:extLst>
          </p:cNvPr>
          <p:cNvSpPr>
            <a:spLocks noGrp="1"/>
          </p:cNvSpPr>
          <p:nvPr>
            <p:ph type="title"/>
          </p:nvPr>
        </p:nvSpPr>
        <p:spPr/>
        <p:txBody>
          <a:bodyPr/>
          <a:lstStyle/>
          <a:p>
            <a:r>
              <a:rPr lang="hu-HU"/>
              <a:t>Bizonyítási kényszer áthárítása</a:t>
            </a:r>
            <a:endParaRPr lang="hu-HU" dirty="0"/>
          </a:p>
        </p:txBody>
      </p:sp>
      <p:sp>
        <p:nvSpPr>
          <p:cNvPr id="12" name="Tartalom helye 11">
            <a:extLst>
              <a:ext uri="{FF2B5EF4-FFF2-40B4-BE49-F238E27FC236}">
                <a16:creationId xmlns:a16="http://schemas.microsoft.com/office/drawing/2014/main" id="{7724F8B3-03F3-4E9B-8ABE-77EAB132D047}"/>
              </a:ext>
            </a:extLst>
          </p:cNvPr>
          <p:cNvSpPr>
            <a:spLocks noGrp="1"/>
          </p:cNvSpPr>
          <p:nvPr>
            <p:ph sz="half" idx="2"/>
          </p:nvPr>
        </p:nvSpPr>
        <p:spPr/>
        <p:txBody>
          <a:bodyPr/>
          <a:lstStyle/>
          <a:p>
            <a:r>
              <a:rPr lang="hu-HU"/>
              <a:t>Azt mondtad, hogy állításod mindaddig vitán felül áll, amíg valaki nem tudja kétséget kizáróan bizonyítani annak hamisságát.</a:t>
            </a:r>
            <a:endParaRPr lang="hu-HU" dirty="0"/>
          </a:p>
        </p:txBody>
      </p:sp>
      <p:sp>
        <p:nvSpPr>
          <p:cNvPr id="15" name="Dia számának helye 14">
            <a:extLst>
              <a:ext uri="{FF2B5EF4-FFF2-40B4-BE49-F238E27FC236}">
                <a16:creationId xmlns:a16="http://schemas.microsoft.com/office/drawing/2014/main" id="{F29583F1-8165-4354-A2CE-66DD4E8E73E2}"/>
              </a:ext>
            </a:extLst>
          </p:cNvPr>
          <p:cNvSpPr>
            <a:spLocks noGrp="1"/>
          </p:cNvSpPr>
          <p:nvPr>
            <p:ph type="sldNum" sz="quarter" idx="12"/>
          </p:nvPr>
        </p:nvSpPr>
        <p:spPr/>
        <p:txBody>
          <a:bodyPr/>
          <a:lstStyle/>
          <a:p>
            <a:fld id="{CF232AC4-43F3-4CCF-9CAE-91639369E8D0}" type="slidenum">
              <a:rPr lang="hu-HU" smtClean="0"/>
              <a:pPr/>
              <a:t>7</a:t>
            </a:fld>
            <a:endParaRPr lang="hu-HU"/>
          </a:p>
        </p:txBody>
      </p:sp>
      <p:pic>
        <p:nvPicPr>
          <p:cNvPr id="17" name="Kép helye 16">
            <a:extLst>
              <a:ext uri="{FF2B5EF4-FFF2-40B4-BE49-F238E27FC236}">
                <a16:creationId xmlns:a16="http://schemas.microsoft.com/office/drawing/2014/main" id="{2254E740-2247-41EF-BE29-8281326551C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14" name="Tartalom helye 13">
            <a:extLst>
              <a:ext uri="{FF2B5EF4-FFF2-40B4-BE49-F238E27FC236}">
                <a16:creationId xmlns:a16="http://schemas.microsoft.com/office/drawing/2014/main" id="{111B63F9-C689-442F-B92F-BC495FA0BE9D}"/>
              </a:ext>
            </a:extLst>
          </p:cNvPr>
          <p:cNvSpPr>
            <a:spLocks noGrp="1"/>
          </p:cNvSpPr>
          <p:nvPr>
            <p:ph sz="half" idx="14"/>
          </p:nvPr>
        </p:nvSpPr>
        <p:spPr/>
        <p:txBody>
          <a:bodyPr/>
          <a:lstStyle/>
          <a:p>
            <a:r>
              <a:rPr lang="hu-HU"/>
              <a:t>Egy állítás helyességének bizonyítási kényszere mindig azon nyugszik, aki kijelenti azt. Az, hogy bizonyos jelenlévő személyek – vagy akár bárki más – nem tudnak megdönthetetlen ellenbizonyítékot vagy más módon cáfolatot szolgáltatni egy állításra, nem bizonyítja azt, hogy az adott állítás helytálló vagy tényszerűnek tekinthető.</a:t>
            </a:r>
            <a:endParaRPr lang="hu-HU" dirty="0"/>
          </a:p>
        </p:txBody>
      </p:sp>
    </p:spTree>
    <p:extLst>
      <p:ext uri="{BB962C8B-B14F-4D97-AF65-F5344CB8AC3E}">
        <p14:creationId xmlns:p14="http://schemas.microsoft.com/office/powerpoint/2010/main" val="411027426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a:extLst>
              <a:ext uri="{FF2B5EF4-FFF2-40B4-BE49-F238E27FC236}">
                <a16:creationId xmlns:a16="http://schemas.microsoft.com/office/drawing/2014/main" id="{5CF643D2-C36D-4EC5-A45F-62EE73D5A470}"/>
              </a:ext>
            </a:extLst>
          </p:cNvPr>
          <p:cNvSpPr>
            <a:spLocks noGrp="1"/>
          </p:cNvSpPr>
          <p:nvPr>
            <p:ph type="title"/>
          </p:nvPr>
        </p:nvSpPr>
        <p:spPr/>
        <p:txBody>
          <a:bodyPr/>
          <a:lstStyle/>
          <a:p>
            <a:r>
              <a:rPr lang="hu-HU"/>
              <a:t>További érvelési hibák:</a:t>
            </a:r>
            <a:endParaRPr lang="hu-HU" dirty="0"/>
          </a:p>
        </p:txBody>
      </p:sp>
      <p:sp>
        <p:nvSpPr>
          <p:cNvPr id="7" name="Szöveg helye 6">
            <a:extLst>
              <a:ext uri="{FF2B5EF4-FFF2-40B4-BE49-F238E27FC236}">
                <a16:creationId xmlns:a16="http://schemas.microsoft.com/office/drawing/2014/main" id="{FB4C3396-7BBF-47FF-B659-42C18B93042D}"/>
              </a:ext>
            </a:extLst>
          </p:cNvPr>
          <p:cNvSpPr>
            <a:spLocks noGrp="1"/>
          </p:cNvSpPr>
          <p:nvPr>
            <p:ph type="body" idx="1"/>
          </p:nvPr>
        </p:nvSpPr>
        <p:spPr/>
        <p:txBody>
          <a:bodyPr/>
          <a:lstStyle/>
          <a:p>
            <a:r>
              <a:rPr lang="hu-HU">
                <a:hlinkClick r:id="rId2"/>
              </a:rPr>
              <a:t>http://a.te.ervelesi.hibad.hu/</a:t>
            </a:r>
            <a:endParaRPr lang="hu-HU" dirty="0"/>
          </a:p>
        </p:txBody>
      </p:sp>
      <p:sp>
        <p:nvSpPr>
          <p:cNvPr id="8" name="Dia számának helye 7">
            <a:extLst>
              <a:ext uri="{FF2B5EF4-FFF2-40B4-BE49-F238E27FC236}">
                <a16:creationId xmlns:a16="http://schemas.microsoft.com/office/drawing/2014/main" id="{56BEF493-1660-4902-9BE8-16DFE9652375}"/>
              </a:ext>
            </a:extLst>
          </p:cNvPr>
          <p:cNvSpPr>
            <a:spLocks noGrp="1"/>
          </p:cNvSpPr>
          <p:nvPr>
            <p:ph type="sldNum" sz="quarter" idx="12"/>
          </p:nvPr>
        </p:nvSpPr>
        <p:spPr/>
        <p:txBody>
          <a:bodyPr/>
          <a:lstStyle/>
          <a:p>
            <a:fld id="{CF232AC4-43F3-4CCF-9CAE-91639369E8D0}" type="slidenum">
              <a:rPr lang="hu-HU" smtClean="0"/>
              <a:pPr/>
              <a:t>8</a:t>
            </a:fld>
            <a:endParaRPr lang="hu-HU"/>
          </a:p>
        </p:txBody>
      </p:sp>
    </p:spTree>
    <p:extLst>
      <p:ext uri="{BB962C8B-B14F-4D97-AF65-F5344CB8AC3E}">
        <p14:creationId xmlns:p14="http://schemas.microsoft.com/office/powerpoint/2010/main" val="6962407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522</Words>
  <Application>Microsoft Office PowerPoint</Application>
  <PresentationFormat>Szélesvásznú</PresentationFormat>
  <Paragraphs>29</Paragraphs>
  <Slides>8</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8</vt:i4>
      </vt:variant>
    </vt:vector>
  </HeadingPairs>
  <TitlesOfParts>
    <vt:vector size="13" baseType="lpstr">
      <vt:lpstr>Arial</vt:lpstr>
      <vt:lpstr>Calibri</vt:lpstr>
      <vt:lpstr>Tw Cen MT</vt:lpstr>
      <vt:lpstr>Wingdings</vt:lpstr>
      <vt:lpstr>Office-téma</vt:lpstr>
      <vt:lpstr>Öt érvelési hiba</vt:lpstr>
      <vt:lpstr>Az érvelési hibákról általában</vt:lpstr>
      <vt:lpstr>Szalmabáb</vt:lpstr>
      <vt:lpstr>Kétértelműség</vt:lpstr>
      <vt:lpstr>Hamis dilemma</vt:lpstr>
      <vt:lpstr>Tekintélyre hivatkozás</vt:lpstr>
      <vt:lpstr>Bizonyítási kényszer áthárítása</vt:lpstr>
      <vt:lpstr>További érvelési hibák: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Jávor Nikolett</dc:creator>
  <cp:lastModifiedBy>Jávor Nikolett</cp:lastModifiedBy>
  <cp:revision>34</cp:revision>
  <dcterms:created xsi:type="dcterms:W3CDTF">2024-11-16T16:27:37Z</dcterms:created>
  <dcterms:modified xsi:type="dcterms:W3CDTF">2024-11-17T00:49:31Z</dcterms:modified>
</cp:coreProperties>
</file>