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-19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6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5C78-C679-4723-A49B-8178518BB700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800C-F6AA-4FE7-B9B6-D1E2F0991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5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enterprisingizien@gmail.com" TargetMode="External"/><Relationship Id="rId3" Type="http://schemas.openxmlformats.org/officeDocument/2006/relationships/hyperlink" Target="mailto:sidivudi@gmail.com" TargetMode="External"/><Relationship Id="rId7" Type="http://schemas.openxmlformats.org/officeDocument/2006/relationships/hyperlink" Target="mailto:dare12965@hotmail.com" TargetMode="External"/><Relationship Id="rId2" Type="http://schemas.openxmlformats.org/officeDocument/2006/relationships/hyperlink" Target="mailto:noor.eng.inv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ijodjosh@gmail.com" TargetMode="External"/><Relationship Id="rId5" Type="http://schemas.openxmlformats.org/officeDocument/2006/relationships/hyperlink" Target="mailto:femialex0@gmail.com" TargetMode="External"/><Relationship Id="rId10" Type="http://schemas.openxmlformats.org/officeDocument/2006/relationships/hyperlink" Target="mailto:callisezenwaka@gmail.com" TargetMode="External"/><Relationship Id="rId4" Type="http://schemas.openxmlformats.org/officeDocument/2006/relationships/hyperlink" Target="mailto:tesleemf@gmail.com" TargetMode="External"/><Relationship Id="rId9" Type="http://schemas.openxmlformats.org/officeDocument/2006/relationships/hyperlink" Target="mailto:niniaaj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002060"/>
                </a:solidFill>
              </a:rPr>
              <a:t>AFRCOIN PROJECT</a:t>
            </a:r>
            <a:endParaRPr lang="en-US" sz="72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>
                <a:solidFill>
                  <a:srgbClr val="7030A0"/>
                </a:solidFill>
              </a:rPr>
              <a:t>STABLECOIN PROJECT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BINANCE Master Class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Group No.8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17-24 April 2021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4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800" b="1" u="sng" dirty="0">
                <a:solidFill>
                  <a:srgbClr val="002060"/>
                </a:solidFill>
              </a:rPr>
              <a:t>What is </a:t>
            </a:r>
            <a:r>
              <a:rPr lang="en-US" sz="5400" b="1" u="sng" dirty="0" smtClean="0">
                <a:solidFill>
                  <a:srgbClr val="7030A0"/>
                </a:solidFill>
              </a:rPr>
              <a:t>AFRCOIN</a:t>
            </a:r>
            <a:r>
              <a:rPr lang="en-US" sz="4800" b="1" u="sng" dirty="0" smtClean="0">
                <a:solidFill>
                  <a:srgbClr val="002060"/>
                </a:solidFill>
              </a:rPr>
              <a:t>?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solidFill>
                  <a:srgbClr val="7030A0"/>
                </a:solidFill>
              </a:rPr>
              <a:t>AFRCOIN</a:t>
            </a:r>
            <a:r>
              <a:rPr lang="en-US" b="1" u="sng" dirty="0" smtClean="0">
                <a:solidFill>
                  <a:srgbClr val="002060"/>
                </a:solidFill>
              </a:rPr>
              <a:t>  (AFRICA COIN) is </a:t>
            </a:r>
            <a:r>
              <a:rPr lang="en-US" b="1" u="sng" dirty="0">
                <a:solidFill>
                  <a:srgbClr val="002060"/>
                </a:solidFill>
              </a:rPr>
              <a:t>a partial-collateralized and partial-algorithmic </a:t>
            </a:r>
            <a:r>
              <a:rPr lang="en-US" b="1" u="sng" dirty="0" err="1">
                <a:solidFill>
                  <a:srgbClr val="002060"/>
                </a:solidFill>
              </a:rPr>
              <a:t>stablecoin</a:t>
            </a:r>
            <a:r>
              <a:rPr lang="en-US" b="1" u="sng" dirty="0">
                <a:solidFill>
                  <a:srgbClr val="002060"/>
                </a:solidFill>
              </a:rPr>
              <a:t> </a:t>
            </a:r>
            <a:r>
              <a:rPr lang="en-US" b="1" u="sng" dirty="0" smtClean="0">
                <a:solidFill>
                  <a:srgbClr val="002060"/>
                </a:solidFill>
              </a:rPr>
              <a:t>protocol.</a:t>
            </a:r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Partial-Collateralized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/>
              <a:t>– Parts of </a:t>
            </a:r>
            <a:r>
              <a:rPr lang="en-US" b="1" dirty="0" smtClean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</a:t>
            </a:r>
            <a:r>
              <a:rPr lang="en-US" dirty="0"/>
              <a:t>supply is backed by collateral and parts of the supply algorithmic. The ratio of collateralized and algorithmic depends on the market's pricing of the </a:t>
            </a:r>
            <a:r>
              <a:rPr lang="en-US" b="1" dirty="0" smtClean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</a:t>
            </a:r>
            <a:r>
              <a:rPr lang="en-US" dirty="0" err="1"/>
              <a:t>stablecoin</a:t>
            </a:r>
            <a:r>
              <a:rPr lang="en-US" dirty="0"/>
              <a:t>. If </a:t>
            </a:r>
            <a:r>
              <a:rPr lang="en-US" b="1" dirty="0" smtClean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trading at </a:t>
            </a:r>
            <a:r>
              <a:rPr lang="en-US" dirty="0"/>
              <a:t>above $1, the protocol decreases the collateral ratio. If </a:t>
            </a:r>
            <a:r>
              <a:rPr lang="en-US" b="1" dirty="0" smtClean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</a:t>
            </a:r>
            <a:r>
              <a:rPr lang="en-US" dirty="0"/>
              <a:t>is trading at under $1, the protocol increases the collateral ratio.</a:t>
            </a:r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Two Tokens</a:t>
            </a:r>
            <a:r>
              <a:rPr lang="en-US" dirty="0"/>
              <a:t> – </a:t>
            </a:r>
            <a:r>
              <a:rPr lang="en-US" b="1" dirty="0" smtClean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</a:t>
            </a:r>
            <a:r>
              <a:rPr lang="en-US" dirty="0"/>
              <a:t>is the </a:t>
            </a:r>
            <a:r>
              <a:rPr lang="en-US" dirty="0" err="1"/>
              <a:t>stablecoin</a:t>
            </a:r>
            <a:r>
              <a:rPr lang="en-US" dirty="0"/>
              <a:t> targeting a tight band around $1/coin. </a:t>
            </a:r>
            <a:r>
              <a:rPr lang="en-US" b="1" dirty="0" smtClean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</a:t>
            </a:r>
            <a:r>
              <a:rPr lang="en-US" dirty="0"/>
              <a:t>Shares </a:t>
            </a:r>
            <a:r>
              <a:rPr lang="en-US" dirty="0" smtClean="0"/>
              <a:t>(AFRS</a:t>
            </a:r>
            <a:r>
              <a:rPr lang="en-US" dirty="0"/>
              <a:t>) is the governance token which accrues </a:t>
            </a:r>
            <a:r>
              <a:rPr lang="en-US" dirty="0" smtClean="0"/>
              <a:t>seignior age </a:t>
            </a:r>
            <a:r>
              <a:rPr lang="en-US" dirty="0"/>
              <a:t>revenue and excess collateral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0070C0"/>
                </a:solidFill>
              </a:rPr>
              <a:t>Swap-based Monetary Policy</a:t>
            </a:r>
            <a:r>
              <a:rPr lang="en-US" dirty="0"/>
              <a:t> – </a:t>
            </a:r>
            <a:r>
              <a:rPr lang="en-US" b="1" dirty="0" smtClean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</a:t>
            </a:r>
            <a:r>
              <a:rPr lang="en-US" dirty="0"/>
              <a:t>uses principles from automated market makers like </a:t>
            </a:r>
            <a:r>
              <a:rPr lang="en-US" dirty="0" err="1"/>
              <a:t>Uniswap</a:t>
            </a:r>
            <a:r>
              <a:rPr lang="en-US" dirty="0"/>
              <a:t> to create swap-based price discovery and real-time stabilization incentives through arbitrage.</a:t>
            </a:r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Community Governance</a:t>
            </a:r>
            <a:r>
              <a:rPr lang="en-US" dirty="0"/>
              <a:t> – We will set the </a:t>
            </a:r>
            <a:r>
              <a:rPr lang="en-US" dirty="0" err="1"/>
              <a:t>owner_address</a:t>
            </a:r>
            <a:r>
              <a:rPr lang="en-US" dirty="0"/>
              <a:t> to a burn address and transfer the </a:t>
            </a:r>
            <a:r>
              <a:rPr lang="en-US" dirty="0" err="1"/>
              <a:t>timelock</a:t>
            </a:r>
            <a:r>
              <a:rPr lang="en-US" dirty="0"/>
              <a:t> admin to a multi-sig address when the protocol is stable, after that, all decisions must be made by community voting, and executed through the </a:t>
            </a:r>
            <a:r>
              <a:rPr lang="en-US" dirty="0" err="1"/>
              <a:t>timelock</a:t>
            </a:r>
            <a:r>
              <a:rPr lang="en-US" dirty="0"/>
              <a:t> contract. But before that, we would like to maintain some control over the protocol so that we can react fast to emergencies or new opportunities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>
                <a:solidFill>
                  <a:srgbClr val="0070C0"/>
                </a:solidFill>
              </a:rPr>
              <a:t>Fair Distribution</a:t>
            </a:r>
            <a:endParaRPr lang="en-US" sz="360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No private sale &amp; No </a:t>
            </a:r>
            <a:r>
              <a:rPr lang="en-US" dirty="0" err="1"/>
              <a:t>premine</a:t>
            </a:r>
            <a:endParaRPr lang="en-US" sz="3200" dirty="0"/>
          </a:p>
          <a:p>
            <a:pPr lvl="1"/>
            <a:r>
              <a:rPr lang="en-US" dirty="0"/>
              <a:t>All </a:t>
            </a:r>
            <a:r>
              <a:rPr lang="en-US" dirty="0" smtClean="0"/>
              <a:t>AFRCOIN </a:t>
            </a:r>
            <a:r>
              <a:rPr lang="en-US" dirty="0"/>
              <a:t>is minted as reward of liquidity farming</a:t>
            </a:r>
            <a:endParaRPr lang="en-US" sz="3200" dirty="0"/>
          </a:p>
          <a:p>
            <a:pPr lvl="1"/>
            <a:r>
              <a:rPr lang="en-US" dirty="0"/>
              <a:t>4% staking rewards to dev address for development and marketing</a:t>
            </a:r>
            <a:endParaRPr lang="en-US" sz="3200" dirty="0"/>
          </a:p>
          <a:p>
            <a:pPr lvl="1"/>
            <a:r>
              <a:rPr lang="en-US" dirty="0"/>
              <a:t>Only 500 </a:t>
            </a:r>
            <a:r>
              <a:rPr lang="en-US" b="1" dirty="0" smtClean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</a:t>
            </a:r>
            <a:r>
              <a:rPr lang="en-US" dirty="0"/>
              <a:t>&amp; 500 </a:t>
            </a:r>
            <a:r>
              <a:rPr lang="en-US" b="1" dirty="0" smtClean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</a:t>
            </a:r>
            <a:r>
              <a:rPr lang="en-US" dirty="0"/>
              <a:t>minted at genesis to bootstrap liquidity</a:t>
            </a:r>
            <a:endParaRPr lang="en-US" sz="3200" dirty="0"/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Mint/Redeem Fees</a:t>
            </a:r>
            <a:endParaRPr lang="en-US" sz="360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0.7% minting &amp; 0.3% redemption fee at launch, decrease to zero gradually</a:t>
            </a:r>
            <a:endParaRPr lang="en-US" sz="3200" dirty="0"/>
          </a:p>
          <a:p>
            <a:pPr lvl="1"/>
            <a:r>
              <a:rPr lang="en-US" dirty="0"/>
              <a:t>Gathered to contract </a:t>
            </a:r>
            <a:r>
              <a:rPr lang="en-US" sz="2400" dirty="0" smtClean="0"/>
              <a:t>AFRCOIN </a:t>
            </a:r>
            <a:r>
              <a:rPr lang="en-US" sz="2400" dirty="0" err="1" smtClean="0"/>
              <a:t>FeePool</a:t>
            </a:r>
            <a:endParaRPr lang="en-US" sz="3200" dirty="0"/>
          </a:p>
          <a:p>
            <a:pPr lvl="1"/>
            <a:r>
              <a:rPr lang="en-US" dirty="0"/>
              <a:t>Fees will be used to buyback </a:t>
            </a:r>
            <a:r>
              <a:rPr lang="en-US" dirty="0" err="1" smtClean="0"/>
              <a:t>AFRCoin</a:t>
            </a:r>
            <a:r>
              <a:rPr lang="en-US" dirty="0" smtClean="0"/>
              <a:t> or </a:t>
            </a:r>
            <a:r>
              <a:rPr lang="en-US" dirty="0"/>
              <a:t>distributed to </a:t>
            </a:r>
            <a:r>
              <a:rPr lang="en-US" dirty="0" err="1" smtClean="0"/>
              <a:t>AFRShares</a:t>
            </a:r>
            <a:r>
              <a:rPr lang="en-US" dirty="0" smtClean="0"/>
              <a:t> holders.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602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AFRCOIN </a:t>
            </a:r>
            <a:r>
              <a:rPr lang="en-US" b="1" dirty="0">
                <a:solidFill>
                  <a:srgbClr val="0070C0"/>
                </a:solidFill>
              </a:rPr>
              <a:t>Staking Rewards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sz="3200" dirty="0" smtClean="0"/>
              <a:t>1 Million </a:t>
            </a:r>
            <a:r>
              <a:rPr lang="en-US" sz="3200" dirty="0"/>
              <a:t>total supply</a:t>
            </a:r>
          </a:p>
          <a:p>
            <a:pPr lvl="1"/>
            <a:r>
              <a:rPr lang="en-US" sz="3200" dirty="0"/>
              <a:t>Reward rate half every month, first month reward: min. 100k, max. 300k</a:t>
            </a:r>
          </a:p>
          <a:p>
            <a:pPr lvl="1"/>
            <a:r>
              <a:rPr lang="en-US" sz="3200" dirty="0"/>
              <a:t>Collateral ratio(CR) boost</a:t>
            </a:r>
          </a:p>
          <a:p>
            <a:pPr lvl="2"/>
            <a:r>
              <a:rPr lang="en-US" sz="3200" dirty="0"/>
              <a:t>No boost when global CR is 100%</a:t>
            </a:r>
          </a:p>
          <a:p>
            <a:pPr lvl="2"/>
            <a:r>
              <a:rPr lang="en-US" sz="3200" dirty="0"/>
              <a:t>3x boost when global CR is 0%</a:t>
            </a:r>
          </a:p>
          <a:p>
            <a:pPr lvl="2"/>
            <a:r>
              <a:rPr lang="en-US" sz="3200" dirty="0"/>
              <a:t>3*(1-CR) boost when global CR is between 0% and 100%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8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002060"/>
                </a:solidFill>
              </a:rPr>
              <a:t>Targets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AFRICA </a:t>
            </a:r>
            <a:r>
              <a:rPr lang="en-US" dirty="0" err="1" smtClean="0"/>
              <a:t>Stablecoin</a:t>
            </a:r>
            <a:r>
              <a:rPr lang="en-US" dirty="0" smtClean="0"/>
              <a:t> supported by </a:t>
            </a:r>
            <a:r>
              <a:rPr lang="en-US" dirty="0" err="1" smtClean="0"/>
              <a:t>Binance</a:t>
            </a:r>
            <a:r>
              <a:rPr lang="en-US" dirty="0" smtClean="0"/>
              <a:t> Company.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units all African Currencies in one cryptocurrency in the new ecosystem.</a:t>
            </a:r>
          </a:p>
          <a:p>
            <a:r>
              <a:rPr lang="en-US" dirty="0" smtClean="0"/>
              <a:t>Easy to Build, farm, and stack and connected to many wallet.</a:t>
            </a:r>
          </a:p>
          <a:p>
            <a:r>
              <a:rPr lang="en-US" b="1" dirty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an help unbanked </a:t>
            </a:r>
            <a:r>
              <a:rPr lang="en-US" dirty="0"/>
              <a:t>b</a:t>
            </a:r>
            <a:r>
              <a:rPr lang="en-US" dirty="0" smtClean="0"/>
              <a:t>usinesses.</a:t>
            </a:r>
          </a:p>
          <a:p>
            <a:r>
              <a:rPr lang="en-US" b="1" dirty="0">
                <a:solidFill>
                  <a:srgbClr val="7030A0"/>
                </a:solidFill>
              </a:rPr>
              <a:t>AFRCOIN</a:t>
            </a:r>
            <a:r>
              <a:rPr lang="en-US" dirty="0" smtClean="0"/>
              <a:t> are Easier for the Public to Understand.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5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 smtClean="0">
                <a:solidFill>
                  <a:srgbClr val="002060"/>
                </a:solidFill>
              </a:rPr>
              <a:t>Team members (Group 8)</a:t>
            </a:r>
            <a:endParaRPr lang="en-US" sz="4800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Nazar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Jawas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(Team Leader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noor.eng.inv@gmail.com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Sidi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Vudi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idivudi@gmail.com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Tesleem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Fagade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tesleemf@gmail.com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Oluwafemi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Alexander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hlinkClick r:id="rId5"/>
              </a:rPr>
              <a:t>femialex0@gmail.com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Folorunso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Joshua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O.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 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hlinkClick r:id="rId6"/>
              </a:rPr>
              <a:t>fijodjosh@gmail.com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Dare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Akinnuoye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 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hlinkClick r:id="rId7"/>
              </a:rPr>
              <a:t>dare12965@hotmail.com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zien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Atane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 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hlinkClick r:id="rId8"/>
              </a:rPr>
              <a:t>enterprisingizien@gmail.com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Ninia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Aje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hlinkClick r:id="rId9"/>
              </a:rPr>
              <a:t>niniaaje@gmail.com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Callisezen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Waka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,(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hlinkClick r:id="rId10"/>
              </a:rPr>
              <a:t>callisezenwaka@gmail.com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264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AFRCOIN PROJECT</vt:lpstr>
      <vt:lpstr>What is AFRCOIN?</vt:lpstr>
      <vt:lpstr>PowerPoint Presentation</vt:lpstr>
      <vt:lpstr>PowerPoint Presentation</vt:lpstr>
      <vt:lpstr>PowerPoint Presentation</vt:lpstr>
      <vt:lpstr>Targets and Benefits</vt:lpstr>
      <vt:lpstr>Team members (Group 8)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Nazar Jawas</dc:creator>
  <cp:lastModifiedBy>Nazar Jawas</cp:lastModifiedBy>
  <cp:revision>13</cp:revision>
  <dcterms:created xsi:type="dcterms:W3CDTF">2021-04-15T17:22:11Z</dcterms:created>
  <dcterms:modified xsi:type="dcterms:W3CDTF">2021-04-16T10:52:45Z</dcterms:modified>
</cp:coreProperties>
</file>