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7be4c9b6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7be4c9b6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7be4c9b6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7be4c9b6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71c2d7ae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71c2d7ae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71c2d7a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71c2d7a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71c2d7ae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71c2d7ae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71c2d7ae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71c2d7ae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71c2d7ae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71c2d7ae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71c2d7ae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71c2d7ae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7be4c9b6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7be4c9b6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7be4c9b6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7be4c9b6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arkpatterns.org/index.html" TargetMode="Externa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uxdesign.cc/dark-patterns-in-ux-design-7009a83b233c"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amequitters.com/types-of-dark-patterns/" TargetMode="Externa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Dark Patterns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NyJay Nelson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 2 (Trick Questions)</a:t>
            </a:r>
            <a:endParaRPr/>
          </a:p>
        </p:txBody>
      </p:sp>
      <p:pic>
        <p:nvPicPr>
          <p:cNvPr id="111" name="Google Shape;111;p22"/>
          <p:cNvPicPr preferRelativeResize="0"/>
          <p:nvPr/>
        </p:nvPicPr>
        <p:blipFill>
          <a:blip r:embed="rId3">
            <a:alphaModFix/>
          </a:blip>
          <a:stretch>
            <a:fillRect/>
          </a:stretch>
        </p:blipFill>
        <p:spPr>
          <a:xfrm>
            <a:off x="1148613" y="1176800"/>
            <a:ext cx="6846774" cy="37769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 3 (Roach Motel)</a:t>
            </a:r>
            <a:endParaRPr/>
          </a:p>
        </p:txBody>
      </p:sp>
      <p:pic>
        <p:nvPicPr>
          <p:cNvPr id="117" name="Google Shape;117;p23"/>
          <p:cNvPicPr preferRelativeResize="0"/>
          <p:nvPr/>
        </p:nvPicPr>
        <p:blipFill>
          <a:blip r:embed="rId3">
            <a:alphaModFix/>
          </a:blip>
          <a:stretch>
            <a:fillRect/>
          </a:stretch>
        </p:blipFill>
        <p:spPr>
          <a:xfrm>
            <a:off x="1109238" y="1136500"/>
            <a:ext cx="6925517" cy="382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0" y="0"/>
            <a:ext cx="9144000" cy="51434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What are dark patterns? Dark patterns </a:t>
            </a:r>
            <a:r>
              <a:rPr lang="en"/>
              <a:t>are tricks used in websites and apps that make you do things that you didn't mean to, like buying or signing up for something. I am making this site in order to help people defend themselves by helping them learning about these dark patterns. I will make a site that has information on dark patterns, the different types of dark patterns, sites that use dark patterns, and there will even be a blog that people can use to share their experiences (along with different resources on dark patterns). After viewing my site, you will never be tricked again by these ruthless companies and you will even be able to help out your friends too!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 Works </a:t>
            </a:r>
            <a:endParaRPr/>
          </a:p>
        </p:txBody>
      </p:sp>
      <p:sp>
        <p:nvSpPr>
          <p:cNvPr id="72" name="Google Shape;72;p16"/>
          <p:cNvSpPr txBox="1"/>
          <p:nvPr>
            <p:ph idx="1" type="body"/>
          </p:nvPr>
        </p:nvSpPr>
        <p:spPr>
          <a:xfrm>
            <a:off x="311700" y="1152475"/>
            <a:ext cx="2900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https://darkpatterns.org/index.html</a:t>
            </a:r>
            <a:endParaRPr/>
          </a:p>
          <a:p>
            <a:pPr indent="0" lvl="0" marL="0" rtl="0" algn="l">
              <a:spcBef>
                <a:spcPts val="1600"/>
              </a:spcBef>
              <a:spcAft>
                <a:spcPts val="1600"/>
              </a:spcAft>
              <a:buNone/>
            </a:pPr>
            <a:r>
              <a:rPr lang="en"/>
              <a:t>By: Harry Brignull</a:t>
            </a:r>
            <a:endParaRPr/>
          </a:p>
        </p:txBody>
      </p:sp>
      <p:pic>
        <p:nvPicPr>
          <p:cNvPr id="73" name="Google Shape;73;p16"/>
          <p:cNvPicPr preferRelativeResize="0"/>
          <p:nvPr/>
        </p:nvPicPr>
        <p:blipFill>
          <a:blip r:embed="rId4">
            <a:alphaModFix/>
          </a:blip>
          <a:stretch>
            <a:fillRect/>
          </a:stretch>
        </p:blipFill>
        <p:spPr>
          <a:xfrm>
            <a:off x="3211789" y="1017725"/>
            <a:ext cx="5933860" cy="4125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 Works</a:t>
            </a:r>
            <a:endParaRPr/>
          </a:p>
        </p:txBody>
      </p:sp>
      <p:sp>
        <p:nvSpPr>
          <p:cNvPr id="79" name="Google Shape;79;p17"/>
          <p:cNvSpPr txBox="1"/>
          <p:nvPr>
            <p:ph idx="1" type="body"/>
          </p:nvPr>
        </p:nvSpPr>
        <p:spPr>
          <a:xfrm>
            <a:off x="311700" y="1150500"/>
            <a:ext cx="2756400" cy="341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https://uxdesign.cc/dark-patterns-in-ux-design-7009a83b233c</a:t>
            </a:r>
            <a:endParaRPr/>
          </a:p>
          <a:p>
            <a:pPr indent="0" lvl="0" marL="0" rtl="0" algn="l">
              <a:spcBef>
                <a:spcPts val="1600"/>
              </a:spcBef>
              <a:spcAft>
                <a:spcPts val="1600"/>
              </a:spcAft>
              <a:buNone/>
            </a:pPr>
            <a:r>
              <a:rPr lang="en"/>
              <a:t>By: Arushi Jaiswal</a:t>
            </a:r>
            <a:endParaRPr/>
          </a:p>
        </p:txBody>
      </p:sp>
      <p:pic>
        <p:nvPicPr>
          <p:cNvPr id="80" name="Google Shape;80;p17"/>
          <p:cNvPicPr preferRelativeResize="0"/>
          <p:nvPr/>
        </p:nvPicPr>
        <p:blipFill>
          <a:blip r:embed="rId4">
            <a:alphaModFix/>
          </a:blip>
          <a:stretch>
            <a:fillRect/>
          </a:stretch>
        </p:blipFill>
        <p:spPr>
          <a:xfrm>
            <a:off x="3127900" y="966125"/>
            <a:ext cx="6016100" cy="4177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 Works</a:t>
            </a:r>
            <a:endParaRPr/>
          </a:p>
        </p:txBody>
      </p:sp>
      <p:sp>
        <p:nvSpPr>
          <p:cNvPr id="86" name="Google Shape;86;p18"/>
          <p:cNvSpPr txBox="1"/>
          <p:nvPr>
            <p:ph idx="1" type="body"/>
          </p:nvPr>
        </p:nvSpPr>
        <p:spPr>
          <a:xfrm>
            <a:off x="311700" y="1152475"/>
            <a:ext cx="2780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https://gamequitters.com/types-of-dark-patterns/</a:t>
            </a:r>
            <a:endParaRPr/>
          </a:p>
          <a:p>
            <a:pPr indent="0" lvl="0" marL="0" rtl="0" algn="l">
              <a:spcBef>
                <a:spcPts val="1600"/>
              </a:spcBef>
              <a:spcAft>
                <a:spcPts val="1600"/>
              </a:spcAft>
              <a:buNone/>
            </a:pPr>
            <a:r>
              <a:rPr lang="en"/>
              <a:t>By: James Good</a:t>
            </a:r>
            <a:endParaRPr/>
          </a:p>
        </p:txBody>
      </p:sp>
      <p:pic>
        <p:nvPicPr>
          <p:cNvPr id="87" name="Google Shape;87;p18"/>
          <p:cNvPicPr preferRelativeResize="0"/>
          <p:nvPr/>
        </p:nvPicPr>
        <p:blipFill>
          <a:blip r:embed="rId4">
            <a:alphaModFix/>
          </a:blip>
          <a:stretch>
            <a:fillRect/>
          </a:stretch>
        </p:blipFill>
        <p:spPr>
          <a:xfrm>
            <a:off x="3091950" y="941150"/>
            <a:ext cx="6052050" cy="42023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 Chart</a:t>
            </a:r>
            <a:endParaRPr/>
          </a:p>
        </p:txBody>
      </p:sp>
      <p:sp>
        <p:nvSpPr>
          <p:cNvPr id="93" name="Google Shape;93;p19"/>
          <p:cNvSpPr txBox="1"/>
          <p:nvPr/>
        </p:nvSpPr>
        <p:spPr>
          <a:xfrm>
            <a:off x="145675" y="1120650"/>
            <a:ext cx="8763000" cy="2902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2"/>
              </a:buClr>
              <a:buSzPts val="1800"/>
              <a:buChar char="●"/>
            </a:pPr>
            <a:r>
              <a:rPr lang="en" sz="1800">
                <a:solidFill>
                  <a:schemeClr val="lt2"/>
                </a:solidFill>
              </a:rPr>
              <a:t>Main Page → Form 1 (Confirmshaming) → Form 2 (Trick Questions) </a:t>
            </a:r>
            <a:endParaRPr sz="1800">
              <a:solidFill>
                <a:schemeClr val="lt2"/>
              </a:solidFill>
            </a:endParaRPr>
          </a:p>
          <a:p>
            <a:pPr indent="0" lvl="0" marL="457200" rtl="0" algn="l">
              <a:spcBef>
                <a:spcPts val="0"/>
              </a:spcBef>
              <a:spcAft>
                <a:spcPts val="0"/>
              </a:spcAft>
              <a:buNone/>
            </a:pPr>
            <a:r>
              <a:rPr lang="en" sz="1800">
                <a:solidFill>
                  <a:schemeClr val="lt2"/>
                </a:solidFill>
              </a:rPr>
              <a:t>→ Form 3 (Roach Motel) → MainPage</a:t>
            </a:r>
            <a:endParaRPr sz="1800">
              <a:solidFill>
                <a:schemeClr val="l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Page </a:t>
            </a:r>
            <a:endParaRPr/>
          </a:p>
        </p:txBody>
      </p:sp>
      <p:pic>
        <p:nvPicPr>
          <p:cNvPr id="99" name="Google Shape;99;p20"/>
          <p:cNvPicPr preferRelativeResize="0"/>
          <p:nvPr/>
        </p:nvPicPr>
        <p:blipFill>
          <a:blip r:embed="rId3">
            <a:alphaModFix/>
          </a:blip>
          <a:stretch>
            <a:fillRect/>
          </a:stretch>
        </p:blipFill>
        <p:spPr>
          <a:xfrm>
            <a:off x="959225" y="1141000"/>
            <a:ext cx="6905443"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 1 (Confirmshaming)</a:t>
            </a:r>
            <a:endParaRPr/>
          </a:p>
        </p:txBody>
      </p:sp>
      <p:pic>
        <p:nvPicPr>
          <p:cNvPr id="105" name="Google Shape;105;p21"/>
          <p:cNvPicPr preferRelativeResize="0"/>
          <p:nvPr/>
        </p:nvPicPr>
        <p:blipFill>
          <a:blip r:embed="rId3">
            <a:alphaModFix/>
          </a:blip>
          <a:stretch>
            <a:fillRect/>
          </a:stretch>
        </p:blipFill>
        <p:spPr>
          <a:xfrm>
            <a:off x="1144688" y="1114075"/>
            <a:ext cx="6854631" cy="382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