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1887200" cy="6686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04502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Lim Li Ping (G10, CT)</a:t>
                      </a:r>
                    </a:p>
                    <a:p>
                      <a:r>
                        <a:rPr sz="1000"/>
                        <a:t>Head (Commercial Malaysia), Commercial Malaysia, Commercial, Strategy &amp; Commercial, PCSB, Upstream Business</a:t>
                      </a:r>
                    </a:p>
                    <a:p>
                      <a:r>
                        <a:rPr sz="1000"/>
                        <a:t>Retire: 03/02/2034,   Age: 46</a:t>
                      </a:r>
                    </a:p>
                    <a:p>
                      <a:r>
                        <a:rPr sz="1000"/>
                        <a:t>PPA: 1, 2, 2, 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 Aziz bin Othman (G12, CT)</a:t>
                      </a:r>
                    </a:p>
                    <a:p>
                      <a:r>
                        <a:rPr sz="1000"/>
                        <a:t>VP, Strategy &amp; New Ventures,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06/08/2020,   Age: 54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Abang Jimmy bin Abang Mordian (G10, CT)</a:t>
                      </a:r>
                    </a:p>
                    <a:p>
                      <a:r>
                        <a:rPr sz="1000"/>
                        <a:t>Head (Leadership &amp; Capability Dev.), Leadership &amp; Capability Development, Human Capital Development, Group Human Resource Management, PETRONAS </a:t>
                      </a:r>
                    </a:p>
                    <a:p>
                      <a:r>
                        <a:rPr sz="1000"/>
                        <a:t>Retire: 23/05/2036,   Age: 43</a:t>
                      </a:r>
                    </a:p>
                    <a:p>
                      <a:r>
                        <a:rPr sz="1000"/>
                        <a:t>PPA: 2, 2, 3S, 2, SDP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Hezlinn Fariss Idris (G11, CT)</a:t>
                      </a:r>
                    </a:p>
                    <a:p>
                      <a:r>
                        <a:rPr sz="1000"/>
                        <a:t>Chief Group Strat. &amp; Transf. Officer, PETRONAS Lubricant International SB, Marketing, Downstream Corporate Office, PETRONAS </a:t>
                      </a:r>
                    </a:p>
                    <a:p>
                      <a:r>
                        <a:rPr sz="1000"/>
                        <a:t>Retire: 19/02/2033,   Age: 47</a:t>
                      </a:r>
                    </a:p>
                    <a:p>
                      <a:r>
                        <a:rPr sz="1000"/>
                        <a:t>PPA: 2, 2, 2, 1,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Jazlinawati binti Osman (G11, CT)</a:t>
                      </a:r>
                    </a:p>
                    <a:p>
                      <a:r>
                        <a:rPr sz="1000"/>
                        <a:t>Head (Transformation Office), Transformation Office, President Special Assistant Unit, PETRONAS </a:t>
                      </a:r>
                    </a:p>
                    <a:p>
                      <a:r>
                        <a:rPr sz="1000"/>
                        <a:t>Retire: 23/02/2034,   Age: 46</a:t>
                      </a:r>
                    </a:p>
                    <a:p>
                      <a:r>
                        <a:rPr sz="1000"/>
                        <a:t>PPA: 2, 1,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Adiana Mastura binti Mohamed Idris (G09, CT)</a:t>
                      </a:r>
                    </a:p>
                    <a:p>
                      <a:r>
                        <a:rPr sz="1000"/>
                        <a:t>Head (Commercial MPM), Commercial MPM, Commercial, Strategy &amp; Commercial, PETRONAS Upstream</a:t>
                      </a:r>
                    </a:p>
                    <a:p>
                      <a:r>
                        <a:rPr sz="1000"/>
                        <a:t>Retire: 30/08/2036,   Age: 43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Izmir bin Kamarudin (G09, CT)</a:t>
                      </a:r>
                    </a:p>
                    <a:p>
                      <a:r>
                        <a:rPr sz="1000"/>
                        <a:t>Head (BD - USA), Business Development, Strategy &amp; Commercial, PCSB, Upstream Business</a:t>
                      </a:r>
                    </a:p>
                    <a:p>
                      <a:r>
                        <a:rPr sz="1000"/>
                        <a:t>Retire: 29/10/2029,   Age: 45</a:t>
                      </a:r>
                    </a:p>
                    <a:p>
                      <a:r>
                        <a:rPr sz="1000"/>
                        <a:t>PPA: 3H, 3H, 2, 3H, 2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Muhammad Huzaini bin Ghazali (G09, CT)</a:t>
                      </a:r>
                    </a:p>
                    <a:p>
                      <a:r>
                        <a:rPr sz="1000"/>
                        <a:t>Director (Strategy &amp; Commercial),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27/06/2031,   Age: 43</a:t>
                      </a:r>
                    </a:p>
                    <a:p>
                      <a:r>
                        <a:rPr sz="1000"/>
                        <a:t>PPA: 2, 3H, 2, 2, 1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Norzaileen binti Shamsul Kamar (G07, CT)</a:t>
                      </a:r>
                    </a:p>
                    <a:p>
                      <a:r>
                        <a:rPr sz="1000"/>
                        <a:t>Manager (LMT Planning &amp; Performance), LMT Planning &amp; Performance, Finance &amp; Risk, LNG Marketing &amp; Trading, PLSB, Gas &amp; New Energy</a:t>
                      </a:r>
                    </a:p>
                    <a:p>
                      <a:r>
                        <a:rPr sz="1000"/>
                        <a:t>Retire: 29/10/2041,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Muhammad Farid bin Hussin (G07, CT)</a:t>
                      </a:r>
                    </a:p>
                    <a:p>
                      <a:r>
                        <a:rPr sz="1000"/>
                        <a:t>Head (Commercial Optimization), Commercial Optimization, Gas &amp; Power, PEGT, Gas &amp; New Energy</a:t>
                      </a:r>
                    </a:p>
                    <a:p>
                      <a:r>
                        <a:rPr sz="1000"/>
                        <a:t>Retire: 07/06/2043,   Age: 36</a:t>
                      </a:r>
                    </a:p>
                    <a:p>
                      <a:r>
                        <a:rPr sz="1000"/>
                        <a:t>PPA: 2, 3H, 2, 3S, 3S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Sani Zuhairi bin Zainudin (G10, CT)</a:t>
                      </a:r>
                    </a:p>
                    <a:p>
                      <a:r>
                        <a:rPr sz="1000"/>
                        <a:t>Head (Business Development &amp; Commercial), Business Development &amp; Commercial, Strategy &amp; Business Development, PETRONAS Gas &amp; New Energy</a:t>
                      </a:r>
                    </a:p>
                    <a:p>
                      <a:r>
                        <a:rPr sz="1000"/>
                        <a:t>Retire: 10/10/2031,   Age: 43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Faizal bin Mohamed Sulaiman (G08, CT)</a:t>
                      </a:r>
                    </a:p>
                    <a:p>
                      <a:r>
                        <a:rPr sz="1000"/>
                        <a:t>Head (Marketing – South East Asia), Marketing - South East Asia, Marketing &amp; Trading, LNG Marketing &amp; Trading, PLL, Gas &amp; New Energy</a:t>
                      </a:r>
                    </a:p>
                    <a:p>
                      <a:r>
                        <a:rPr sz="1000"/>
                        <a:t>Retire: 26/04/2042,   Age: 37</a:t>
                      </a:r>
                    </a:p>
                    <a:p>
                      <a:r>
                        <a:rPr sz="1000"/>
                        <a:t>PPA: SDP, 3H, 1, 2, 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Azrul bin Osman Rani (G12, CT)</a:t>
                      </a:r>
                    </a:p>
                    <a:p>
                      <a:r>
                        <a:rPr sz="1000"/>
                        <a:t>Managing Director/CEO, MD/CEO Office, Marketing, PDB, Downstream Business</a:t>
                      </a:r>
                    </a:p>
                    <a:p>
                      <a:r>
                        <a:rPr sz="1000"/>
                        <a:t>Retire: 13/11/2033,   Age: 46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Ezran bin Mahadzir (G11, CT)</a:t>
                      </a:r>
                    </a:p>
                    <a:p>
                      <a:r>
                        <a:rPr sz="1000"/>
                        <a:t>Head (Energy &amp; Gas Trading), Energy &amp; Gas Trading, Gas &amp; Power, PEGT, Gas &amp; New Energy</a:t>
                      </a:r>
                    </a:p>
                    <a:p>
                      <a:r>
                        <a:rPr sz="1000"/>
                        <a:t>Retire: 24/04/2030,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Mazlin Erawati binti Ab Manan (G10, CT)</a:t>
                      </a:r>
                    </a:p>
                    <a:p>
                      <a:r>
                        <a:rPr sz="1000"/>
                        <a:t>Head (CEO Office), RC &amp; Petrochemical, Project, PRPC, Downstream Business</a:t>
                      </a:r>
                    </a:p>
                    <a:p>
                      <a:r>
                        <a:rPr sz="1000"/>
                        <a:t>Retire: 17/01/2040,   Age: 40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Nazri Idzlan bin Abdul Malek (G08, CT)</a:t>
                      </a:r>
                    </a:p>
                    <a:p>
                      <a:r>
                        <a:rPr sz="1000"/>
                        <a:t>Head, Strategic Planning &amp; Buss Dev, Strategic Planning &amp; Buss Development, Refining &amp; Trading, Downstream Corporate Office, PETRONAS </a:t>
                      </a:r>
                    </a:p>
                    <a:p>
                      <a:r>
                        <a:rPr sz="1000"/>
                        <a:t>Retire: 21/12/2041,   Age: 38</a:t>
                      </a:r>
                    </a:p>
                    <a:p>
                      <a:r>
                        <a:rPr sz="1000"/>
                        <a:t>PPA: 3H, SDP, SDP, 3S, 3H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Shamsul Kamal bin Zakaria (G07, CT)</a:t>
                      </a:r>
                    </a:p>
                    <a:p>
                      <a:r>
                        <a:rPr sz="1000"/>
                        <a:t>Head (Suriname Ventures), Suriname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02/01/2035,   Age: 45</a:t>
                      </a:r>
                    </a:p>
                    <a:p>
                      <a:r>
                        <a:rPr sz="1000"/>
                        <a:t>PPA: 3H, 2, 2, 2, 3H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Danni Mulya bin Ramlan (G05, CT)</a:t>
                      </a:r>
                    </a:p>
                    <a:p>
                      <a:r>
                        <a:rPr sz="1000"/>
                        <a:t>Staff (Petroleum Geosciences), Americas Basin, Basin &amp; Petroleum System, Exploration, PCSB, Upstream Business</a:t>
                      </a:r>
                    </a:p>
                    <a:p>
                      <a:r>
                        <a:rPr sz="1000"/>
                        <a:t>Retire: 03/09/2048,   Age: 31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Puteri Nurlina binti Mokhtar (G06, BT)</a:t>
                      </a:r>
                    </a:p>
                    <a:p>
                      <a:r>
                        <a:rPr sz="1000"/>
                        <a:t>Staff (Petroleum Geosciences),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25/02/2040,   Age: 40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Yusma Bazleigh bin Mohd Yusoff (G06, BT)</a:t>
                      </a:r>
                    </a:p>
                    <a:p>
                      <a:r>
                        <a:rPr sz="1000"/>
                        <a:t>Staff (Petroleum Geociences),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29/09/2044,   Age: 35</a:t>
                      </a:r>
                    </a:p>
                    <a:p>
                      <a:r>
                        <a:rPr sz="1000"/>
                        <a:t>PPA: 2, 3H, 3H, 2, 3H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Ali Andrea bin Hashim (G06, OT)</a:t>
                      </a:r>
                    </a:p>
                    <a:p>
                      <a:r>
                        <a:rPr sz="1000"/>
                        <a:t>Head (Exploration), Brazil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30/11/2042,   Age: 37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Mohamad Faiz bin Rasli (G05, OT)</a:t>
                      </a:r>
                    </a:p>
                    <a:p>
                      <a:r>
                        <a:rPr sz="1000"/>
                        <a:t>Manager (Business Analysis), Business Development, Strategy &amp; Commercial, PCSB, Upstream Business</a:t>
                      </a:r>
                    </a:p>
                    <a:p>
                      <a:r>
                        <a:rPr sz="1000"/>
                        <a:t>Retire: 22/05/2047,   Age: 32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Hafizan bin Abdul Wahab (G06, OT)</a:t>
                      </a:r>
                    </a:p>
                    <a:p>
                      <a:r>
                        <a:rPr sz="1000"/>
                        <a:t>Staff (Petroleum Geosciences), Technical Assurance &amp; Capability, Exploration, PCSB, Upstream Business</a:t>
                      </a:r>
                    </a:p>
                    <a:p>
                      <a:r>
                        <a:rPr sz="1000"/>
                        <a:t>Retire: 15/06/2046,   Age: 33</a:t>
                      </a:r>
                    </a:p>
                    <a:p>
                      <a:r>
                        <a:rPr sz="1000"/>
                        <a:t>PPA: 1, 2, 2, 2, 3H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Marc De Urreiztieta (G08, OT)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06/08/2026,   Age: 53</a:t>
                      </a:r>
                    </a:p>
                    <a:p>
                      <a:r>
                        <a:rPr sz="1000"/>
                        <a:t>PPA: 3S, 3H, 2, 2, 3H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Brianne Gillian Tracey Alleyne (EXPAT, OT)</a:t>
                      </a:r>
                    </a:p>
                    <a:p>
                      <a:r>
                        <a:rPr sz="1000"/>
                        <a:t>Staff (Petroleum Geosciences),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15/08/2020,   Age: 39</a:t>
                      </a:r>
                    </a:p>
                    <a:p>
                      <a:r>
                        <a:rPr sz="1000"/>
                        <a:t>PPA: 3H, 2, 2, 3H, 3S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Suhaileen binti Shahar (G10, BT)</a:t>
                      </a:r>
                    </a:p>
                    <a:p>
                      <a:r>
                        <a:rPr sz="1000"/>
                        <a:t>Head (Basin &amp; Petroleum System), Basin &amp; Petroleum System, Exploration, PCSB, Upstream Business</a:t>
                      </a:r>
                    </a:p>
                    <a:p>
                      <a:r>
                        <a:rPr sz="1000"/>
                        <a:t>Retire: 13/05/2034,   Age: 45</a:t>
                      </a:r>
                    </a:p>
                    <a:p>
                      <a:r>
                        <a:rPr sz="1000"/>
                        <a:t>PPA: 3H, 1, 3H,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Sandeep Kumar Chandola (G10, OT)</a:t>
                      </a:r>
                    </a:p>
                    <a:p>
                      <a:r>
                        <a:rPr sz="1000"/>
                        <a:t>Custodian (Acquisition), Technical Assurance &amp; Capability, Exploration, PCSB, Upstream Business</a:t>
                      </a:r>
                    </a:p>
                    <a:p>
                      <a:r>
                        <a:rPr sz="1000"/>
                        <a:t>Retire: 16/08/2025,   Age: 54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Ong Swee Keong (G07, BT)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20/04/2041,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