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heme/theme4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2"/>
    <p:sldMasterId id="2147483677" r:id="rId3"/>
  </p:sldMasterIdLst>
  <p:notesMasterIdLst>
    <p:notesMasterId r:id="rId12"/>
  </p:notesMasterIdLst>
  <p:handoutMasterIdLst>
    <p:handoutMasterId r:id="rId13"/>
  </p:handoutMasterIdLst>
  <p:sldIdLst>
    <p:sldId id="256" r:id="rId4"/>
    <p:sldId id="262" r:id="rId5"/>
    <p:sldId id="263" r:id="rId6"/>
    <p:sldId id="257" r:id="rId7"/>
    <p:sldId id="258" r:id="rId8"/>
    <p:sldId id="259" r:id="rId9"/>
    <p:sldId id="260" r:id="rId10"/>
    <p:sldId id="261" r:id="rId11"/>
  </p:sldIdLst>
  <p:sldSz cx="11887200" cy="66865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93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4.xm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F25A2-2227-421C-9852-CD7C25A63DE6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600" smtClean="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  <a:endParaRPr lang="en-US" sz="6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32474-B39C-4D33-A2A1-E55FB5C04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1217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B0556-70A6-4014-AF00-62AFD3DC9C0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sz="6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FDB73-8186-40C8-9BE1-4FBA3797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3075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DB73-8186-40C8-9BE1-4FBA379738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8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DB73-8186-40C8-9BE1-4FBA379738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6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DB73-8186-40C8-9BE1-4FBA379738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95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DB73-8186-40C8-9BE1-4FBA379738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28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DB73-8186-40C8-9BE1-4FBA379738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9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DB73-8186-40C8-9BE1-4FBA379738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3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DB73-8186-40C8-9BE1-4FBA379738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0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DB73-8186-40C8-9BE1-4FBA379738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38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9C21B92-1E2B-CE49-B96B-14BDF32AEBF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0437" y="1643200"/>
            <a:ext cx="10745425" cy="1700074"/>
          </a:xfrm>
        </p:spPr>
        <p:txBody>
          <a:bodyPr anchor="b">
            <a:noAutofit/>
          </a:bodyPr>
          <a:lstStyle>
            <a:lvl1pPr algn="l">
              <a:defRPr sz="273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AD28AFC-4846-DD4C-AC3A-E46D60EF9D3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1175" y="3348540"/>
            <a:ext cx="6919649" cy="1000391"/>
          </a:xfrm>
        </p:spPr>
        <p:txBody>
          <a:bodyPr>
            <a:noAutofit/>
          </a:bodyPr>
          <a:lstStyle>
            <a:lvl1pPr marL="0" indent="0" algn="l">
              <a:buNone/>
              <a:defRPr sz="1755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5770" indent="0" algn="ctr">
              <a:buNone/>
              <a:defRPr sz="1950"/>
            </a:lvl2pPr>
            <a:lvl3pPr marL="891540" indent="0" algn="ctr">
              <a:buNone/>
              <a:defRPr sz="1755"/>
            </a:lvl3pPr>
            <a:lvl4pPr marL="1337310" indent="0" algn="ctr">
              <a:buNone/>
              <a:defRPr sz="1560"/>
            </a:lvl4pPr>
            <a:lvl5pPr marL="1783080" indent="0" algn="ctr">
              <a:buNone/>
              <a:defRPr sz="1560"/>
            </a:lvl5pPr>
            <a:lvl6pPr marL="2228850" indent="0" algn="ctr">
              <a:buNone/>
              <a:defRPr sz="1560"/>
            </a:lvl6pPr>
            <a:lvl7pPr marL="2674620" indent="0" algn="ctr">
              <a:buNone/>
              <a:defRPr sz="1560"/>
            </a:lvl7pPr>
            <a:lvl8pPr marL="3120390" indent="0" algn="ctr">
              <a:buNone/>
              <a:defRPr sz="1560"/>
            </a:lvl8pPr>
            <a:lvl9pPr marL="3566160" indent="0" algn="ctr">
              <a:buNone/>
              <a:defRPr sz="1560"/>
            </a:lvl9pPr>
          </a:lstStyle>
          <a:p>
            <a:r>
              <a:rPr lang="en-US" dirty="0"/>
              <a:t>Insert subtitles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7F4DD8-DD0E-424C-9238-BD6B2322A50B}"/>
              </a:ext>
            </a:extLst>
          </p:cNvPr>
          <p:cNvSpPr txBox="1"/>
          <p:nvPr/>
        </p:nvSpPr>
        <p:spPr>
          <a:xfrm>
            <a:off x="580435" y="5877336"/>
            <a:ext cx="8894074" cy="450123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SG" sz="78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Petroliam Nasional Berhad (PETRONAS)</a:t>
            </a:r>
          </a:p>
          <a:p>
            <a:r>
              <a:rPr lang="en-SG" sz="78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reserved. No part of this document may be reproduced in any form possible, stored in a retrieval system, transmitted and/or disseminated in any form or by any means (digital, mechanical, hard copy, recording or otherwise) without the permission of the copyright owner.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43F93652-951A-1F46-B179-8A71E30968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0435" y="4675358"/>
            <a:ext cx="5363166" cy="2776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6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to xxx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9E05A1FD-FDF4-F946-9942-0EA914A195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0436" y="4978996"/>
            <a:ext cx="1680304" cy="277643"/>
          </a:xfrm>
        </p:spPr>
        <p:txBody>
          <a:bodyPr>
            <a:noAutofit/>
          </a:bodyPr>
          <a:lstStyle>
            <a:lvl1pPr marL="0" marR="0" indent="0" algn="l" defTabSz="891540" rtl="0" eaLnBrk="1" fontAlgn="auto" latinLnBrk="0" hangingPunct="1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60">
                <a:solidFill>
                  <a:schemeClr val="bg1"/>
                </a:solidFill>
              </a:defRPr>
            </a:lvl1pPr>
          </a:lstStyle>
          <a:p>
            <a:pPr marL="0" marR="0" lvl="0" indent="0" algn="l" defTabSz="891540" rtl="0" eaLnBrk="1" fontAlgn="auto" latinLnBrk="0" hangingPunct="1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DD.MM.YY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41726F-A7B1-BD44-A16A-D405E7CF856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008" y="564289"/>
            <a:ext cx="1129709" cy="85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9205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: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02102" y="367285"/>
            <a:ext cx="6923759" cy="725542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/>
        </p:nvSpPr>
        <p:spPr>
          <a:xfrm>
            <a:off x="7743305" y="6186808"/>
            <a:ext cx="3300323" cy="2123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8915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78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6816" y="6186436"/>
            <a:ext cx="309043" cy="21005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8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13FE915-D00F-1945-A8B6-CD92D0DF0E5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4027721" cy="6686550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17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2E2ED0D0-2C22-BB4C-8B0E-07933DF6A0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102" y="1274130"/>
            <a:ext cx="6923759" cy="47174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729971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1341" y="367285"/>
            <a:ext cx="10764520" cy="725542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/>
        </p:nvSpPr>
        <p:spPr>
          <a:xfrm>
            <a:off x="7743305" y="6186808"/>
            <a:ext cx="3300323" cy="2123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8915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78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6816" y="6186436"/>
            <a:ext cx="309043" cy="21005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8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4019" y="1274130"/>
            <a:ext cx="5184004" cy="47174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705" b="1" i="0">
                <a:solidFill>
                  <a:srgbClr val="00B1A9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“Insert a quote here investing in visionary thinkers and technologies”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A3E5904-DF31-1E44-90BD-C581B58E3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34536" y="1274130"/>
            <a:ext cx="5184004" cy="47174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official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D31D17-7B06-514D-8550-14E9B760A39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944" y="6190723"/>
            <a:ext cx="1085760" cy="29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8796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1341" y="367285"/>
            <a:ext cx="10764520" cy="725542"/>
          </a:xfrm>
        </p:spPr>
        <p:txBody>
          <a:bodyPr/>
          <a:lstStyle/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/>
        </p:nvSpPr>
        <p:spPr>
          <a:xfrm>
            <a:off x="7743305" y="6186808"/>
            <a:ext cx="3300323" cy="2123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8915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78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6816" y="6186436"/>
            <a:ext cx="309043" cy="21005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8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93E86E4E-05EA-9F44-BA85-F2B1EE480B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1340" y="3654480"/>
            <a:ext cx="2728682" cy="312658"/>
          </a:xfrm>
        </p:spPr>
        <p:txBody>
          <a:bodyPr>
            <a:noAutofit/>
          </a:bodyPr>
          <a:lstStyle>
            <a:lvl1pPr marL="0" indent="0" algn="ctr">
              <a:buNone/>
              <a:defRPr sz="156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60">
                <a:solidFill>
                  <a:srgbClr val="00B1A9"/>
                </a:solidFill>
              </a:defRPr>
            </a:lvl2pPr>
            <a:lvl3pPr>
              <a:defRPr sz="1560">
                <a:solidFill>
                  <a:srgbClr val="00B1A9"/>
                </a:solidFill>
              </a:defRPr>
            </a:lvl3pPr>
            <a:lvl4pPr>
              <a:defRPr sz="1560">
                <a:solidFill>
                  <a:srgbClr val="00B1A9"/>
                </a:solidFill>
              </a:defRPr>
            </a:lvl4pPr>
            <a:lvl5pPr>
              <a:defRPr sz="156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Title of icon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9496E08-6F62-3F48-A55D-062F0826799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1340" y="3971446"/>
            <a:ext cx="2728682" cy="781821"/>
          </a:xfrm>
        </p:spPr>
        <p:txBody>
          <a:bodyPr>
            <a:noAutofit/>
          </a:bodyPr>
          <a:lstStyle>
            <a:lvl1pPr marL="0" indent="0" algn="ctr">
              <a:buNone/>
              <a:defRPr sz="1365" b="0" i="0">
                <a:solidFill>
                  <a:srgbClr val="3C38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60">
                <a:solidFill>
                  <a:srgbClr val="00B1A9"/>
                </a:solidFill>
              </a:defRPr>
            </a:lvl2pPr>
            <a:lvl3pPr>
              <a:defRPr sz="1560">
                <a:solidFill>
                  <a:srgbClr val="00B1A9"/>
                </a:solidFill>
              </a:defRPr>
            </a:lvl3pPr>
            <a:lvl4pPr>
              <a:defRPr sz="1560">
                <a:solidFill>
                  <a:srgbClr val="00B1A9"/>
                </a:solidFill>
              </a:defRPr>
            </a:lvl4pPr>
            <a:lvl5pPr>
              <a:defRPr sz="156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.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564AC605-A8C9-5347-BFD8-357CFE9121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82663" y="3654480"/>
            <a:ext cx="2728682" cy="312658"/>
          </a:xfrm>
        </p:spPr>
        <p:txBody>
          <a:bodyPr>
            <a:noAutofit/>
          </a:bodyPr>
          <a:lstStyle>
            <a:lvl1pPr marL="0" indent="0" algn="ctr">
              <a:buNone/>
              <a:defRPr sz="156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60">
                <a:solidFill>
                  <a:srgbClr val="00B1A9"/>
                </a:solidFill>
              </a:defRPr>
            </a:lvl2pPr>
            <a:lvl3pPr>
              <a:defRPr sz="1560">
                <a:solidFill>
                  <a:srgbClr val="00B1A9"/>
                </a:solidFill>
              </a:defRPr>
            </a:lvl3pPr>
            <a:lvl4pPr>
              <a:defRPr sz="1560">
                <a:solidFill>
                  <a:srgbClr val="00B1A9"/>
                </a:solidFill>
              </a:defRPr>
            </a:lvl4pPr>
            <a:lvl5pPr>
              <a:defRPr sz="156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Title of icon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EEF7C4AD-214F-6145-B2C3-DAD206C7FC1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82663" y="3971446"/>
            <a:ext cx="2728682" cy="781821"/>
          </a:xfrm>
        </p:spPr>
        <p:txBody>
          <a:bodyPr>
            <a:noAutofit/>
          </a:bodyPr>
          <a:lstStyle>
            <a:lvl1pPr marL="0" indent="0" algn="ctr">
              <a:buNone/>
              <a:defRPr sz="1365" b="0" i="0">
                <a:solidFill>
                  <a:srgbClr val="3C38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60">
                <a:solidFill>
                  <a:srgbClr val="00B1A9"/>
                </a:solidFill>
              </a:defRPr>
            </a:lvl2pPr>
            <a:lvl3pPr>
              <a:defRPr sz="1560">
                <a:solidFill>
                  <a:srgbClr val="00B1A9"/>
                </a:solidFill>
              </a:defRPr>
            </a:lvl3pPr>
            <a:lvl4pPr>
              <a:defRPr sz="1560">
                <a:solidFill>
                  <a:srgbClr val="00B1A9"/>
                </a:solidFill>
              </a:defRPr>
            </a:lvl4pPr>
            <a:lvl5pPr>
              <a:defRPr sz="156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.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8A05E654-2C17-F442-A60A-E6D82D65126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19497" y="3654480"/>
            <a:ext cx="2717248" cy="312658"/>
          </a:xfrm>
        </p:spPr>
        <p:txBody>
          <a:bodyPr>
            <a:noAutofit/>
          </a:bodyPr>
          <a:lstStyle>
            <a:lvl1pPr marL="0" indent="0" algn="ctr">
              <a:buNone/>
              <a:defRPr sz="156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60">
                <a:solidFill>
                  <a:srgbClr val="00B1A9"/>
                </a:solidFill>
              </a:defRPr>
            </a:lvl2pPr>
            <a:lvl3pPr>
              <a:defRPr sz="1560">
                <a:solidFill>
                  <a:srgbClr val="00B1A9"/>
                </a:solidFill>
              </a:defRPr>
            </a:lvl3pPr>
            <a:lvl4pPr>
              <a:defRPr sz="1560">
                <a:solidFill>
                  <a:srgbClr val="00B1A9"/>
                </a:solidFill>
              </a:defRPr>
            </a:lvl4pPr>
            <a:lvl5pPr>
              <a:defRPr sz="156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Title of icon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B21C1733-6E92-EF4A-95D2-CB540BDF899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608061" y="3971446"/>
            <a:ext cx="2728682" cy="781821"/>
          </a:xfrm>
        </p:spPr>
        <p:txBody>
          <a:bodyPr>
            <a:noAutofit/>
          </a:bodyPr>
          <a:lstStyle>
            <a:lvl1pPr marL="0" indent="0" algn="ctr">
              <a:buNone/>
              <a:defRPr sz="1365" b="0" i="0">
                <a:solidFill>
                  <a:srgbClr val="3C38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60">
                <a:solidFill>
                  <a:srgbClr val="00B1A9"/>
                </a:solidFill>
              </a:defRPr>
            </a:lvl2pPr>
            <a:lvl3pPr>
              <a:defRPr sz="1560">
                <a:solidFill>
                  <a:srgbClr val="00B1A9"/>
                </a:solidFill>
              </a:defRPr>
            </a:lvl3pPr>
            <a:lvl4pPr>
              <a:defRPr sz="1560">
                <a:solidFill>
                  <a:srgbClr val="00B1A9"/>
                </a:solidFill>
              </a:defRPr>
            </a:lvl4pPr>
            <a:lvl5pPr>
              <a:defRPr sz="156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.</a:t>
            </a:r>
          </a:p>
        </p:txBody>
      </p: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9AA14840-8BCD-8848-8088-BF992AE25EF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2241" y="1939579"/>
            <a:ext cx="1946880" cy="128466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rmAutofit/>
          </a:bodyPr>
          <a:lstStyle>
            <a:lvl1pPr marL="0" indent="0" algn="ctr">
              <a:buNone/>
              <a:defRPr sz="780">
                <a:solidFill>
                  <a:srgbClr val="3C3835"/>
                </a:solidFill>
              </a:defRPr>
            </a:lvl1pPr>
          </a:lstStyle>
          <a:p>
            <a:r>
              <a:rPr lang="en-US" dirty="0"/>
              <a:t>Click to replace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DCD6480D-FBF1-224A-8E18-4EE6A75E5F3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30826" y="2036104"/>
            <a:ext cx="2232359" cy="1140750"/>
          </a:xfrm>
          <a:blipFill>
            <a:blip r:embed="rId3"/>
            <a:stretch>
              <a:fillRect/>
            </a:stretch>
          </a:blipFill>
        </p:spPr>
        <p:txBody>
          <a:bodyPr anchor="ctr" anchorCtr="0">
            <a:normAutofit/>
          </a:bodyPr>
          <a:lstStyle>
            <a:lvl1pPr marL="0" indent="0" algn="ctr">
              <a:buNone/>
              <a:defRPr sz="780">
                <a:solidFill>
                  <a:srgbClr val="3C3835"/>
                </a:solidFill>
              </a:defRPr>
            </a:lvl1pPr>
          </a:lstStyle>
          <a:p>
            <a:r>
              <a:rPr lang="en-US" dirty="0"/>
              <a:t>Click to replace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DA157309-5AB4-2744-9F3E-4FBE257646C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389742" y="1986964"/>
            <a:ext cx="1165320" cy="1189890"/>
          </a:xfrm>
          <a:blipFill>
            <a:blip r:embed="rId4"/>
            <a:stretch>
              <a:fillRect/>
            </a:stretch>
          </a:blipFill>
        </p:spPr>
        <p:txBody>
          <a:bodyPr anchor="ctr" anchorCtr="0">
            <a:normAutofit/>
          </a:bodyPr>
          <a:lstStyle>
            <a:lvl1pPr marL="0" indent="0" algn="ctr">
              <a:buNone/>
              <a:defRPr sz="780">
                <a:solidFill>
                  <a:srgbClr val="3C3835"/>
                </a:solidFill>
              </a:defRPr>
            </a:lvl1pPr>
          </a:lstStyle>
          <a:p>
            <a:r>
              <a:rPr lang="en-US" dirty="0"/>
              <a:t>Click to replace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2B0126C-8CFE-EE46-B3E9-1255A6DEDB2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944" y="6190723"/>
            <a:ext cx="1085760" cy="29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3298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4A912FB-8A4A-2347-9713-20B37768DE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1887200" cy="6688682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17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3AFE18-50B1-A84C-9986-C859606BB5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2" y="359092"/>
            <a:ext cx="5382258" cy="1434822"/>
          </a:xfrm>
        </p:spPr>
        <p:txBody>
          <a:bodyPr>
            <a:noAutofit/>
          </a:bodyPr>
          <a:lstStyle>
            <a:lvl1pPr marL="0" indent="0">
              <a:buNone/>
              <a:defRPr sz="4680" b="1" i="0">
                <a:solidFill>
                  <a:srgbClr val="00B1A9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 dirty="0"/>
              <a:t>“Insert a quote here”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DCEF33-99DE-5242-AB52-7CBF69C1B37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0278" y="6177600"/>
            <a:ext cx="1095120" cy="31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28007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F2205C8-902D-4A44-9657-01148E44C4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1342" y="2942045"/>
            <a:ext cx="10764520" cy="597692"/>
          </a:xfrm>
        </p:spPr>
        <p:txBody>
          <a:bodyPr anchor="ctr" anchorCtr="0">
            <a:noAutofit/>
          </a:bodyPr>
          <a:lstStyle>
            <a:lvl1pPr algn="ctr">
              <a:defRPr sz="273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 for your passion!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5F5DD-CF2F-A943-9AF0-7CE41011965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8044" y="4604815"/>
            <a:ext cx="1111113" cy="83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26007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1887200" cy="365125"/>
          </a:xfrm>
        </p:spPr>
        <p:txBody>
          <a:bodyPr/>
          <a:lstStyle>
            <a:lvl1pPr algn="l">
              <a:defRPr lang="en-US" sz="6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4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1887200" cy="365125"/>
          </a:xfrm>
        </p:spPr>
        <p:txBody>
          <a:bodyPr/>
          <a:lstStyle>
            <a:lvl1pPr algn="l">
              <a:defRPr lang="en-US" sz="6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62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1887200" cy="360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defTabSz="891540"/>
            <a:endParaRPr lang="en-US" sz="1755" dirty="0">
              <a:solidFill>
                <a:srgbClr val="33333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397" r="8127" b="31018"/>
          <a:stretch/>
        </p:blipFill>
        <p:spPr>
          <a:xfrm>
            <a:off x="-1" y="1337311"/>
            <a:ext cx="11887201" cy="5349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60" y="74295"/>
            <a:ext cx="1734221" cy="14859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6240" y="1634490"/>
            <a:ext cx="10698480" cy="520065"/>
          </a:xfrm>
        </p:spPr>
        <p:txBody>
          <a:bodyPr>
            <a:noAutofit/>
          </a:bodyPr>
          <a:lstStyle>
            <a:lvl1pPr>
              <a:defRPr sz="33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2228850"/>
            <a:ext cx="7330440" cy="520065"/>
          </a:xfrm>
        </p:spPr>
        <p:txBody>
          <a:bodyPr/>
          <a:lstStyle>
            <a:lvl1pPr marL="0" indent="0">
              <a:buNone/>
              <a:defRPr>
                <a:solidFill>
                  <a:srgbClr val="00B1A9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40780" y="5572126"/>
            <a:ext cx="4556760" cy="690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1540"/>
            <a:r>
              <a:rPr lang="en-US" sz="780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</a:t>
            </a:r>
            <a:r>
              <a:rPr lang="en-US" sz="780" b="1" dirty="0" smtClean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2019 </a:t>
            </a:r>
            <a:r>
              <a:rPr lang="en-US" sz="780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PETROLIAM NASIONAL BERHAD (PETRONAS)</a:t>
            </a:r>
          </a:p>
          <a:p>
            <a:pPr defTabSz="891540"/>
            <a:endParaRPr lang="en-US" sz="780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891540"/>
            <a:r>
              <a:rPr lang="en-US" sz="78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 rights reserved. No part of this document may be reproduced, stored in a retrieval system or transmitted in any form or by any means (electronic, mechanical, photocopying, recording or otherwise) without the permission of the copyright owner.</a:t>
            </a:r>
          </a:p>
        </p:txBody>
      </p:sp>
    </p:spTree>
    <p:extLst>
      <p:ext uri="{BB962C8B-B14F-4D97-AF65-F5344CB8AC3E}">
        <p14:creationId xmlns:p14="http://schemas.microsoft.com/office/powerpoint/2010/main" val="4142484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11887200" cy="360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defTabSz="891540"/>
            <a:endParaRPr lang="en-US" sz="1755" dirty="0">
              <a:solidFill>
                <a:srgbClr val="333333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12" r="24419" b="17951"/>
          <a:stretch/>
        </p:blipFill>
        <p:spPr>
          <a:xfrm flipH="1">
            <a:off x="0" y="0"/>
            <a:ext cx="6438900" cy="6686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60" y="74295"/>
            <a:ext cx="1734221" cy="1485900"/>
          </a:xfrm>
          <a:prstGeom prst="rect">
            <a:avLst/>
          </a:prstGeom>
        </p:spPr>
      </p:pic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2872740" y="1857375"/>
            <a:ext cx="8371241" cy="520065"/>
          </a:xfrm>
        </p:spPr>
        <p:txBody>
          <a:bodyPr>
            <a:noAutofit/>
          </a:bodyPr>
          <a:lstStyle>
            <a:lvl1pPr>
              <a:defRPr sz="27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2872740" y="2451735"/>
            <a:ext cx="7330440" cy="520065"/>
          </a:xfrm>
        </p:spPr>
        <p:txBody>
          <a:bodyPr/>
          <a:lstStyle>
            <a:lvl1pPr marL="0" indent="0">
              <a:buNone/>
              <a:defRPr>
                <a:solidFill>
                  <a:srgbClr val="00B1A9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2077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94360" y="965835"/>
            <a:ext cx="10698480" cy="1634490"/>
          </a:xfrm>
        </p:spPr>
        <p:txBody>
          <a:bodyPr>
            <a:noAutofit/>
          </a:bodyPr>
          <a:lstStyle>
            <a:lvl1pPr marL="0" indent="0">
              <a:buNone/>
              <a:defRPr sz="1560"/>
            </a:lvl1pPr>
            <a:lvl2pPr>
              <a:defRPr sz="1560"/>
            </a:lvl2pPr>
            <a:lvl3pPr>
              <a:defRPr sz="1560"/>
            </a:lvl3pPr>
            <a:lvl4pPr>
              <a:defRPr sz="1560"/>
            </a:lvl4pPr>
            <a:lvl5pPr>
              <a:defRPr sz="156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94360" y="371475"/>
            <a:ext cx="10698480" cy="520065"/>
          </a:xfrm>
        </p:spPr>
        <p:txBody>
          <a:bodyPr>
            <a:noAutofit/>
          </a:bodyPr>
          <a:lstStyle>
            <a:lvl1pPr>
              <a:defRPr sz="3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36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Content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E2BA46-4FE3-0047-9509-7517639C3B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42493" y="1230016"/>
            <a:ext cx="9397492" cy="4717440"/>
          </a:xfrm>
        </p:spPr>
        <p:txBody>
          <a:bodyPr wrap="square" numCol="1" spcCol="0">
            <a:noAutofit/>
          </a:bodyPr>
          <a:lstStyle>
            <a:lvl1pPr marL="0" indent="0">
              <a:buFont typeface="+mj-lt"/>
              <a:buNone/>
              <a:defRPr sz="1560" b="1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FontTx/>
              <a:buNone/>
              <a:defRPr sz="1560">
                <a:solidFill>
                  <a:srgbClr val="3C3835"/>
                </a:solidFill>
              </a:defRPr>
            </a:lvl2pPr>
          </a:lstStyle>
          <a:p>
            <a:pPr lvl="0"/>
            <a:r>
              <a:rPr lang="en-US" dirty="0"/>
              <a:t>Insert section title lorem ipsum</a:t>
            </a:r>
          </a:p>
          <a:p>
            <a:pPr lvl="1"/>
            <a:r>
              <a:rPr lang="en-US" dirty="0"/>
              <a:t>Insert section sub-title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6BAAF8A-815F-4A40-B0CA-E8B05C7E02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1341" y="1229645"/>
            <a:ext cx="554735" cy="4717440"/>
          </a:xfrm>
        </p:spPr>
        <p:txBody>
          <a:bodyPr rIns="0">
            <a:noAutofit/>
          </a:bodyPr>
          <a:lstStyle>
            <a:lvl1pPr marL="0" indent="0" algn="l">
              <a:buNone/>
              <a:defRPr b="1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88BF6A1-F5F6-4146-8EA5-0C81C03824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5174" y="1229645"/>
            <a:ext cx="554736" cy="4717440"/>
          </a:xfrm>
        </p:spPr>
        <p:txBody>
          <a:bodyPr>
            <a:noAutofit/>
          </a:bodyPr>
          <a:lstStyle>
            <a:lvl1pPr marL="0" indent="0" algn="r">
              <a:buNone/>
              <a:defRPr b="0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87B92-2B66-BF46-9DB3-DB52029508FF}"/>
              </a:ext>
            </a:extLst>
          </p:cNvPr>
          <p:cNvSpPr txBox="1"/>
          <p:nvPr/>
        </p:nvSpPr>
        <p:spPr>
          <a:xfrm>
            <a:off x="7743305" y="6186808"/>
            <a:ext cx="3300323" cy="2123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8915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78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149AE20-A93A-3647-A93A-973C37F5E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6816" y="6186436"/>
            <a:ext cx="309043" cy="21005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8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30F01C-D4E0-684A-9E16-7BC69447612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944" y="6190723"/>
            <a:ext cx="1085760" cy="29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36309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594360" y="371475"/>
            <a:ext cx="10698480" cy="520065"/>
          </a:xfrm>
        </p:spPr>
        <p:txBody>
          <a:bodyPr>
            <a:noAutofit/>
          </a:bodyPr>
          <a:lstStyle>
            <a:lvl1pPr>
              <a:defRPr sz="3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915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531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Page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1887200" cy="360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defTabSz="891540"/>
            <a:endParaRPr lang="en-US" sz="1755" dirty="0">
              <a:solidFill>
                <a:srgbClr val="33333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7397" r="8127" b="31018"/>
          <a:stretch/>
        </p:blipFill>
        <p:spPr>
          <a:xfrm>
            <a:off x="-1" y="1337311"/>
            <a:ext cx="11887201" cy="5349240"/>
          </a:xfrm>
          <a:prstGeom prst="rect">
            <a:avLst/>
          </a:prstGeom>
        </p:spPr>
      </p:pic>
      <p:sp>
        <p:nvSpPr>
          <p:cNvPr id="8" name="Title 2"/>
          <p:cNvSpPr>
            <a:spLocks noGrp="1"/>
          </p:cNvSpPr>
          <p:nvPr>
            <p:ph type="title" hasCustomPrompt="1"/>
          </p:nvPr>
        </p:nvSpPr>
        <p:spPr>
          <a:xfrm>
            <a:off x="396240" y="1931670"/>
            <a:ext cx="10698480" cy="520065"/>
          </a:xfrm>
        </p:spPr>
        <p:txBody>
          <a:bodyPr>
            <a:noAutofit/>
          </a:bodyPr>
          <a:lstStyle>
            <a:lvl1pPr>
              <a:defRPr sz="3315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60" y="74295"/>
            <a:ext cx="1734221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99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8413" y="530900"/>
            <a:ext cx="8620284" cy="25229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732632" y="1571031"/>
            <a:ext cx="10424001" cy="1191816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 dirty="0" smtClean="0"/>
          </a:p>
        </p:txBody>
      </p:sp>
      <p:sp>
        <p:nvSpPr>
          <p:cNvPr id="4" name="pg num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19160" y="6197443"/>
            <a:ext cx="2773680" cy="35599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891540">
              <a:defRPr/>
            </a:pPr>
            <a:fld id="{E883A907-0A60-4EDF-BCCB-2701CF01660B}" type="slidenum">
              <a:rPr lang="en-US" smtClean="0">
                <a:solidFill>
                  <a:srgbClr val="333333"/>
                </a:solidFill>
              </a:rPr>
              <a:pPr defTabSz="891540">
                <a:defRPr/>
              </a:pPr>
              <a:t>‹#›</a:t>
            </a:fld>
            <a:endParaRPr 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658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BEA4F08-3EE7-2B41-B91A-2D8DB8E18D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0436" y="1643200"/>
            <a:ext cx="6919649" cy="1700074"/>
          </a:xfrm>
        </p:spPr>
        <p:txBody>
          <a:bodyPr anchor="b">
            <a:noAutofit/>
          </a:bodyPr>
          <a:lstStyle>
            <a:lvl1pPr algn="l">
              <a:defRPr sz="2730" b="1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09CC427-036A-DF41-B3F4-26E0589F9A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1175" y="3348540"/>
            <a:ext cx="6919649" cy="1000391"/>
          </a:xfrm>
        </p:spPr>
        <p:txBody>
          <a:bodyPr>
            <a:noAutofit/>
          </a:bodyPr>
          <a:lstStyle>
            <a:lvl1pPr marL="0" indent="0" algn="l">
              <a:buNone/>
              <a:defRPr sz="1755" b="0" i="0">
                <a:solidFill>
                  <a:srgbClr val="3C38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5770" indent="0" algn="ctr">
              <a:buNone/>
              <a:defRPr sz="1950"/>
            </a:lvl2pPr>
            <a:lvl3pPr marL="891540" indent="0" algn="ctr">
              <a:buNone/>
              <a:defRPr sz="1755"/>
            </a:lvl3pPr>
            <a:lvl4pPr marL="1337310" indent="0" algn="ctr">
              <a:buNone/>
              <a:defRPr sz="1560"/>
            </a:lvl4pPr>
            <a:lvl5pPr marL="1783080" indent="0" algn="ctr">
              <a:buNone/>
              <a:defRPr sz="1560"/>
            </a:lvl5pPr>
            <a:lvl6pPr marL="2228850" indent="0" algn="ctr">
              <a:buNone/>
              <a:defRPr sz="1560"/>
            </a:lvl6pPr>
            <a:lvl7pPr marL="2674620" indent="0" algn="ctr">
              <a:buNone/>
              <a:defRPr sz="1560"/>
            </a:lvl7pPr>
            <a:lvl8pPr marL="3120390" indent="0" algn="ctr">
              <a:buNone/>
              <a:defRPr sz="1560"/>
            </a:lvl8pPr>
            <a:lvl9pPr marL="3566160" indent="0" algn="ctr">
              <a:buNone/>
              <a:defRPr sz="1560"/>
            </a:lvl9pPr>
          </a:lstStyle>
          <a:p>
            <a:r>
              <a:rPr lang="en-US" dirty="0"/>
              <a:t>Insert subtitles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EF6038-5824-0642-A122-B43A8A1E551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346" y="6192900"/>
            <a:ext cx="1082457" cy="290032"/>
          </a:xfrm>
          <a:prstGeom prst="rect">
            <a:avLst/>
          </a:prstGeom>
        </p:spPr>
      </p:pic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2844DB65-4804-FD49-BA71-3CEF731871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0435" y="4675358"/>
            <a:ext cx="6919648" cy="58197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60">
                <a:solidFill>
                  <a:srgbClr val="3C3835"/>
                </a:solidFill>
              </a:defRPr>
            </a:lvl1pPr>
          </a:lstStyle>
          <a:p>
            <a:pPr lvl="0"/>
            <a:r>
              <a:rPr lang="en-US" dirty="0"/>
              <a:t>Description (optional).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3414D3-2441-A840-A2D7-D8A423B5EB0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944" y="6190723"/>
            <a:ext cx="1085760" cy="29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5497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1341" y="367285"/>
            <a:ext cx="10764520" cy="725542"/>
          </a:xfrm>
        </p:spPr>
        <p:txBody>
          <a:bodyPr/>
          <a:lstStyle/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/>
        </p:nvSpPr>
        <p:spPr>
          <a:xfrm>
            <a:off x="7743305" y="6186808"/>
            <a:ext cx="3300323" cy="2123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8915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78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6816" y="6186436"/>
            <a:ext cx="309043" cy="21005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8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4019" y="1274130"/>
            <a:ext cx="10771842" cy="47174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official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934649-81EA-C040-8624-BAA45A60EF2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944" y="6190723"/>
            <a:ext cx="1085760" cy="29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65680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1341" y="367285"/>
            <a:ext cx="10764520" cy="725542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4650" y="1274129"/>
            <a:ext cx="5171400" cy="471744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/>
        </p:nvSpPr>
        <p:spPr>
          <a:xfrm>
            <a:off x="7743305" y="6186808"/>
            <a:ext cx="3300323" cy="2123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8915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78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6816" y="6186436"/>
            <a:ext cx="309043" cy="21005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8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4019" y="1274130"/>
            <a:ext cx="5184004" cy="47174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official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7A2514-6E82-B148-ABE2-89EB820D20D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944" y="6190723"/>
            <a:ext cx="1085760" cy="29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29642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1341" y="367285"/>
            <a:ext cx="10764520" cy="725542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/>
        </p:nvSpPr>
        <p:spPr>
          <a:xfrm>
            <a:off x="7743305" y="6186808"/>
            <a:ext cx="3300323" cy="2123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8915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78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6816" y="6186436"/>
            <a:ext cx="309043" cy="21005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8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52159" y="1274130"/>
            <a:ext cx="3466379" cy="47174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22114B2-EC77-C74B-9459-C66CF7E83624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561340" y="1274129"/>
            <a:ext cx="6923759" cy="471744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F4185F-75D6-314D-89B0-BF87B6479CA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944" y="6190723"/>
            <a:ext cx="1085760" cy="29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79727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1341" y="367285"/>
            <a:ext cx="10764520" cy="725542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/>
        </p:nvSpPr>
        <p:spPr>
          <a:xfrm>
            <a:off x="7743305" y="6186808"/>
            <a:ext cx="3300323" cy="2123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8915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78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6816" y="6186436"/>
            <a:ext cx="309043" cy="21005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8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1341" y="1274130"/>
            <a:ext cx="3466379" cy="47174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22114B2-EC77-C74B-9459-C66CF7E83624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397604" y="1274129"/>
            <a:ext cx="6923759" cy="471744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937ACC-68A5-C241-8D13-BE5E3AAF0D3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944" y="6190723"/>
            <a:ext cx="1085760" cy="29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2389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: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1341" y="367285"/>
            <a:ext cx="5176682" cy="725542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/>
        </p:nvSpPr>
        <p:spPr>
          <a:xfrm>
            <a:off x="7743305" y="6186808"/>
            <a:ext cx="3300323" cy="2123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8915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78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6816" y="6186436"/>
            <a:ext cx="309043" cy="21005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8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4019" y="1274130"/>
            <a:ext cx="5184004" cy="47174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official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3DA2F86-CD1B-514F-B078-071E73B6944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135531" y="0"/>
            <a:ext cx="5751670" cy="6686550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17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8988C3-8A48-4245-9FD0-9E2303A1819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944" y="6190723"/>
            <a:ext cx="1085760" cy="29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67827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: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1340" y="367285"/>
            <a:ext cx="6923759" cy="725542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/>
        </p:nvSpPr>
        <p:spPr>
          <a:xfrm>
            <a:off x="7743305" y="6186808"/>
            <a:ext cx="3300323" cy="2123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8915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78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78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78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6816" y="6186436"/>
            <a:ext cx="309043" cy="21005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8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13FE915-D00F-1945-A8B6-CD92D0DF0E5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859480" y="0"/>
            <a:ext cx="4027721" cy="6686550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17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1340" y="1274130"/>
            <a:ext cx="6923759" cy="47174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B7B3DA-5732-3440-99BA-E3C630F986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944" y="6190723"/>
            <a:ext cx="1085760" cy="29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17337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1341" y="355999"/>
            <a:ext cx="10764520" cy="72554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340" y="1274132"/>
            <a:ext cx="10764519" cy="474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1F02E52-6825-6A46-BE64-733D00906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6816" y="6254186"/>
            <a:ext cx="309043" cy="73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8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3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891540" rtl="0" eaLnBrk="1" latinLnBrk="0" hangingPunct="1">
        <a:lnSpc>
          <a:spcPct val="90000"/>
        </a:lnSpc>
        <a:spcBef>
          <a:spcPct val="0"/>
        </a:spcBef>
        <a:buNone/>
        <a:defRPr sz="2340" b="1" i="0" kern="1200">
          <a:solidFill>
            <a:srgbClr val="00B1A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2885" indent="-222885" algn="l" defTabSz="89154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6865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1442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6019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596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5173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89750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34327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78904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33731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22885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12039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363">
          <p15:clr>
            <a:srgbClr val="F26B43"/>
          </p15:clr>
        </p15:guide>
        <p15:guide id="4" orient="horz" pos="4088">
          <p15:clr>
            <a:srgbClr val="F26B43"/>
          </p15:clr>
        </p15:guide>
        <p15:guide id="5" orient="horz" pos="2160">
          <p15:clr>
            <a:srgbClr val="F26B43"/>
          </p15:clr>
        </p15:guide>
        <p15:guide id="6" pos="731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594360" y="2005965"/>
            <a:ext cx="10698480" cy="371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 smtClean="0"/>
          </a:p>
        </p:txBody>
      </p:sp>
      <p:sp>
        <p:nvSpPr>
          <p:cNvPr id="17" name="Title Placeholder 16"/>
          <p:cNvSpPr>
            <a:spLocks noGrp="1"/>
          </p:cNvSpPr>
          <p:nvPr>
            <p:ph type="title"/>
          </p:nvPr>
        </p:nvSpPr>
        <p:spPr>
          <a:xfrm>
            <a:off x="594360" y="1263015"/>
            <a:ext cx="10698480" cy="520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96600" y="6417203"/>
            <a:ext cx="1188720" cy="19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1540"/>
            <a:fld id="{ECE5007E-5B56-4F93-B63B-6CA4521F869C}" type="slidenum">
              <a:rPr lang="en-US" sz="683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ctr" defTabSz="891540"/>
              <a:t>‹#›</a:t>
            </a:fld>
            <a:endParaRPr lang="en-US" sz="683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24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891540" rtl="0" eaLnBrk="1" latinLnBrk="0" hangingPunct="1">
        <a:spcBef>
          <a:spcPct val="0"/>
        </a:spcBef>
        <a:buNone/>
        <a:defRPr sz="2730" b="1" kern="1200">
          <a:solidFill>
            <a:srgbClr val="00B1A9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34328" indent="-334328" algn="l" defTabSz="891540" rtl="0" eaLnBrk="1" latinLnBrk="0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24376" indent="-278606" algn="l" defTabSz="891540" rtl="0" eaLnBrk="1" latinLnBrk="0" hangingPunct="1">
        <a:spcBef>
          <a:spcPct val="20000"/>
        </a:spcBef>
        <a:buFont typeface="Arial" pitchFamily="34" charset="0"/>
        <a:buChar char="–"/>
        <a:defRPr sz="2730" kern="1200">
          <a:solidFill>
            <a:schemeClr val="tx1"/>
          </a:solidFill>
          <a:latin typeface="+mn-lt"/>
          <a:ea typeface="+mn-ea"/>
          <a:cs typeface="+mn-cs"/>
        </a:defRPr>
      </a:lvl2pPr>
      <a:lvl3pPr marL="1114425" indent="-222885" algn="l" defTabSz="891540" rtl="0" eaLnBrk="1" latinLnBrk="0" hangingPunct="1">
        <a:spcBef>
          <a:spcPct val="20000"/>
        </a:spcBef>
        <a:buFont typeface="Arial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560195" indent="-222885" algn="l" defTabSz="891540" rtl="0" eaLnBrk="1" latinLnBrk="0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005965" indent="-222885" algn="l" defTabSz="891540" rtl="0" eaLnBrk="1" latinLnBrk="0" hangingPunct="1">
        <a:spcBef>
          <a:spcPct val="20000"/>
        </a:spcBef>
        <a:buFont typeface="Arial" pitchFamily="34" charset="0"/>
        <a:buChar char="»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51735" indent="-222885" algn="l" defTabSz="891540" rtl="0" eaLnBrk="1" latinLnBrk="0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897505" indent="-222885" algn="l" defTabSz="891540" rtl="0" eaLnBrk="1" latinLnBrk="0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343275" indent="-222885" algn="l" defTabSz="891540" rtl="0" eaLnBrk="1" latinLnBrk="0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789045" indent="-222885" algn="l" defTabSz="891540" rtl="0" eaLnBrk="1" latinLnBrk="0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33731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22885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12039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1887200" cy="365125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(CSP)</a:t>
            </a:r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197809"/>
              </p:ext>
            </p:extLst>
          </p:nvPr>
        </p:nvGraphicFramePr>
        <p:xfrm>
          <a:off x="294177" y="1860550"/>
          <a:ext cx="11298845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4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5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5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1418">
                  <a:extLst>
                    <a:ext uri="{9D8B030D-6E8A-4147-A177-3AD203B41FA5}">
                      <a16:colId xmlns:a16="http://schemas.microsoft.com/office/drawing/2014/main" val="1320792087"/>
                    </a:ext>
                  </a:extLst>
                </a:gridCol>
                <a:gridCol w="2198256">
                  <a:extLst>
                    <a:ext uri="{9D8B030D-6E8A-4147-A177-3AD203B41FA5}">
                      <a16:colId xmlns:a16="http://schemas.microsoft.com/office/drawing/2014/main" val="197684278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r>
                        <a:rPr lang="en-US" sz="1000" baseline="30000" dirty="0" smtClean="0"/>
                        <a:t>st</a:t>
                      </a:r>
                      <a:r>
                        <a:rPr lang="en-US" sz="1000" baseline="0" dirty="0" smtClean="0"/>
                        <a:t> Line</a:t>
                      </a:r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r>
                        <a:rPr lang="en-US" sz="1000" baseline="30000" dirty="0" smtClean="0"/>
                        <a:t>nd</a:t>
                      </a:r>
                      <a:r>
                        <a:rPr lang="en-US" sz="1000" dirty="0" smtClean="0"/>
                        <a:t> Line</a:t>
                      </a:r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0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r>
                        <a:rPr lang="en-US" sz="1000" baseline="30000" dirty="0" smtClean="0"/>
                        <a:t>rd</a:t>
                      </a:r>
                      <a:r>
                        <a:rPr lang="en-US" sz="1000" dirty="0" smtClean="0"/>
                        <a:t> Line</a:t>
                      </a:r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dirty="0"/>
                        <a:t>Lim Li Ping (G10, CT)</a:t>
                      </a:r>
                    </a:p>
                    <a:p>
                      <a:r>
                        <a:rPr sz="900" dirty="0"/>
                        <a:t>Head (Commercial Malaysia), Commercial Malaysia, Commercial, Strategy &amp; Commercial, PCSB, Upstream Business</a:t>
                      </a:r>
                    </a:p>
                    <a:p>
                      <a:r>
                        <a:rPr sz="900" dirty="0"/>
                        <a:t>Retire: 03/02/2034,   Age: 46</a:t>
                      </a:r>
                    </a:p>
                    <a:p>
                      <a:r>
                        <a:rPr sz="900" dirty="0"/>
                        <a:t>PPA: 1, 2, 2, 1,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dirty="0"/>
                        <a:t>Abdul Aziz bin Othman (G12, CT)</a:t>
                      </a:r>
                    </a:p>
                    <a:p>
                      <a:r>
                        <a:rPr sz="900" dirty="0"/>
                        <a:t>VP, Strategy &amp; New Ventures, Strategy &amp; Corporate Development, International Assets, PCSB, Upstream Business</a:t>
                      </a:r>
                    </a:p>
                    <a:p>
                      <a:r>
                        <a:rPr sz="900" dirty="0"/>
                        <a:t>Retire: 06/08/2020,   Age: 54</a:t>
                      </a:r>
                    </a:p>
                    <a:p>
                      <a:r>
                        <a:rPr sz="900" dirty="0"/>
                        <a:t>PPA: 2, 2, 1, 2,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dirty="0" err="1"/>
                        <a:t>Abang</a:t>
                      </a:r>
                      <a:r>
                        <a:rPr sz="900" dirty="0"/>
                        <a:t> Jimmy bin </a:t>
                      </a:r>
                      <a:r>
                        <a:rPr sz="900" dirty="0" err="1"/>
                        <a:t>Abang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Mordian</a:t>
                      </a:r>
                      <a:r>
                        <a:rPr sz="900" dirty="0"/>
                        <a:t> (G10, CT)</a:t>
                      </a:r>
                    </a:p>
                    <a:p>
                      <a:r>
                        <a:rPr sz="900" dirty="0"/>
                        <a:t>Head (Leadership &amp; Capability Dev.), Leadership &amp; Capability Development, Human Capital Development, Group Human Resource Management, PETRONAS </a:t>
                      </a:r>
                    </a:p>
                    <a:p>
                      <a:r>
                        <a:rPr sz="900" dirty="0"/>
                        <a:t>Retire: 23/05/2036,   Age: 43</a:t>
                      </a:r>
                    </a:p>
                    <a:p>
                      <a:r>
                        <a:rPr sz="900" dirty="0"/>
                        <a:t>PPA: 2, 2, 3S, 2, SDP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9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dirty="0"/>
                        <a:t>Muhammad </a:t>
                      </a:r>
                      <a:r>
                        <a:rPr sz="900" dirty="0" err="1"/>
                        <a:t>Huzaini</a:t>
                      </a:r>
                      <a:r>
                        <a:rPr sz="900" dirty="0"/>
                        <a:t> bin </a:t>
                      </a:r>
                      <a:r>
                        <a:rPr sz="900" dirty="0" err="1"/>
                        <a:t>Ghazali</a:t>
                      </a:r>
                      <a:r>
                        <a:rPr sz="900" dirty="0"/>
                        <a:t> (G09, CT)</a:t>
                      </a:r>
                    </a:p>
                    <a:p>
                      <a:r>
                        <a:rPr sz="900" dirty="0"/>
                        <a:t>Director (Strategy &amp; Commercial), Strategy &amp; Corporate Development, International Assets, PCSB, Upstream Business</a:t>
                      </a:r>
                    </a:p>
                    <a:p>
                      <a:r>
                        <a:rPr sz="900" dirty="0"/>
                        <a:t>Retire: 27/06/2031,   Age: 43</a:t>
                      </a:r>
                    </a:p>
                    <a:p>
                      <a:r>
                        <a:rPr sz="900" dirty="0"/>
                        <a:t>PPA: 2, 3H, 2, 2,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/>
                        <a:t>Izwan bin Ismail (G11, CT)</a:t>
                      </a:r>
                    </a:p>
                    <a:p>
                      <a:r>
                        <a:rPr sz="900"/>
                        <a:t>Head (Executive Assistant), Executive Assistant, President Special Assistant Unit, PETRONAS </a:t>
                      </a:r>
                    </a:p>
                    <a:p>
                      <a:r>
                        <a:rPr sz="900"/>
                        <a:t>Retire: 25/08/2035,   Age: 44</a:t>
                      </a:r>
                    </a:p>
                    <a:p>
                      <a:r>
                        <a:rPr sz="900"/>
                        <a:t>PPA: 1, 1, 2, 2,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dirty="0" err="1"/>
                        <a:t>Hezlinn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Fariss</a:t>
                      </a:r>
                      <a:r>
                        <a:rPr sz="900" dirty="0"/>
                        <a:t> Idris (G11, CT)</a:t>
                      </a:r>
                    </a:p>
                    <a:p>
                      <a:r>
                        <a:rPr sz="900" dirty="0"/>
                        <a:t>Chief Group Strat. &amp; Transf. Officer, PETRONAS Lubricant International SB, Marketing, Downstream Corporate Office, PETRONAS </a:t>
                      </a:r>
                    </a:p>
                    <a:p>
                      <a:r>
                        <a:rPr sz="900" dirty="0"/>
                        <a:t>Retire: 19/02/2033,   Age: 47</a:t>
                      </a:r>
                    </a:p>
                    <a:p>
                      <a:r>
                        <a:rPr sz="900" dirty="0"/>
                        <a:t>PPA: 2, 2, 2, 1, 3H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dirty="0"/>
                        <a:t>Abdullah Ayman bin </a:t>
                      </a:r>
                      <a:r>
                        <a:rPr sz="900" dirty="0" err="1"/>
                        <a:t>Awaluddin</a:t>
                      </a:r>
                      <a:r>
                        <a:rPr sz="900" dirty="0"/>
                        <a:t> (G08, CT)</a:t>
                      </a:r>
                    </a:p>
                    <a:p>
                      <a:r>
                        <a:rPr sz="900" dirty="0"/>
                        <a:t>Head (Venture Architect), Venture Architect, Venture Builder, Marketing, PDB, Downstream Business</a:t>
                      </a:r>
                    </a:p>
                    <a:p>
                      <a:r>
                        <a:rPr sz="900" dirty="0"/>
                        <a:t>Retire: 30/07/2041,   Age: 38</a:t>
                      </a:r>
                    </a:p>
                    <a:p>
                      <a:r>
                        <a:rPr sz="900" dirty="0"/>
                        <a:t>PPA: 2, 3H, 2, 1,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9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dirty="0" err="1"/>
                        <a:t>Norzaileen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binti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Shamsul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Kamar</a:t>
                      </a:r>
                      <a:r>
                        <a:rPr sz="900" dirty="0"/>
                        <a:t> (G07, CT)</a:t>
                      </a:r>
                    </a:p>
                    <a:p>
                      <a:r>
                        <a:rPr sz="900" dirty="0"/>
                        <a:t>Manager (LMT Planning &amp; Performance), LMT Planning &amp; Performance, Finance &amp; Risk, LNG Marketing &amp; Trading, PLSB, Gas &amp; New Energy</a:t>
                      </a:r>
                    </a:p>
                    <a:p>
                      <a:r>
                        <a:rPr sz="900" dirty="0"/>
                        <a:t>Retire: 29/10/2041,   Age: 38</a:t>
                      </a:r>
                    </a:p>
                    <a:p>
                      <a:r>
                        <a:rPr sz="900" dirty="0"/>
                        <a:t>PPA: 2, 3H, 2, 2,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/>
                        <a:t>Jazlinawati binti Osman (G11, CT)</a:t>
                      </a:r>
                    </a:p>
                    <a:p>
                      <a:r>
                        <a:rPr sz="900"/>
                        <a:t>Head (Transformation Office), Transformation Office, President Special Assistant Unit, PETRONAS </a:t>
                      </a:r>
                    </a:p>
                    <a:p>
                      <a:r>
                        <a:rPr sz="900"/>
                        <a:t>Retire: 23/02/2034,   Age: 46</a:t>
                      </a:r>
                    </a:p>
                    <a:p>
                      <a:r>
                        <a:rPr sz="900"/>
                        <a:t>PPA: 2, 1, 2, 2,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dirty="0" err="1"/>
                        <a:t>Adiana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Mastura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binti</a:t>
                      </a:r>
                      <a:r>
                        <a:rPr sz="900" dirty="0"/>
                        <a:t> Mohamed Idris (G09, CT)</a:t>
                      </a:r>
                    </a:p>
                    <a:p>
                      <a:r>
                        <a:rPr sz="900" dirty="0"/>
                        <a:t>Head (Commercial MPM), Commercial MPM, Commercial, Strategy &amp; Commercial, PETRONAS Upstream</a:t>
                      </a:r>
                    </a:p>
                    <a:p>
                      <a:r>
                        <a:rPr sz="900" dirty="0"/>
                        <a:t>Retire: 30/08/2036,   Age: 43</a:t>
                      </a:r>
                    </a:p>
                    <a:p>
                      <a:r>
                        <a:rPr sz="900" dirty="0"/>
                        <a:t>PPA: 2, 2, 3H, 2,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dirty="0"/>
                        <a:t>Izmir bin </a:t>
                      </a:r>
                      <a:r>
                        <a:rPr sz="900" dirty="0" err="1"/>
                        <a:t>Kamarudin</a:t>
                      </a:r>
                      <a:r>
                        <a:rPr sz="900" dirty="0"/>
                        <a:t> (G09, CT)</a:t>
                      </a:r>
                    </a:p>
                    <a:p>
                      <a:r>
                        <a:rPr sz="900" dirty="0"/>
                        <a:t>Head (BD - USA), Business Development, Strategy &amp; Commercial, PCSB, Upstream Business</a:t>
                      </a:r>
                    </a:p>
                    <a:p>
                      <a:r>
                        <a:rPr sz="900" dirty="0"/>
                        <a:t>Retire: 29/10/2029,   Age: 45</a:t>
                      </a:r>
                    </a:p>
                    <a:p>
                      <a:r>
                        <a:rPr sz="900" dirty="0"/>
                        <a:t>PPA: 3H, 3H, 2, 3H,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9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dirty="0"/>
                        <a:t>Muhammad </a:t>
                      </a:r>
                      <a:r>
                        <a:rPr sz="900" dirty="0" err="1"/>
                        <a:t>Farid</a:t>
                      </a:r>
                      <a:r>
                        <a:rPr sz="900" dirty="0"/>
                        <a:t> bin </a:t>
                      </a:r>
                      <a:r>
                        <a:rPr sz="900" dirty="0" err="1"/>
                        <a:t>Hussin</a:t>
                      </a:r>
                      <a:r>
                        <a:rPr sz="900" dirty="0"/>
                        <a:t> (G07, CT)</a:t>
                      </a:r>
                    </a:p>
                    <a:p>
                      <a:r>
                        <a:rPr sz="900" dirty="0"/>
                        <a:t>Head (Commercial Optimization), Commercial Optimization, Gas &amp; Power, PEGT, Gas &amp; New Energy</a:t>
                      </a:r>
                    </a:p>
                    <a:p>
                      <a:r>
                        <a:rPr sz="900" dirty="0"/>
                        <a:t>Retire: 07/06/2043,   Age: 36</a:t>
                      </a:r>
                    </a:p>
                    <a:p>
                      <a:r>
                        <a:rPr sz="900" dirty="0"/>
                        <a:t>PPA: 2, 3H, 2, 3S, 3S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1887200" cy="365125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7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(</a:t>
            </a:r>
            <a:r>
              <a:rPr lang="en-US" dirty="0" err="1"/>
              <a:t>Mer</a:t>
            </a:r>
            <a:r>
              <a:rPr lang="en-US" dirty="0"/>
              <a:t> &amp; </a:t>
            </a:r>
            <a:r>
              <a:rPr lang="en-US" dirty="0" err="1"/>
              <a:t>Acq</a:t>
            </a:r>
            <a:r>
              <a:rPr lang="en-US" dirty="0"/>
              <a:t>)</a:t>
            </a:r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076272"/>
              </p:ext>
            </p:extLst>
          </p:nvPr>
        </p:nvGraphicFramePr>
        <p:xfrm>
          <a:off x="760614" y="2180590"/>
          <a:ext cx="10365972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5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5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9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75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r>
                        <a:rPr lang="en-US" sz="1000" baseline="30000" dirty="0" smtClean="0"/>
                        <a:t>st</a:t>
                      </a:r>
                      <a:r>
                        <a:rPr lang="en-US" sz="1000" dirty="0" smtClean="0"/>
                        <a:t> Line</a:t>
                      </a:r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r>
                        <a:rPr lang="en-US" sz="1000" baseline="30000" dirty="0" smtClean="0"/>
                        <a:t>nd</a:t>
                      </a:r>
                      <a:r>
                        <a:rPr lang="en-US" sz="1000" baseline="0" dirty="0" smtClean="0"/>
                        <a:t> Line</a:t>
                      </a:r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r>
                        <a:rPr lang="en-US" sz="1000" baseline="30000" dirty="0" smtClean="0"/>
                        <a:t>rd</a:t>
                      </a:r>
                      <a:r>
                        <a:rPr lang="en-US" sz="1000" dirty="0" smtClean="0"/>
                        <a:t> Line</a:t>
                      </a:r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 dirty="0" err="1"/>
                        <a:t>Izwan</a:t>
                      </a:r>
                      <a:r>
                        <a:rPr sz="1000" dirty="0"/>
                        <a:t> bin Ismail (G11, CT)</a:t>
                      </a:r>
                    </a:p>
                    <a:p>
                      <a:r>
                        <a:rPr sz="1000" dirty="0"/>
                        <a:t>Head (Executive Assistant), Executive Assistant, President Special Assistant Unit, PETRONAS </a:t>
                      </a:r>
                    </a:p>
                    <a:p>
                      <a:r>
                        <a:rPr sz="1000" dirty="0"/>
                        <a:t>Retire: 25/08/2035,   Age: 44</a:t>
                      </a:r>
                    </a:p>
                    <a:p>
                      <a:r>
                        <a:rPr sz="1000" dirty="0"/>
                        <a:t>PPA: 1, 1, 2, 2,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 dirty="0"/>
                        <a:t>Sani </a:t>
                      </a:r>
                      <a:r>
                        <a:rPr sz="1000" dirty="0" err="1"/>
                        <a:t>Zuhairi</a:t>
                      </a:r>
                      <a:r>
                        <a:rPr sz="1000" dirty="0"/>
                        <a:t> bin </a:t>
                      </a:r>
                      <a:r>
                        <a:rPr sz="1000" dirty="0" err="1"/>
                        <a:t>Zainudin</a:t>
                      </a:r>
                      <a:r>
                        <a:rPr sz="1000" dirty="0"/>
                        <a:t> (G10, CT)</a:t>
                      </a:r>
                    </a:p>
                    <a:p>
                      <a:r>
                        <a:rPr sz="1000" dirty="0"/>
                        <a:t>Head (Business Development &amp; Commercial), Business Development &amp; Commercial, Strategy &amp; Business Development, PETRONAS Gas &amp; New Energy</a:t>
                      </a:r>
                    </a:p>
                    <a:p>
                      <a:r>
                        <a:rPr sz="1000" dirty="0"/>
                        <a:t>Retire: 10/10/2031,   Age: 43</a:t>
                      </a:r>
                    </a:p>
                    <a:p>
                      <a:r>
                        <a:rPr sz="1000" dirty="0"/>
                        <a:t>PPA: 2, 2, 2, 2,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Mohd Faizal bin Mohamed Sulaiman (G08, CT)</a:t>
                      </a:r>
                    </a:p>
                    <a:p>
                      <a:r>
                        <a:rPr sz="1000"/>
                        <a:t>Head (Marketing – South East Asia), Marketing - South East Asia, Marketing &amp; Trading, LNG Marketing &amp; Trading, PLL, Gas &amp; New Energy</a:t>
                      </a:r>
                    </a:p>
                    <a:p>
                      <a:r>
                        <a:rPr sz="1000"/>
                        <a:t>Retire: 26/04/2042,   Age: 37</a:t>
                      </a:r>
                    </a:p>
                    <a:p>
                      <a:r>
                        <a:rPr sz="1000"/>
                        <a:t>PPA: SDP, 3H, 1, 2,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Azrul bin Osman Rani (G12, CT)</a:t>
                      </a:r>
                    </a:p>
                    <a:p>
                      <a:r>
                        <a:rPr sz="1000"/>
                        <a:t>Managing Director/CEO, MD/CEO Office, Marketing, PDB, Downstream Business</a:t>
                      </a:r>
                    </a:p>
                    <a:p>
                      <a:r>
                        <a:rPr sz="1000"/>
                        <a:t>Retire: 13/11/2033,   Age: 46</a:t>
                      </a:r>
                    </a:p>
                    <a:p>
                      <a:r>
                        <a:rPr sz="1000"/>
                        <a:t>PPA: 2, 2, 1, 2,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Ezran bin Mahadzir (G11, CT)</a:t>
                      </a:r>
                    </a:p>
                    <a:p>
                      <a:r>
                        <a:rPr sz="1000"/>
                        <a:t>Head (Energy &amp; Gas Trading), Energy &amp; Gas Trading, Gas &amp; Power, PEGT, Gas &amp; New Energy</a:t>
                      </a:r>
                    </a:p>
                    <a:p>
                      <a:r>
                        <a:rPr sz="1000"/>
                        <a:t>Retire: 24/04/2030,   Age: 44</a:t>
                      </a:r>
                    </a:p>
                    <a:p>
                      <a:r>
                        <a:rPr sz="1000"/>
                        <a:t>PPA: 2, 1, 1, 2,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 dirty="0"/>
                        <a:t>Abdullah Ayman bin </a:t>
                      </a:r>
                      <a:r>
                        <a:rPr sz="1000" dirty="0" err="1"/>
                        <a:t>Awaluddin</a:t>
                      </a:r>
                      <a:r>
                        <a:rPr sz="1000" dirty="0"/>
                        <a:t> (G08, CT)</a:t>
                      </a:r>
                    </a:p>
                    <a:p>
                      <a:r>
                        <a:rPr sz="1000" dirty="0"/>
                        <a:t>Head (Venture Architect), Venture Architect, Venture Builder, Marketing, PDB, Downstream Business</a:t>
                      </a:r>
                    </a:p>
                    <a:p>
                      <a:r>
                        <a:rPr sz="1000" dirty="0"/>
                        <a:t>Retire: 30/07/2041,   Age: 38</a:t>
                      </a:r>
                    </a:p>
                    <a:p>
                      <a:r>
                        <a:rPr sz="1000" dirty="0"/>
                        <a:t>PPA: 2, 3H, 2, 1,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Mazlin Erawati binti Ab Manan (G10, CT)</a:t>
                      </a:r>
                    </a:p>
                    <a:p>
                      <a:r>
                        <a:rPr sz="1000"/>
                        <a:t>Head (CEO Office), RC &amp; Petrochemical, Project, PRPC, Downstream Business</a:t>
                      </a:r>
                    </a:p>
                    <a:p>
                      <a:r>
                        <a:rPr sz="1000"/>
                        <a:t>Retire: 17/01/2040,   Age: 40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 dirty="0" err="1"/>
                        <a:t>Nazri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Idzlan</a:t>
                      </a:r>
                      <a:r>
                        <a:rPr sz="1000" dirty="0"/>
                        <a:t> bin Abdul </a:t>
                      </a:r>
                      <a:r>
                        <a:rPr sz="1000" dirty="0" err="1"/>
                        <a:t>Malek</a:t>
                      </a:r>
                      <a:r>
                        <a:rPr sz="1000" dirty="0"/>
                        <a:t> (G08, CT)</a:t>
                      </a:r>
                    </a:p>
                    <a:p>
                      <a:r>
                        <a:rPr sz="1000" dirty="0"/>
                        <a:t>Head, Strategic Planning &amp; Buss Dev, Strategic Planning &amp; Buss Development, Refining &amp; Trading, Downstream Corporate Office, PETRONAS </a:t>
                      </a:r>
                    </a:p>
                    <a:p>
                      <a:r>
                        <a:rPr sz="1000" dirty="0"/>
                        <a:t>Retire: 21/12/2041,   Age: 38</a:t>
                      </a:r>
                    </a:p>
                    <a:p>
                      <a:r>
                        <a:rPr sz="1000" dirty="0"/>
                        <a:t>PPA: 3H, SDP, SDP, 3S, 3H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1887200" cy="365125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9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Head Basin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1887200" cy="365125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431882"/>
              </p:ext>
            </p:extLst>
          </p:nvPr>
        </p:nvGraphicFramePr>
        <p:xfrm>
          <a:off x="1014614" y="1459344"/>
          <a:ext cx="9857972" cy="4897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91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485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r>
                        <a:rPr lang="en-US" sz="1000" baseline="30000" dirty="0" smtClean="0"/>
                        <a:t>st</a:t>
                      </a:r>
                      <a:r>
                        <a:rPr lang="en-US" sz="1000" dirty="0" smtClean="0"/>
                        <a:t> Line</a:t>
                      </a:r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r>
                        <a:rPr lang="en-US" sz="1000" baseline="30000" dirty="0" smtClean="0"/>
                        <a:t>nd</a:t>
                      </a:r>
                      <a:r>
                        <a:rPr lang="en-US" sz="1000" baseline="0" dirty="0" smtClean="0"/>
                        <a:t> Line</a:t>
                      </a:r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r>
                        <a:rPr lang="en-US" sz="1000" baseline="30000" dirty="0" smtClean="0"/>
                        <a:t>rd</a:t>
                      </a:r>
                      <a:r>
                        <a:rPr lang="en-US" sz="1000" dirty="0" smtClean="0"/>
                        <a:t> Line</a:t>
                      </a:r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3039"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Mohd Redhani bin Abdul Rahman (G12, CT)</a:t>
                      </a:r>
                    </a:p>
                    <a:p>
                      <a:r>
                        <a:rPr sz="1000"/>
                        <a:t>Head (Iraq), Iraq, International Assets, PCSB, Upstream Business</a:t>
                      </a:r>
                    </a:p>
                    <a:p>
                      <a:r>
                        <a:rPr sz="1000"/>
                        <a:t>Retire: 07/04/2035,   Age: 44</a:t>
                      </a:r>
                    </a:p>
                    <a:p>
                      <a:r>
                        <a:rPr sz="1000"/>
                        <a:t>PPA: 2, 1, 1, 2,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Christian Brinzer (G08, OT)</a:t>
                      </a:r>
                    </a:p>
                    <a:p>
                      <a:r>
                        <a:rPr sz="1000"/>
                        <a:t>Head (Exploration), Mexico Ventures, International Ventures, Exploration, PCSB, Upstream Business</a:t>
                      </a:r>
                    </a:p>
                    <a:p>
                      <a:r>
                        <a:rPr sz="1000"/>
                        <a:t>Retire: 29/03/2033,   Age: 46</a:t>
                      </a:r>
                    </a:p>
                    <a:p>
                      <a:r>
                        <a:rPr sz="1000"/>
                        <a:t>PPA: 2, 3H, 2, 3H, -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 dirty="0"/>
                        <a:t>Ahmad </a:t>
                      </a:r>
                      <a:r>
                        <a:rPr sz="1000" dirty="0" err="1"/>
                        <a:t>Shamsul</a:t>
                      </a:r>
                      <a:r>
                        <a:rPr sz="1000" dirty="0"/>
                        <a:t> Kamal bin </a:t>
                      </a:r>
                      <a:r>
                        <a:rPr sz="1000" dirty="0" err="1"/>
                        <a:t>Zakaria</a:t>
                      </a:r>
                      <a:r>
                        <a:rPr sz="1000" dirty="0"/>
                        <a:t> (G07, CT)</a:t>
                      </a:r>
                    </a:p>
                    <a:p>
                      <a:r>
                        <a:rPr sz="1000" dirty="0"/>
                        <a:t>Head (Suriname Ventures), Suriname Ventures, MECA &amp; Americas Ventures, International Ventures, Exploration, PCSB, Upstream Business</a:t>
                      </a:r>
                    </a:p>
                    <a:p>
                      <a:r>
                        <a:rPr sz="1000" dirty="0"/>
                        <a:t>Retire: 02/01/2035,   Age: 45</a:t>
                      </a:r>
                    </a:p>
                    <a:p>
                      <a:r>
                        <a:rPr sz="1000" dirty="0"/>
                        <a:t>PPA: 3H, 2, 2, 2, 3H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9101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 dirty="0" err="1"/>
                        <a:t>Azli</a:t>
                      </a:r>
                      <a:r>
                        <a:rPr sz="1000" dirty="0"/>
                        <a:t> bin Abu Bakar (G09, CT)</a:t>
                      </a:r>
                    </a:p>
                    <a:p>
                      <a:r>
                        <a:rPr sz="1000" dirty="0"/>
                        <a:t>Head (Asia Pacific Basin), Asia Pacific Basin, Basin &amp; Petroleum System, Exploration, PCSB, Upstream Business</a:t>
                      </a:r>
                    </a:p>
                    <a:p>
                      <a:r>
                        <a:rPr sz="1000" dirty="0"/>
                        <a:t>Retire: 16/11/2031,   Age: 43</a:t>
                      </a:r>
                    </a:p>
                    <a:p>
                      <a:r>
                        <a:rPr sz="1000" dirty="0"/>
                        <a:t>PPA: 3H, 3H, 2, 2, SDP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 dirty="0"/>
                        <a:t>Ahmad Faisal bin Bakar (G07, CT)</a:t>
                      </a:r>
                    </a:p>
                    <a:p>
                      <a:r>
                        <a:rPr sz="1000" dirty="0"/>
                        <a:t>Head (Central </a:t>
                      </a:r>
                      <a:r>
                        <a:rPr sz="1000" dirty="0" err="1"/>
                        <a:t>Luconia</a:t>
                      </a:r>
                      <a:r>
                        <a:rPr sz="1000" dirty="0"/>
                        <a:t>), Central </a:t>
                      </a:r>
                      <a:r>
                        <a:rPr sz="1000" dirty="0" err="1"/>
                        <a:t>Luconia</a:t>
                      </a:r>
                      <a:r>
                        <a:rPr sz="1000" dirty="0"/>
                        <a:t>, Borneo Shallow Water &amp; Onshore, Malaysia Ventures, Exploration, PCSB, Upstream Business</a:t>
                      </a:r>
                    </a:p>
                    <a:p>
                      <a:r>
                        <a:rPr sz="1000" dirty="0"/>
                        <a:t>Retire: 17/07/2038,   Age: 41</a:t>
                      </a:r>
                    </a:p>
                    <a:p>
                      <a:r>
                        <a:rPr sz="1000" dirty="0"/>
                        <a:t>PPA: 1, 2, 2, 3H,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Muhamad Amar bin Amir (G05, OT)</a:t>
                      </a:r>
                    </a:p>
                    <a:p>
                      <a:r>
                        <a:rPr sz="1000"/>
                        <a:t>Manager (Geoscience), Myanmar Ventures, Asia Pacific Ventures, International Ventures, Exploration, PCSB, Upstream Business</a:t>
                      </a:r>
                    </a:p>
                    <a:p>
                      <a:r>
                        <a:rPr sz="1000"/>
                        <a:t>Retire: 17/07/2047,   Age: 32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0007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Liau Min Hoe (G10, CT)</a:t>
                      </a:r>
                    </a:p>
                    <a:p>
                      <a:r>
                        <a:rPr sz="1000"/>
                        <a:t>Head (Myanmar), Myanmar, International Assets, PCSB, Upstream Business</a:t>
                      </a:r>
                    </a:p>
                    <a:p>
                      <a:r>
                        <a:rPr sz="1000"/>
                        <a:t>Retire: 04/03/2036,   Age: 43</a:t>
                      </a:r>
                    </a:p>
                    <a:p>
                      <a:r>
                        <a:rPr sz="1000"/>
                        <a:t>PPA: 3H, 3H, 2, 3H,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Eadie Noor Fadzly bin Mohd Saleh (G07, CT)</a:t>
                      </a:r>
                    </a:p>
                    <a:p>
                      <a:r>
                        <a:rPr sz="1000"/>
                        <a:t>Head (Exploration), US Ventures, MECA &amp; Americas Ventures, International Ventures, Exploration, PCSB, Upstream Business</a:t>
                      </a:r>
                    </a:p>
                    <a:p>
                      <a:r>
                        <a:rPr sz="1000"/>
                        <a:t>Retire: 22/09/2042,   Age: 37</a:t>
                      </a:r>
                    </a:p>
                    <a:p>
                      <a:r>
                        <a:rPr sz="1000"/>
                        <a:t>PPA: 1, 2, 2, 2,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0007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 dirty="0"/>
                        <a:t>Muhamad Danni </a:t>
                      </a:r>
                      <a:r>
                        <a:rPr sz="1000" dirty="0" err="1"/>
                        <a:t>Mulya</a:t>
                      </a:r>
                      <a:r>
                        <a:rPr sz="1000" dirty="0"/>
                        <a:t> bin </a:t>
                      </a:r>
                      <a:r>
                        <a:rPr sz="1000" dirty="0" err="1"/>
                        <a:t>Ramlan</a:t>
                      </a:r>
                      <a:r>
                        <a:rPr sz="1000" dirty="0"/>
                        <a:t> (G05, CT)</a:t>
                      </a:r>
                    </a:p>
                    <a:p>
                      <a:r>
                        <a:rPr sz="1000" dirty="0"/>
                        <a:t>Staff (Petroleum Geosciences), Americas Basin, Basin &amp; Petroleum System, Exploration, PCSB, Upstream Business</a:t>
                      </a:r>
                    </a:p>
                    <a:p>
                      <a:r>
                        <a:rPr sz="1000" dirty="0"/>
                        <a:t>Retire: 03/09/2048,   Age: 31</a:t>
                      </a:r>
                    </a:p>
                    <a:p>
                      <a:r>
                        <a:rPr sz="1000" dirty="0"/>
                        <a:t>PPA: 2, 2, 2, 2,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Head International Ventures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1887200" cy="365125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59423"/>
              </p:ext>
            </p:extLst>
          </p:nvPr>
        </p:nvGraphicFramePr>
        <p:xfrm>
          <a:off x="700578" y="1174750"/>
          <a:ext cx="1048604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7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9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2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54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630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r>
                        <a:rPr lang="en-US" sz="1000" baseline="30000" dirty="0" smtClean="0"/>
                        <a:t>st</a:t>
                      </a:r>
                      <a:r>
                        <a:rPr lang="en-US" sz="1000" baseline="0" dirty="0" smtClean="0"/>
                        <a:t> Line</a:t>
                      </a:r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r>
                        <a:rPr lang="en-US" sz="1000" baseline="30000" dirty="0" smtClean="0"/>
                        <a:t>nd</a:t>
                      </a:r>
                      <a:r>
                        <a:rPr lang="en-US" sz="1000" dirty="0" smtClean="0"/>
                        <a:t> Line</a:t>
                      </a:r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r>
                        <a:rPr lang="en-US" sz="1000" baseline="30000" dirty="0" smtClean="0"/>
                        <a:t>rd</a:t>
                      </a:r>
                      <a:r>
                        <a:rPr lang="en-US" sz="1000" dirty="0" smtClean="0"/>
                        <a:t> Line</a:t>
                      </a:r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 dirty="0" err="1"/>
                        <a:t>Liau</a:t>
                      </a:r>
                      <a:r>
                        <a:rPr sz="1000" dirty="0"/>
                        <a:t> Min Hoe (G10, CT)</a:t>
                      </a:r>
                    </a:p>
                    <a:p>
                      <a:r>
                        <a:rPr sz="1000" dirty="0"/>
                        <a:t>Head (Myanmar), Myanmar, International Assets, PCSB, Upstream Business</a:t>
                      </a:r>
                    </a:p>
                    <a:p>
                      <a:r>
                        <a:rPr sz="1000" dirty="0"/>
                        <a:t>Retire: 04/03/2036,   Age: 43</a:t>
                      </a:r>
                    </a:p>
                    <a:p>
                      <a:r>
                        <a:rPr sz="1000" dirty="0"/>
                        <a:t>PPA: 3H, 3H, 2, 3H,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Christian Brinzer (G08, OT)</a:t>
                      </a:r>
                    </a:p>
                    <a:p>
                      <a:r>
                        <a:rPr sz="1000"/>
                        <a:t>Head (Exploration), Mexico Ventures, International Ventures, Exploration, PCSB, Upstream Business</a:t>
                      </a:r>
                    </a:p>
                    <a:p>
                      <a:r>
                        <a:rPr sz="1000"/>
                        <a:t>Retire: 29/03/2033,   Age: 46</a:t>
                      </a:r>
                    </a:p>
                    <a:p>
                      <a:r>
                        <a:rPr sz="1000"/>
                        <a:t>PPA: 2, 3H, 2, 3H, -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 dirty="0"/>
                        <a:t>Harris </a:t>
                      </a:r>
                      <a:r>
                        <a:rPr sz="1000" dirty="0" err="1"/>
                        <a:t>Saifi</a:t>
                      </a:r>
                      <a:r>
                        <a:rPr sz="1000" dirty="0"/>
                        <a:t> bin </a:t>
                      </a:r>
                      <a:r>
                        <a:rPr sz="1000" dirty="0" err="1"/>
                        <a:t>Hakimi</a:t>
                      </a:r>
                      <a:r>
                        <a:rPr sz="1000" dirty="0"/>
                        <a:t> (G07, CT)</a:t>
                      </a:r>
                    </a:p>
                    <a:p>
                      <a:r>
                        <a:rPr sz="1000" dirty="0"/>
                        <a:t>Head (Internal Audit-Downstream), Internal Audit - Downstream, Group Internal Audit, PETRONAS </a:t>
                      </a:r>
                    </a:p>
                    <a:p>
                      <a:r>
                        <a:rPr sz="1000" dirty="0"/>
                        <a:t>Retire: 22/08/2039,   Age: 40</a:t>
                      </a:r>
                    </a:p>
                    <a:p>
                      <a:r>
                        <a:rPr sz="1000" dirty="0"/>
                        <a:t>PPA: 3H, 3H, 3H, 3H,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Ramlee bin Abdul Rahman (G10, OT)</a:t>
                      </a:r>
                    </a:p>
                    <a:p>
                      <a:r>
                        <a:rPr sz="1000"/>
                        <a:t>Head (Asia Pacific Ventures), Asia Pacific Ventures, International Ventures, Exploration, PCSB, Upstream Business</a:t>
                      </a:r>
                    </a:p>
                    <a:p>
                      <a:r>
                        <a:rPr sz="1000"/>
                        <a:t>Retire: 01/10/2021,   Age: 53</a:t>
                      </a:r>
                    </a:p>
                    <a:p>
                      <a:r>
                        <a:rPr sz="1000"/>
                        <a:t>PPA: 3H, 3S, 3H, 2, 3H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Eadie Noor Fadzly bin Mohd Saleh (G07, CT)</a:t>
                      </a:r>
                    </a:p>
                    <a:p>
                      <a:r>
                        <a:rPr sz="1000"/>
                        <a:t>Head (Exploration), US Ventures, MECA &amp; Americas Ventures, International Ventures, Exploration, PCSB, Upstream Business</a:t>
                      </a:r>
                    </a:p>
                    <a:p>
                      <a:r>
                        <a:rPr sz="1000"/>
                        <a:t>Retire: 22/09/2042,   Age: 37</a:t>
                      </a:r>
                    </a:p>
                    <a:p>
                      <a:r>
                        <a:rPr sz="1000"/>
                        <a:t>PPA: 1, 2, 2, 2,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Muhamad Amar bin Amir (G05, OT)</a:t>
                      </a:r>
                    </a:p>
                    <a:p>
                      <a:r>
                        <a:rPr sz="1000"/>
                        <a:t>Manager (Geoscience), Myanmar Ventures, Asia Pacific Ventures, International Ventures, Exploration, PCSB, Upstream Business</a:t>
                      </a:r>
                    </a:p>
                    <a:p>
                      <a:r>
                        <a:rPr sz="1000"/>
                        <a:t>Retire: 17/07/2047,   Age: 32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Ahmad Faisal bin Bakar (G07, CT)</a:t>
                      </a:r>
                    </a:p>
                    <a:p>
                      <a:r>
                        <a:rPr sz="1000"/>
                        <a:t>Head (Central Luconia), Central Luconia, Borneo Shallow Water &amp; Onshore, Malaysia Ventures, Exploration, PCSB, Upstream Business</a:t>
                      </a:r>
                    </a:p>
                    <a:p>
                      <a:r>
                        <a:rPr sz="1000"/>
                        <a:t>Retire: 17/07/2038,   Age: 41</a:t>
                      </a:r>
                    </a:p>
                    <a:p>
                      <a:r>
                        <a:rPr sz="1000"/>
                        <a:t>PPA: 1, 2, 2, 3H,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Meor Shahrin bin Mahmood (G09, CT)</a:t>
                      </a:r>
                    </a:p>
                    <a:p>
                      <a:r>
                        <a:rPr sz="1000"/>
                        <a:t>Manager (Gabon Ventures), Gabon Ventures, Africa Ventures, International Ventures, Exploration, PCSB, Upstream Business</a:t>
                      </a:r>
                    </a:p>
                    <a:p>
                      <a:r>
                        <a:rPr sz="1000"/>
                        <a:t>Retire: 19/07/2026,   Age: 48</a:t>
                      </a:r>
                    </a:p>
                    <a:p>
                      <a:r>
                        <a:rPr sz="1000"/>
                        <a:t>PPA: 3H, 3H, 3H, 3H, 3H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Puteri Nurlina binti Mokhtar (G06, BT)</a:t>
                      </a:r>
                    </a:p>
                    <a:p>
                      <a:r>
                        <a:rPr sz="1000"/>
                        <a:t>Staff (Petroleum Geosciences), Operations, Mexico Ventures, International Ventures, Exploration, PCSB, Upstream Business</a:t>
                      </a:r>
                    </a:p>
                    <a:p>
                      <a:r>
                        <a:rPr sz="1000"/>
                        <a:t>Retire: 25/02/2040,   Age: 40</a:t>
                      </a:r>
                    </a:p>
                    <a:p>
                      <a:r>
                        <a:rPr sz="1000"/>
                        <a:t>PPA: 3H, 3H, 3H, 3H, 3H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 dirty="0" err="1"/>
                        <a:t>Yusma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Bazleigh</a:t>
                      </a:r>
                      <a:r>
                        <a:rPr sz="1000" dirty="0"/>
                        <a:t> bin </a:t>
                      </a:r>
                      <a:r>
                        <a:rPr sz="1000" dirty="0" err="1"/>
                        <a:t>Mohd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Yusoff</a:t>
                      </a:r>
                      <a:r>
                        <a:rPr sz="1000" dirty="0"/>
                        <a:t> (G06, BT)</a:t>
                      </a:r>
                    </a:p>
                    <a:p>
                      <a:r>
                        <a:rPr sz="1000" dirty="0"/>
                        <a:t>Staff (Petroleum </a:t>
                      </a:r>
                      <a:r>
                        <a:rPr sz="1000" dirty="0" err="1"/>
                        <a:t>Geociences</a:t>
                      </a:r>
                      <a:r>
                        <a:rPr sz="1000" dirty="0"/>
                        <a:t>), Operations, Mexico Ventures, International Ventures, Exploration, PCSB, Upstream Business</a:t>
                      </a:r>
                    </a:p>
                    <a:p>
                      <a:r>
                        <a:rPr sz="1000" dirty="0"/>
                        <a:t>Retire: 29/09/2044,   Age: 35</a:t>
                      </a:r>
                    </a:p>
                    <a:p>
                      <a:r>
                        <a:rPr sz="1000" dirty="0"/>
                        <a:t>PPA: 2, 3H, 3H, 2, 3H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Head Malaysia Ventures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1887200" cy="365125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758812"/>
              </p:ext>
            </p:extLst>
          </p:nvPr>
        </p:nvGraphicFramePr>
        <p:xfrm>
          <a:off x="1088505" y="1017732"/>
          <a:ext cx="9710189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43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630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r>
                        <a:rPr lang="en-US" sz="1000" baseline="30000" dirty="0" smtClean="0"/>
                        <a:t>st</a:t>
                      </a:r>
                      <a:r>
                        <a:rPr lang="en-US" sz="1000" baseline="0" dirty="0" smtClean="0"/>
                        <a:t> Line</a:t>
                      </a:r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r>
                        <a:rPr lang="en-US" sz="1000" baseline="30000" dirty="0" smtClean="0"/>
                        <a:t>nd</a:t>
                      </a:r>
                      <a:r>
                        <a:rPr lang="en-US" sz="1000" dirty="0" smtClean="0"/>
                        <a:t> Line</a:t>
                      </a:r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r>
                        <a:rPr lang="en-US" sz="1000" baseline="30000" dirty="0" smtClean="0"/>
                        <a:t>rd</a:t>
                      </a:r>
                      <a:r>
                        <a:rPr lang="en-US" sz="1000" dirty="0" smtClean="0"/>
                        <a:t> Line</a:t>
                      </a:r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Liau Min Hoe (G10, CT)</a:t>
                      </a:r>
                    </a:p>
                    <a:p>
                      <a:r>
                        <a:rPr sz="1000"/>
                        <a:t>Head (Myanmar), Myanmar, International Assets, PCSB, Upstream Business</a:t>
                      </a:r>
                    </a:p>
                    <a:p>
                      <a:r>
                        <a:rPr sz="1000"/>
                        <a:t>Retire: 04/03/2036,   Age: 43</a:t>
                      </a:r>
                    </a:p>
                    <a:p>
                      <a:r>
                        <a:rPr sz="1000"/>
                        <a:t>PPA: 3H, 3H, 2, 3H,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Christian Brinzer (G08, OT)</a:t>
                      </a:r>
                    </a:p>
                    <a:p>
                      <a:r>
                        <a:rPr sz="1000"/>
                        <a:t>Head (Exploration), Mexico Ventures, International Ventures, Exploration, PCSB, Upstream Business</a:t>
                      </a:r>
                    </a:p>
                    <a:p>
                      <a:r>
                        <a:rPr sz="1000"/>
                        <a:t>Retire: 29/03/2033,   Age: 46</a:t>
                      </a:r>
                    </a:p>
                    <a:p>
                      <a:r>
                        <a:rPr sz="1000"/>
                        <a:t>PPA: 2, 3H, 2, 3H, -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Harris Saifi bin Hakimi (G07, CT)</a:t>
                      </a:r>
                    </a:p>
                    <a:p>
                      <a:r>
                        <a:rPr sz="1000"/>
                        <a:t>Head (Internal Audit-Downstream), Internal Audit - Downstream, Group Internal Audit, PETRONAS </a:t>
                      </a:r>
                    </a:p>
                    <a:p>
                      <a:r>
                        <a:rPr sz="1000"/>
                        <a:t>Retire: 22/08/2039,   Age: 40</a:t>
                      </a:r>
                    </a:p>
                    <a:p>
                      <a:r>
                        <a:rPr sz="1000"/>
                        <a:t>PPA: 3H, 3H, 3H, 3H,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Ramlee bin Abdul Rahman (G10, OT)</a:t>
                      </a:r>
                    </a:p>
                    <a:p>
                      <a:r>
                        <a:rPr sz="1000"/>
                        <a:t>Head (Asia Pacific Ventures), Asia Pacific Ventures, International Ventures, Exploration, PCSB, Upstream Business</a:t>
                      </a:r>
                    </a:p>
                    <a:p>
                      <a:r>
                        <a:rPr sz="1000"/>
                        <a:t>Retire: 01/10/2021,   Age: 53</a:t>
                      </a:r>
                    </a:p>
                    <a:p>
                      <a:r>
                        <a:rPr sz="1000"/>
                        <a:t>PPA: 3H, 3S, 3H, 2, 3H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Eadie Noor Fadzly bin Mohd Saleh (G07, CT)</a:t>
                      </a:r>
                    </a:p>
                    <a:p>
                      <a:r>
                        <a:rPr sz="1000"/>
                        <a:t>Head (Exploration), US Ventures, MECA &amp; Americas Ventures, International Ventures, Exploration, PCSB, Upstream Business</a:t>
                      </a:r>
                    </a:p>
                    <a:p>
                      <a:r>
                        <a:rPr sz="1000"/>
                        <a:t>Retire: 22/09/2042,   Age: 37</a:t>
                      </a:r>
                    </a:p>
                    <a:p>
                      <a:r>
                        <a:rPr sz="1000"/>
                        <a:t>PPA: 1, 2, 2, 2,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Ali Andrea bin Hashim (G06, OT)</a:t>
                      </a:r>
                    </a:p>
                    <a:p>
                      <a:r>
                        <a:rPr sz="1000"/>
                        <a:t>Head (Exploration), Brazil Ventures, MECA &amp; Americas Ventures, International Ventures, Exploration, PCSB, Upstream Business</a:t>
                      </a:r>
                    </a:p>
                    <a:p>
                      <a:r>
                        <a:rPr sz="1000"/>
                        <a:t>Retire: 30/11/2042,   Age: 37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Ahmad Faisal bin Bakar (G07, CT)</a:t>
                      </a:r>
                    </a:p>
                    <a:p>
                      <a:r>
                        <a:rPr sz="1000"/>
                        <a:t>Head (Central Luconia), Central Luconia, Borneo Shallow Water &amp; Onshore, Malaysia Ventures, Exploration, PCSB, Upstream Business</a:t>
                      </a:r>
                    </a:p>
                    <a:p>
                      <a:r>
                        <a:rPr sz="1000"/>
                        <a:t>Retire: 17/07/2038,   Age: 41</a:t>
                      </a:r>
                    </a:p>
                    <a:p>
                      <a:r>
                        <a:rPr sz="1000"/>
                        <a:t>PPA: 1, 2, 2, 3H,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Meor Shahrin bin Mahmood (G09, CT)</a:t>
                      </a:r>
                    </a:p>
                    <a:p>
                      <a:r>
                        <a:rPr sz="1000"/>
                        <a:t>Manager (Gabon Ventures), Gabon Ventures, Africa Ventures, International Ventures, Exploration, PCSB, Upstream Business</a:t>
                      </a:r>
                    </a:p>
                    <a:p>
                      <a:r>
                        <a:rPr sz="1000"/>
                        <a:t>Retire: 19/07/2026,   Age: 48</a:t>
                      </a:r>
                    </a:p>
                    <a:p>
                      <a:r>
                        <a:rPr sz="1000"/>
                        <a:t>PPA: 3H, 3H, 3H, 3H, 3H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Mohamad Faiz bin Rasli (G05, OT)</a:t>
                      </a:r>
                    </a:p>
                    <a:p>
                      <a:r>
                        <a:rPr sz="1000"/>
                        <a:t>Manager (Business Analysis), Business Development, Strategy &amp; Commercial, PCSB, Upstream Business</a:t>
                      </a:r>
                    </a:p>
                    <a:p>
                      <a:r>
                        <a:rPr sz="1000"/>
                        <a:t>Retire: 22/05/2047,   Age: 32</a:t>
                      </a:r>
                    </a:p>
                    <a:p>
                      <a:r>
                        <a:rPr sz="1000"/>
                        <a:t>PPA: 2, 2, 3H, 2,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 dirty="0" err="1"/>
                        <a:t>Mohd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Hafizan</a:t>
                      </a:r>
                      <a:r>
                        <a:rPr sz="1000" dirty="0"/>
                        <a:t> bin Abdul </a:t>
                      </a:r>
                      <a:r>
                        <a:rPr sz="1000" dirty="0" err="1"/>
                        <a:t>Wahab</a:t>
                      </a:r>
                      <a:r>
                        <a:rPr sz="1000" dirty="0"/>
                        <a:t> (G06, OT)</a:t>
                      </a:r>
                    </a:p>
                    <a:p>
                      <a:r>
                        <a:rPr sz="1000" dirty="0"/>
                        <a:t>Staff (Petroleum Geosciences), Technical Assurance &amp; Capability, Exploration, PCSB, Upstream Business</a:t>
                      </a:r>
                    </a:p>
                    <a:p>
                      <a:r>
                        <a:rPr sz="1000" dirty="0"/>
                        <a:t>Retire: 15/06/2046,   Age: 33</a:t>
                      </a:r>
                    </a:p>
                    <a:p>
                      <a:r>
                        <a:rPr sz="1000" dirty="0"/>
                        <a:t>PPA: 1, 2, 2, 2, 3H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Head </a:t>
            </a:r>
            <a:r>
              <a:rPr lang="en-US" dirty="0" smtClean="0"/>
              <a:t>technical </a:t>
            </a:r>
            <a:r>
              <a:rPr lang="en-US" dirty="0"/>
              <a:t>Assurance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1887200" cy="365125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838709"/>
              </p:ext>
            </p:extLst>
          </p:nvPr>
        </p:nvGraphicFramePr>
        <p:xfrm>
          <a:off x="1065414" y="1479550"/>
          <a:ext cx="9756371" cy="487680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898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630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r>
                        <a:rPr lang="en-US" sz="1000" baseline="30000" dirty="0" smtClean="0"/>
                        <a:t>st</a:t>
                      </a:r>
                      <a:r>
                        <a:rPr lang="en-US" sz="1000" baseline="0" dirty="0" smtClean="0"/>
                        <a:t> Line</a:t>
                      </a:r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r>
                        <a:rPr lang="en-US" sz="1000" baseline="30000" dirty="0" smtClean="0"/>
                        <a:t>nd</a:t>
                      </a:r>
                      <a:r>
                        <a:rPr lang="en-US" sz="1000" dirty="0" smtClean="0"/>
                        <a:t> Line</a:t>
                      </a:r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r>
                        <a:rPr lang="en-US" sz="1000" baseline="30000" dirty="0" smtClean="0"/>
                        <a:t>rd</a:t>
                      </a:r>
                      <a:r>
                        <a:rPr lang="en-US" sz="1000" dirty="0" smtClean="0"/>
                        <a:t> Line</a:t>
                      </a:r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0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Mohd Redhani bin Abdul Rahman (G12, CT)</a:t>
                      </a:r>
                    </a:p>
                    <a:p>
                      <a:r>
                        <a:rPr sz="1000"/>
                        <a:t>Head (Iraq), Iraq, International Assets, PCSB, Upstream Business</a:t>
                      </a:r>
                    </a:p>
                    <a:p>
                      <a:r>
                        <a:rPr sz="1000"/>
                        <a:t>Retire: 07/04/2035,   Age: 44</a:t>
                      </a:r>
                    </a:p>
                    <a:p>
                      <a:r>
                        <a:rPr sz="1000"/>
                        <a:t>PPA: 2, 1, 1, 2,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Azli bin Abu Bakar (G09, CT)</a:t>
                      </a:r>
                    </a:p>
                    <a:p>
                      <a:r>
                        <a:rPr sz="1000"/>
                        <a:t>Head (Asia Pacific Basin), Asia Pacific Basin, Basin &amp; Petroleum System, Exploration, PCSB, Upstream Business</a:t>
                      </a:r>
                    </a:p>
                    <a:p>
                      <a:r>
                        <a:rPr sz="1000"/>
                        <a:t>Retire: 16/11/2031,   Age: 43</a:t>
                      </a:r>
                    </a:p>
                    <a:p>
                      <a:r>
                        <a:rPr sz="1000"/>
                        <a:t>PPA: 3H, 3H, 2, 2, SDP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Marc De Urreiztieta (G08, OT)</a:t>
                      </a:r>
                    </a:p>
                    <a:p>
                      <a:r>
                        <a:rPr sz="1000"/>
                        <a:t>Principal (Petroleum Geosciences), Technical Assurance, Technical Assurance &amp; Capability, Exploration, PCSB, Upstream Business</a:t>
                      </a:r>
                    </a:p>
                    <a:p>
                      <a:r>
                        <a:rPr sz="1000"/>
                        <a:t>Retire: 06/08/2026,   Age: 53</a:t>
                      </a:r>
                    </a:p>
                    <a:p>
                      <a:r>
                        <a:rPr sz="1000"/>
                        <a:t>PPA: 3S, 3H, 2, 2, 3H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Liau Min Hoe (G10, CT)</a:t>
                      </a:r>
                    </a:p>
                    <a:p>
                      <a:r>
                        <a:rPr sz="1000"/>
                        <a:t>Head (Myanmar), Myanmar, International Assets, PCSB, Upstream Business</a:t>
                      </a:r>
                    </a:p>
                    <a:p>
                      <a:r>
                        <a:rPr sz="1000"/>
                        <a:t>Retire: 04/03/2036,   Age: 43</a:t>
                      </a:r>
                    </a:p>
                    <a:p>
                      <a:r>
                        <a:rPr sz="1000"/>
                        <a:t>PPA: 3H, 3H, 2, 3H,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Christian Brinzer (G08, OT)</a:t>
                      </a:r>
                    </a:p>
                    <a:p>
                      <a:r>
                        <a:rPr sz="1000"/>
                        <a:t>Head (Exploration), Mexico Ventures, International Ventures, Exploration, PCSB, Upstream Business</a:t>
                      </a:r>
                    </a:p>
                    <a:p>
                      <a:r>
                        <a:rPr sz="1000"/>
                        <a:t>Retire: 29/03/2033,   Age: 46</a:t>
                      </a:r>
                    </a:p>
                    <a:p>
                      <a:r>
                        <a:rPr sz="1000"/>
                        <a:t>PPA: 2, 3H, 2, 3H, -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Brianne Gillian Tracey Alleyne (EXPAT, OT)</a:t>
                      </a:r>
                    </a:p>
                    <a:p>
                      <a:r>
                        <a:rPr sz="1000"/>
                        <a:t>Staff (Petroleum Geosciences), Asia Pacific Basin, Basin &amp; Petroleum System, Exploration, PCSB, Upstream Business</a:t>
                      </a:r>
                    </a:p>
                    <a:p>
                      <a:r>
                        <a:rPr sz="1000"/>
                        <a:t>Retire: 15/08/2020,   Age: 39</a:t>
                      </a:r>
                    </a:p>
                    <a:p>
                      <a:r>
                        <a:rPr sz="1000"/>
                        <a:t>PPA: 3H, 2, 2, 3H, 3S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Suhaileen binti Shahar (G10, BT)</a:t>
                      </a:r>
                    </a:p>
                    <a:p>
                      <a:r>
                        <a:rPr sz="1000"/>
                        <a:t>Head (Basin &amp; Petroleum System), Basin &amp; Petroleum System, Exploration, PCSB, Upstream Business</a:t>
                      </a:r>
                    </a:p>
                    <a:p>
                      <a:r>
                        <a:rPr sz="1000"/>
                        <a:t>Retire: 13/05/2034,   Age: 45</a:t>
                      </a:r>
                    </a:p>
                    <a:p>
                      <a:r>
                        <a:rPr sz="1000"/>
                        <a:t>PPA: 3H, 1, 3H, 2,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Sandeep Kumar Chandola (G10, OT)</a:t>
                      </a:r>
                    </a:p>
                    <a:p>
                      <a:r>
                        <a:rPr sz="1000"/>
                        <a:t>Custodian (Acquisition), Technical Assurance &amp; Capability, Exploration, PCSB, Upstream Business</a:t>
                      </a:r>
                    </a:p>
                    <a:p>
                      <a:r>
                        <a:rPr sz="1000"/>
                        <a:t>Retire: 16/08/2025,   Age: 54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Muhamad Amar bin Amir (G05, OT)</a:t>
                      </a:r>
                    </a:p>
                    <a:p>
                      <a:r>
                        <a:rPr sz="1000"/>
                        <a:t>Manager (Geoscience), Myanmar Ventures, Asia Pacific Ventures, International Ventures, Exploration, PCSB, Upstream Business</a:t>
                      </a:r>
                    </a:p>
                    <a:p>
                      <a:r>
                        <a:rPr sz="1000"/>
                        <a:t>Retire: 17/07/2047,   Age: 32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 dirty="0"/>
                        <a:t>Ong </a:t>
                      </a:r>
                      <a:r>
                        <a:rPr sz="1000" dirty="0" err="1"/>
                        <a:t>Swee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Keong</a:t>
                      </a:r>
                      <a:r>
                        <a:rPr sz="1000" dirty="0"/>
                        <a:t> (G07, BT)</a:t>
                      </a:r>
                    </a:p>
                    <a:p>
                      <a:r>
                        <a:rPr sz="1000" dirty="0"/>
                        <a:t>Principal (Petroleum Geosciences), Technical Assurance, Technical Assurance &amp; Capability, Exploration, PCSB, Upstream Business</a:t>
                      </a:r>
                    </a:p>
                    <a:p>
                      <a:r>
                        <a:rPr sz="1000" dirty="0"/>
                        <a:t>Retire: 20/04/2041,   Age: 38</a:t>
                      </a:r>
                    </a:p>
                    <a:p>
                      <a:r>
                        <a:rPr sz="1000" dirty="0"/>
                        <a:t>PPA: 2, 3H, 2, 2, 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1887200" cy="365125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heme/theme1.xml><?xml version="1.0" encoding="utf-8"?>
<a:theme xmlns:a="http://schemas.openxmlformats.org/drawingml/2006/main" name="Theme1">
  <a:themeElements>
    <a:clrScheme name="PETRONAS">
      <a:dk1>
        <a:srgbClr val="000000"/>
      </a:dk1>
      <a:lt1>
        <a:srgbClr val="FFFFFF"/>
      </a:lt1>
      <a:dk2>
        <a:srgbClr val="00B1A9"/>
      </a:dk2>
      <a:lt2>
        <a:srgbClr val="DFDEDE"/>
      </a:lt2>
      <a:accent1>
        <a:srgbClr val="20419A"/>
      </a:accent1>
      <a:accent2>
        <a:srgbClr val="763F98"/>
      </a:accent2>
      <a:accent3>
        <a:srgbClr val="FDB924"/>
      </a:accent3>
      <a:accent4>
        <a:srgbClr val="BFD730"/>
      </a:accent4>
      <a:accent5>
        <a:srgbClr val="20419A"/>
      </a:accent5>
      <a:accent6>
        <a:srgbClr val="763F98"/>
      </a:accent6>
      <a:hlink>
        <a:srgbClr val="20419A"/>
      </a:hlink>
      <a:folHlink>
        <a:srgbClr val="3C383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94CC2883-E833-4E1B-BCAD-7CADF68B9EDA}" vid="{1A90903D-B622-476F-B60C-1C99FF794E08}"/>
    </a:ext>
  </a:extLst>
</a:theme>
</file>

<file path=ppt/theme/theme2.xml><?xml version="1.0" encoding="utf-8"?>
<a:theme xmlns:a="http://schemas.openxmlformats.org/drawingml/2006/main" name="1_PETRONAS Default Template">
  <a:themeElements>
    <a:clrScheme name="PETRONAS">
      <a:dk1>
        <a:srgbClr val="333333"/>
      </a:dk1>
      <a:lt1>
        <a:srgbClr val="FFFFFF"/>
      </a:lt1>
      <a:dk2>
        <a:srgbClr val="00B1A9"/>
      </a:dk2>
      <a:lt2>
        <a:srgbClr val="FFFFFF"/>
      </a:lt2>
      <a:accent1>
        <a:srgbClr val="402B53"/>
      </a:accent1>
      <a:accent2>
        <a:srgbClr val="68468B"/>
      </a:accent2>
      <a:accent3>
        <a:srgbClr val="615E9A"/>
      </a:accent3>
      <a:accent4>
        <a:srgbClr val="94BDE5"/>
      </a:accent4>
      <a:accent5>
        <a:srgbClr val="3A5441"/>
      </a:accent5>
      <a:accent6>
        <a:srgbClr val="D4D652"/>
      </a:accent6>
      <a:hlink>
        <a:srgbClr val="0000FF"/>
      </a:hlink>
      <a:folHlink>
        <a:srgbClr val="800080"/>
      </a:folHlink>
    </a:clrScheme>
    <a:fontScheme name="PETRONAS">
      <a:majorFont>
        <a:latin typeface="Museo Sans 900"/>
        <a:ea typeface=""/>
        <a:cs typeface=""/>
      </a:majorFont>
      <a:minorFont>
        <a:latin typeface="Museo Sans 3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S_POWERPOINT_2014_Verdana (cropped).pptx" id="{4F3C02E4-4AD6-476C-A6BE-40B09D8BD9D3}" vid="{BD33EC4C-5F21-4062-9DFF-AC0D9EE6A6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a894df29-9e07-45ae-95a6-4e7eb881815a">
  <element uid="fc6b8280-ed85-41e2-bcb5-17f2674e7dc3" value=""/>
  <element uid="63fe904a-5fdc-4578-a9e9-8bed5f54c116" value=""/>
  <element uid="156167bd-046a-459b-9d5a-a42ee179a501" value=""/>
</sisl>
</file>

<file path=customXml/itemProps1.xml><?xml version="1.0" encoding="utf-8"?>
<ds:datastoreItem xmlns:ds="http://schemas.openxmlformats.org/officeDocument/2006/customXml" ds:itemID="{D9AE7DF1-FC0F-4ADF-BAEB-A6CB2371A8FC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102</TotalTime>
  <Words>2752</Words>
  <Application>Microsoft Office PowerPoint</Application>
  <PresentationFormat>Custom</PresentationFormat>
  <Paragraphs>286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Museo Sans 300</vt:lpstr>
      <vt:lpstr>Verdana</vt:lpstr>
      <vt:lpstr>Theme1</vt:lpstr>
      <vt:lpstr>1_PETRONAS Default Template</vt:lpstr>
      <vt:lpstr>Title</vt:lpstr>
      <vt:lpstr>HEAD (CSP)</vt:lpstr>
      <vt:lpstr>HEAD (Mer &amp; Acq)</vt:lpstr>
      <vt:lpstr>Head Basin</vt:lpstr>
      <vt:lpstr>Head International Ventures</vt:lpstr>
      <vt:lpstr>Head Malaysia Ventures</vt:lpstr>
      <vt:lpstr>Head technical Assurance</vt:lpstr>
      <vt:lpstr>End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/>
  <dc:creator/>
  <cp:keywords>P37r0n45DCS_InternalInternal</cp:keywords>
  <dc:description>generated using python-pptx</dc:description>
  <cp:lastModifiedBy>M Najib Suib (HRM/PETH)</cp:lastModifiedBy>
  <cp:revision>10</cp:revision>
  <dcterms:created xsi:type="dcterms:W3CDTF">2013-01-27T09:14:16Z</dcterms:created>
  <dcterms:modified xsi:type="dcterms:W3CDTF">2020-03-19T02:01:10Z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65ba52f2-f6b9-474f-96de-99a1760b3c9b</vt:lpwstr>
  </property>
  <property fmtid="{D5CDD505-2E9C-101B-9397-08002B2CF9AE}" pid="3" name="bjSaver">
    <vt:lpwstr>K0hRqjjvLjkVUnXxK1dgfzRT9J5399dQ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policy="a894df29-9e07-45ae-95a6-4e7eb881815a" xmlns="http://www.boldonjames.com/2008/01/sie/i</vt:lpwstr>
  </property>
  <property fmtid="{D5CDD505-2E9C-101B-9397-08002B2CF9AE}" pid="5" name="bjDocumentLabelXML-0">
    <vt:lpwstr>nternal/label"&gt;&lt;element uid="fc6b8280-ed85-41e2-bcb5-17f2674e7dc3" value="" /&gt;&lt;element uid="63fe904a-5fdc-4578-a9e9-8bed5f54c116" value="" /&gt;&lt;element uid="156167bd-046a-459b-9d5a-a42ee179a501" value="" /&gt;&lt;/sisl&gt;</vt:lpwstr>
  </property>
  <property fmtid="{D5CDD505-2E9C-101B-9397-08002B2CF9AE}" pid="6" name="bjDocumentSecurityLabel">
    <vt:lpwstr>[Internal] </vt:lpwstr>
  </property>
  <property fmtid="{D5CDD505-2E9C-101B-9397-08002B2CF9AE}" pid="7" name="DCSMetadata">
    <vt:lpwstr>P37r0n45DCS_InternalInternal</vt:lpwstr>
  </property>
</Properties>
</file>