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1887200" cy="668655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sp-ptc1-2020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HEAD (CSP)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t>HEAD (CSP)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" y="1371600"/>
          <a:ext cx="1170432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011680"/>
                <a:gridCol w="914400"/>
                <a:gridCol w="2011680"/>
                <a:gridCol w="914400"/>
                <a:gridCol w="2011680"/>
                <a:gridCol w="914400"/>
                <a:gridCol w="2011680"/>
              </a:tblGrid>
              <a:tr h="182880">
                <a:tc gridSpan="2">
                  <a:txBody>
                    <a:bodyPr/>
                    <a:lstStyle/>
                    <a:p>
                      <a:r>
                        <a:rPr sz="1000"/>
                        <a:t>1st 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sz="1000"/>
                        <a:t>2nd 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sz="1000"/>
                        <a:t>3rd 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sz="1000"/>
                        <a:t>3rd 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Lim Li Ping (G10, CT)</a:t>
                      </a:r>
                    </a:p>
                    <a:p>
                      <a:r>
                        <a:rPr sz="1000"/>
                        <a:t>Head (Commercial Malaysia), Commercial Malaysia, Commercial, Strategy &amp; Commercial, PCSB, Upstream Business</a:t>
                      </a:r>
                    </a:p>
                    <a:p>
                      <a:r>
                        <a:rPr sz="1000"/>
                        <a:t>Retire: 03/02/2034,   Age: 46</a:t>
                      </a:r>
                    </a:p>
                    <a:p>
                      <a:r>
                        <a:rPr sz="1000"/>
                        <a:t>PPA: 1, 2, 2, 1,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Abdul Aziz bin Othman (G12, CT)</a:t>
                      </a:r>
                    </a:p>
                    <a:p>
                      <a:r>
                        <a:rPr sz="1000"/>
                        <a:t>VP, Strategy &amp; New Ventures, Strategy &amp; Corporate Development, International Assets, PCSB, Upstream Business</a:t>
                      </a:r>
                    </a:p>
                    <a:p>
                      <a:r>
                        <a:rPr sz="1000"/>
                        <a:t>Retire: 06/08/2020,   Age: 54</a:t>
                      </a:r>
                    </a:p>
                    <a:p>
                      <a:r>
                        <a:rPr sz="1000"/>
                        <a:t>PPA: 2, 2, 1, 2, 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Abang Jimmy bin Abang Mordian (G10, CT)</a:t>
                      </a:r>
                    </a:p>
                    <a:p>
                      <a:r>
                        <a:rPr sz="1000"/>
                        <a:t>Head (Leadership &amp; Capability Dev.), Leadership &amp; Capability Development, Human Capital Development, Group Human Resource Management, PETRONAS </a:t>
                      </a:r>
                    </a:p>
                    <a:p>
                      <a:r>
                        <a:rPr sz="1000"/>
                        <a:t>Retire: 23/05/2036,   Age: 43</a:t>
                      </a:r>
                    </a:p>
                    <a:p>
                      <a:r>
                        <a:rPr sz="1000"/>
                        <a:t>PPA: 2, 2, 3S, 2, SDP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Muhammad Huzaini bin Ghazali (G09, CT)</a:t>
                      </a:r>
                    </a:p>
                    <a:p>
                      <a:r>
                        <a:rPr sz="1000"/>
                        <a:t>Director (Strategy &amp; Commercial), Strategy &amp; Corporate Development, International Assets, PCSB, Upstream Business</a:t>
                      </a:r>
                    </a:p>
                    <a:p>
                      <a:r>
                        <a:rPr sz="1000"/>
                        <a:t>Retire: 27/06/2031,   Age: 43</a:t>
                      </a:r>
                    </a:p>
                    <a:p>
                      <a:r>
                        <a:rPr sz="1000"/>
                        <a:t>PPA: 2, 3H, 2, 2, 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Izwan bin Ismail (G11, CT)</a:t>
                      </a:r>
                    </a:p>
                    <a:p>
                      <a:r>
                        <a:rPr sz="1000"/>
                        <a:t>Head (Executive Assistant), Executive Assistant, President Special Assistant Unit, PETRONAS </a:t>
                      </a:r>
                    </a:p>
                    <a:p>
                      <a:r>
                        <a:rPr sz="1000"/>
                        <a:t>Retire: 25/08/2035,   Age: 44</a:t>
                      </a:r>
                    </a:p>
                    <a:p>
                      <a:r>
                        <a:rPr sz="1000"/>
                        <a:t>PPA: 1, 1, 2, 2,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Hezlinn Fariss Idris (G11, CT)</a:t>
                      </a:r>
                    </a:p>
                    <a:p>
                      <a:r>
                        <a:rPr sz="1000"/>
                        <a:t>Chief Group Strat. &amp; Transf. Officer, PETRONAS Lubricant International SB, Marketing, Downstream Corporate Office, PETRONAS </a:t>
                      </a:r>
                    </a:p>
                    <a:p>
                      <a:r>
                        <a:rPr sz="1000"/>
                        <a:t>Retire: 19/02/2033,   Age: 47</a:t>
                      </a:r>
                    </a:p>
                    <a:p>
                      <a:r>
                        <a:rPr sz="1000"/>
                        <a:t>PPA: 2, 2, 2, 1, 3H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Abdullah Ayman bin Awaluddin (G08, CT)</a:t>
                      </a:r>
                    </a:p>
                    <a:p>
                      <a:r>
                        <a:rPr sz="1000"/>
                        <a:t>Head (Venture Architect), Venture Architect, Venture Builder, Marketing, PDB, Downstream Business</a:t>
                      </a:r>
                    </a:p>
                    <a:p>
                      <a:r>
                        <a:rPr sz="1000"/>
                        <a:t>Retire: 30/07/2041,   Age: 38</a:t>
                      </a:r>
                    </a:p>
                    <a:p>
                      <a:r>
                        <a:rPr sz="1000"/>
                        <a:t>PPA: 2, 3H, 2, 1, 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Norzaileen binti Shamsul Kamar (G07, CT)</a:t>
                      </a:r>
                    </a:p>
                    <a:p>
                      <a:r>
                        <a:rPr sz="1000"/>
                        <a:t>Manager (LMT Planning &amp; Performance), LMT Planning &amp; Performance, Finance &amp; Risk, LNG Marketing &amp; Trading, PLSB, Gas &amp; New Energy</a:t>
                      </a:r>
                    </a:p>
                    <a:p>
                      <a:r>
                        <a:rPr sz="1000"/>
                        <a:t>Retire: 29/10/2041,   Age: 38</a:t>
                      </a:r>
                    </a:p>
                    <a:p>
                      <a:r>
                        <a:rPr sz="1000"/>
                        <a:t>PPA: 2, 3H, 2, 2,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Jazlinawati binti Osman (G11, CT)</a:t>
                      </a:r>
                    </a:p>
                    <a:p>
                      <a:r>
                        <a:rPr sz="1000"/>
                        <a:t>Head (Transformation Office), Transformation Office, President Special Assistant Unit, PETRONAS </a:t>
                      </a:r>
                    </a:p>
                    <a:p>
                      <a:r>
                        <a:rPr sz="1000"/>
                        <a:t>Retire: 23/02/2034,   Age: 46</a:t>
                      </a:r>
                    </a:p>
                    <a:p>
                      <a:r>
                        <a:rPr sz="1000"/>
                        <a:t>PPA: 2, 1, 2, 2,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Adiana Mastura binti Mohamed Idris (G09, CT)</a:t>
                      </a:r>
                    </a:p>
                    <a:p>
                      <a:r>
                        <a:rPr sz="1000"/>
                        <a:t>Head (Commercial MPM), Commercial MPM, Commercial, Strategy &amp; Commercial, PETRONAS Upstream</a:t>
                      </a:r>
                    </a:p>
                    <a:p>
                      <a:r>
                        <a:rPr sz="1000"/>
                        <a:t>Retire: 30/08/2036,   Age: 43</a:t>
                      </a:r>
                    </a:p>
                    <a:p>
                      <a:r>
                        <a:rPr sz="1000"/>
                        <a:t>PPA: 2, 2, 3H, 2,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Izmir bin Kamarudin (G09, CT)</a:t>
                      </a:r>
                    </a:p>
                    <a:p>
                      <a:r>
                        <a:rPr sz="1000"/>
                        <a:t>Head (BD - USA), Business Development, Strategy &amp; Commercial, PCSB, Upstream Business</a:t>
                      </a:r>
                    </a:p>
                    <a:p>
                      <a:r>
                        <a:rPr sz="1000"/>
                        <a:t>Retire: 29/10/2029,   Age: 45</a:t>
                      </a:r>
                    </a:p>
                    <a:p>
                      <a:r>
                        <a:rPr sz="1000"/>
                        <a:t>PPA: 3H, 3H, 2, 3H,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Muhammad Farid bin Hussin (G07, CT)</a:t>
                      </a:r>
                    </a:p>
                    <a:p>
                      <a:r>
                        <a:rPr sz="1000"/>
                        <a:t>Head (Commercial Optimization), Commercial Optimization, Gas &amp; Power, PEGT, Gas &amp; New Energy</a:t>
                      </a:r>
                    </a:p>
                    <a:p>
                      <a:r>
                        <a:rPr sz="1000"/>
                        <a:t>Retire: 07/06/2043,   Age: 36</a:t>
                      </a:r>
                    </a:p>
                    <a:p>
                      <a:r>
                        <a:rPr sz="1000"/>
                        <a:t>PPA: 2, 3H, 2, 3S, 3S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19050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HEAD (Mer &amp; Acq)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t>HEAD (Mer &amp; Acq)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" y="1371600"/>
          <a:ext cx="87782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011680"/>
                <a:gridCol w="914400"/>
                <a:gridCol w="2011680"/>
                <a:gridCol w="914400"/>
                <a:gridCol w="2011680"/>
              </a:tblGrid>
              <a:tr h="182880">
                <a:tc gridSpan="2">
                  <a:txBody>
                    <a:bodyPr/>
                    <a:lstStyle/>
                    <a:p>
                      <a:r>
                        <a:rPr sz="1000"/>
                        <a:t>1st 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sz="1000"/>
                        <a:t>2nd 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sz="1000"/>
                        <a:t>3rd 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Izwan bin Ismail (G11, CT)</a:t>
                      </a:r>
                    </a:p>
                    <a:p>
                      <a:r>
                        <a:rPr sz="1000"/>
                        <a:t>Head (Executive Assistant), Executive Assistant, President Special Assistant Unit, PETRONAS </a:t>
                      </a:r>
                    </a:p>
                    <a:p>
                      <a:r>
                        <a:rPr sz="1000"/>
                        <a:t>Retire: 25/08/2035,   Age: 44</a:t>
                      </a:r>
                    </a:p>
                    <a:p>
                      <a:r>
                        <a:rPr sz="1000"/>
                        <a:t>PPA: 1, 1, 2, 2,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Sani Zuhairi bin Zainudin (G10, CT)</a:t>
                      </a:r>
                    </a:p>
                    <a:p>
                      <a:r>
                        <a:rPr sz="1000"/>
                        <a:t>Head (Business Development &amp; Commercial), Business Development &amp; Commercial, Strategy &amp; Business Development, PETRONAS Gas &amp; New Energy</a:t>
                      </a:r>
                    </a:p>
                    <a:p>
                      <a:r>
                        <a:rPr sz="1000"/>
                        <a:t>Retire: 10/10/2031,   Age: 43</a:t>
                      </a:r>
                    </a:p>
                    <a:p>
                      <a:r>
                        <a:rPr sz="1000"/>
                        <a:t>PPA: 2, 2, 2, 2,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Mohd Faizal bin Mohamed Sulaiman (G08, CT)</a:t>
                      </a:r>
                    </a:p>
                    <a:p>
                      <a:r>
                        <a:rPr sz="1000"/>
                        <a:t>Head (Marketing – South East Asia), Marketing - South East Asia, Marketing &amp; Trading, LNG Marketing &amp; Trading, PLL, Gas &amp; New Energy</a:t>
                      </a:r>
                    </a:p>
                    <a:p>
                      <a:r>
                        <a:rPr sz="1000"/>
                        <a:t>Retire: 26/04/2042,   Age: 37</a:t>
                      </a:r>
                    </a:p>
                    <a:p>
                      <a:r>
                        <a:rPr sz="1000"/>
                        <a:t>PPA: SDP, 3H, 1, 2,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Azrul bin Osman Rani (G12, CT)</a:t>
                      </a:r>
                    </a:p>
                    <a:p>
                      <a:r>
                        <a:rPr sz="1000"/>
                        <a:t>Managing Director/CEO, MD/CEO Office, Marketing, PDB, Downstream Business</a:t>
                      </a:r>
                    </a:p>
                    <a:p>
                      <a:r>
                        <a:rPr sz="1000"/>
                        <a:t>Retire: 13/11/2033,   Age: 46</a:t>
                      </a:r>
                    </a:p>
                    <a:p>
                      <a:r>
                        <a:rPr sz="1000"/>
                        <a:t>PPA: 2, 2, 1, 2, 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Ezran bin Mahadzir (G11, CT)</a:t>
                      </a:r>
                    </a:p>
                    <a:p>
                      <a:r>
                        <a:rPr sz="1000"/>
                        <a:t>Head (Energy &amp; Gas Trading), Energy &amp; Gas Trading, Gas &amp; Power, PEGT, Gas &amp; New Energy</a:t>
                      </a:r>
                    </a:p>
                    <a:p>
                      <a:r>
                        <a:rPr sz="1000"/>
                        <a:t>Retire: 24/04/2030,   Age: 44</a:t>
                      </a:r>
                    </a:p>
                    <a:p>
                      <a:r>
                        <a:rPr sz="1000"/>
                        <a:t>PPA: 2, 1, 1, 2,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Abdullah Ayman bin Awaluddin (G08, CT)</a:t>
                      </a:r>
                    </a:p>
                    <a:p>
                      <a:r>
                        <a:rPr sz="1000"/>
                        <a:t>Head (Venture Architect), Venture Architect, Venture Builder, Marketing, PDB, Downstream Business</a:t>
                      </a:r>
                    </a:p>
                    <a:p>
                      <a:r>
                        <a:rPr sz="1000"/>
                        <a:t>Retire: 30/07/2041,   Age: 38</a:t>
                      </a:r>
                    </a:p>
                    <a:p>
                      <a:r>
                        <a:rPr sz="1000"/>
                        <a:t>PPA: 2, 3H, 2, 1, 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Mazlin Erawati binti Ab Manan (G10, CT)</a:t>
                      </a:r>
                    </a:p>
                    <a:p>
                      <a:r>
                        <a:rPr sz="1000"/>
                        <a:t>Head (CEO Office), RC &amp; Petrochemical, Project, PRPC, Downstream Business</a:t>
                      </a:r>
                    </a:p>
                    <a:p>
                      <a:r>
                        <a:rPr sz="1000"/>
                        <a:t>Retire: 17/01/2040,   Age: 40</a:t>
                      </a:r>
                    </a:p>
                    <a:p>
                      <a:r>
                        <a:rPr sz="1000"/>
                        <a:t>PPA: 2, 2, 2, 2,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Nazri Idzlan bin Abdul Malek (G08, CT)</a:t>
                      </a:r>
                    </a:p>
                    <a:p>
                      <a:r>
                        <a:rPr sz="1000"/>
                        <a:t>Head, Strategic Planning &amp; Buss Dev, Strategic Planning &amp; Buss Development, Refining &amp; Trading, Downstream Corporate Office, PETRONAS </a:t>
                      </a:r>
                    </a:p>
                    <a:p>
                      <a:r>
                        <a:rPr sz="1000"/>
                        <a:t>Retire: 21/12/2041,   Age: 38</a:t>
                      </a:r>
                    </a:p>
                    <a:p>
                      <a:r>
                        <a:rPr sz="1000"/>
                        <a:t>PPA: 3H, SDP, SDP, 3S, 3H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19050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Head Basin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t>Head Basin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" y="1371600"/>
          <a:ext cx="87782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011680"/>
                <a:gridCol w="914400"/>
                <a:gridCol w="2011680"/>
                <a:gridCol w="914400"/>
                <a:gridCol w="2011680"/>
              </a:tblGrid>
              <a:tr h="146304">
                <a:tc gridSpan="2">
                  <a:txBody>
                    <a:bodyPr/>
                    <a:lstStyle/>
                    <a:p>
                      <a:r>
                        <a:rPr sz="1000"/>
                        <a:t>1st 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sz="1000"/>
                        <a:t>2nd 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sz="1000"/>
                        <a:t>3rd 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Mohd Redhani bin Abdul Rahman (G12, CT)</a:t>
                      </a:r>
                    </a:p>
                    <a:p>
                      <a:r>
                        <a:rPr sz="1000"/>
                        <a:t>Head (Iraq), Iraq, International Assets, PCSB, Upstream Business</a:t>
                      </a:r>
                    </a:p>
                    <a:p>
                      <a:r>
                        <a:rPr sz="1000"/>
                        <a:t>Retire: 07/04/2035,   Age: 44</a:t>
                      </a:r>
                    </a:p>
                    <a:p>
                      <a:r>
                        <a:rPr sz="1000"/>
                        <a:t>PPA: 2, 1, 1, 2,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Christian Brinzer (G08, OT)</a:t>
                      </a:r>
                    </a:p>
                    <a:p>
                      <a:r>
                        <a:rPr sz="1000"/>
                        <a:t>Head (Exploration), Mexico Ventures, International Ventures, Exploration, PCSB, Upstream Business</a:t>
                      </a:r>
                    </a:p>
                    <a:p>
                      <a:r>
                        <a:rPr sz="1000"/>
                        <a:t>Retire: 29/03/2033,   Age: 46</a:t>
                      </a:r>
                    </a:p>
                    <a:p>
                      <a:r>
                        <a:rPr sz="1000"/>
                        <a:t>PPA: 2, 3H, 2, 3H, -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Ahmad Shamsul Kamal bin Zakaria (G07, CT)</a:t>
                      </a:r>
                    </a:p>
                    <a:p>
                      <a:r>
                        <a:rPr sz="1000"/>
                        <a:t>Head (Suriname Ventures), Suriname Ventures, MECA &amp; Americas Ventures, International Ventures, Exploration, PCSB, Upstream Business</a:t>
                      </a:r>
                    </a:p>
                    <a:p>
                      <a:r>
                        <a:rPr sz="1000"/>
                        <a:t>Retire: 02/01/2035,   Age: 45</a:t>
                      </a:r>
                    </a:p>
                    <a:p>
                      <a:r>
                        <a:rPr sz="1000"/>
                        <a:t>PPA: 3H, 2, 2, 2, 3H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Azli bin Abu Bakar (G09, CT)</a:t>
                      </a:r>
                    </a:p>
                    <a:p>
                      <a:r>
                        <a:rPr sz="1000"/>
                        <a:t>Head (Asia Pacific Basin), Asia Pacific Basin, Basin &amp; Petroleum System, Exploration, PCSB, Upstream Business</a:t>
                      </a:r>
                    </a:p>
                    <a:p>
                      <a:r>
                        <a:rPr sz="1000"/>
                        <a:t>Retire: 16/11/2031,   Age: 43</a:t>
                      </a:r>
                    </a:p>
                    <a:p>
                      <a:r>
                        <a:rPr sz="1000"/>
                        <a:t>PPA: 3H, 3H, 2, 2, SDP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Ahmad Faisal bin Bakar (G07, CT)</a:t>
                      </a:r>
                    </a:p>
                    <a:p>
                      <a:r>
                        <a:rPr sz="1000"/>
                        <a:t>Head (Central Luconia), Central Luconia, Borneo Shallow Water &amp; Onshore, Malaysia Ventures, Exploration, PCSB, Upstream Business</a:t>
                      </a:r>
                    </a:p>
                    <a:p>
                      <a:r>
                        <a:rPr sz="1000"/>
                        <a:t>Retire: 17/07/2038,   Age: 41</a:t>
                      </a:r>
                    </a:p>
                    <a:p>
                      <a:r>
                        <a:rPr sz="1000"/>
                        <a:t>PPA: 1, 2, 2, 3H, 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Muhamad Amar bin Amir (G05, OT)</a:t>
                      </a:r>
                    </a:p>
                    <a:p>
                      <a:r>
                        <a:rPr sz="1000"/>
                        <a:t>Manager (Geoscience), Myanmar Ventures, Asia Pacific Ventures, International Ventures, Exploration, PCSB, Upstream Business</a:t>
                      </a:r>
                    </a:p>
                    <a:p>
                      <a:r>
                        <a:rPr sz="1000"/>
                        <a:t>Retire: 17/07/2047,   Age: 32</a:t>
                      </a:r>
                    </a:p>
                    <a:p>
                      <a:r>
                        <a:rPr sz="1000"/>
                        <a:t>PPA: 2, 2, 2, 2,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Liau Min Hoe (G10, CT)</a:t>
                      </a:r>
                    </a:p>
                    <a:p>
                      <a:r>
                        <a:rPr sz="1000"/>
                        <a:t>Head (Myanmar), Myanmar, International Assets, PCSB, Upstream Business</a:t>
                      </a:r>
                    </a:p>
                    <a:p>
                      <a:r>
                        <a:rPr sz="1000"/>
                        <a:t>Retire: 04/03/2036,   Age: 43</a:t>
                      </a:r>
                    </a:p>
                    <a:p>
                      <a:r>
                        <a:rPr sz="1000"/>
                        <a:t>PPA: 3H, 3H, 2, 3H, 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Eadie Noor Fadzly bin Mohd Saleh (G07, CT)</a:t>
                      </a:r>
                    </a:p>
                    <a:p>
                      <a:r>
                        <a:rPr sz="1000"/>
                        <a:t>Head (Exploration), US Ventures, MECA &amp; Americas Ventures, International Ventures, Exploration, PCSB, Upstream Business</a:t>
                      </a:r>
                    </a:p>
                    <a:p>
                      <a:r>
                        <a:rPr sz="1000"/>
                        <a:t>Retire: 22/09/2042,   Age: 37</a:t>
                      </a:r>
                    </a:p>
                    <a:p>
                      <a:r>
                        <a:rPr sz="1000"/>
                        <a:t>PPA: 1, 2, 2, 2,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Muhamad Danni Mulya bin Ramlan (G05, CT)</a:t>
                      </a:r>
                    </a:p>
                    <a:p>
                      <a:r>
                        <a:rPr sz="1000"/>
                        <a:t>Staff (Petroleum Geosciences), Americas Basin, Basin &amp; Petroleum System, Exploration, PCSB, Upstream Business</a:t>
                      </a:r>
                    </a:p>
                    <a:p>
                      <a:r>
                        <a:rPr sz="1000"/>
                        <a:t>Retire: 03/09/2048,   Age: 31</a:t>
                      </a:r>
                    </a:p>
                    <a:p>
                      <a:r>
                        <a:rPr sz="1000"/>
                        <a:t>PPA: 2, 2, 2, 2,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19050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Head International Ventures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t>Head International Ventures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" y="1371600"/>
          <a:ext cx="87782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011680"/>
                <a:gridCol w="914400"/>
                <a:gridCol w="2011680"/>
                <a:gridCol w="914400"/>
                <a:gridCol w="2011680"/>
              </a:tblGrid>
              <a:tr h="146304">
                <a:tc gridSpan="2">
                  <a:txBody>
                    <a:bodyPr/>
                    <a:lstStyle/>
                    <a:p>
                      <a:r>
                        <a:rPr sz="1000"/>
                        <a:t>1st 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sz="1000"/>
                        <a:t>2nd 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sz="1000"/>
                        <a:t>3rd 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Liau Min Hoe (G10, CT)</a:t>
                      </a:r>
                    </a:p>
                    <a:p>
                      <a:r>
                        <a:rPr sz="1000"/>
                        <a:t>Head (Myanmar), Myanmar, International Assets, PCSB, Upstream Business</a:t>
                      </a:r>
                    </a:p>
                    <a:p>
                      <a:r>
                        <a:rPr sz="1000"/>
                        <a:t>Retire: 04/03/2036,   Age: 43</a:t>
                      </a:r>
                    </a:p>
                    <a:p>
                      <a:r>
                        <a:rPr sz="1000"/>
                        <a:t>PPA: 3H, 3H, 2, 3H, 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Christian Brinzer (G08, OT)</a:t>
                      </a:r>
                    </a:p>
                    <a:p>
                      <a:r>
                        <a:rPr sz="1000"/>
                        <a:t>Head (Exploration), Mexico Ventures, International Ventures, Exploration, PCSB, Upstream Business</a:t>
                      </a:r>
                    </a:p>
                    <a:p>
                      <a:r>
                        <a:rPr sz="1000"/>
                        <a:t>Retire: 29/03/2033,   Age: 46</a:t>
                      </a:r>
                    </a:p>
                    <a:p>
                      <a:r>
                        <a:rPr sz="1000"/>
                        <a:t>PPA: 2, 3H, 2, 3H, -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Harris Saifi bin Hakimi (G07, CT)</a:t>
                      </a:r>
                    </a:p>
                    <a:p>
                      <a:r>
                        <a:rPr sz="1000"/>
                        <a:t>Head (Internal Audit-Downstream), Internal Audit - Downstream, Group Internal Audit, PETRONAS </a:t>
                      </a:r>
                    </a:p>
                    <a:p>
                      <a:r>
                        <a:rPr sz="1000"/>
                        <a:t>Retire: 22/08/2039,   Age: 40</a:t>
                      </a:r>
                    </a:p>
                    <a:p>
                      <a:r>
                        <a:rPr sz="1000"/>
                        <a:t>PPA: 3H, 3H, 3H, 3H,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Ramlee bin Abdul Rahman (G10, OT)</a:t>
                      </a:r>
                    </a:p>
                    <a:p>
                      <a:r>
                        <a:rPr sz="1000"/>
                        <a:t>Head (Asia Pacific Ventures), Asia Pacific Ventures, International Ventures, Exploration, PCSB, Upstream Business</a:t>
                      </a:r>
                    </a:p>
                    <a:p>
                      <a:r>
                        <a:rPr sz="1000"/>
                        <a:t>Retire: 01/10/2021,   Age: 53</a:t>
                      </a:r>
                    </a:p>
                    <a:p>
                      <a:r>
                        <a:rPr sz="1000"/>
                        <a:t>PPA: 3H, 3S, 3H, 2, 3H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Eadie Noor Fadzly bin Mohd Saleh (G07, CT)</a:t>
                      </a:r>
                    </a:p>
                    <a:p>
                      <a:r>
                        <a:rPr sz="1000"/>
                        <a:t>Head (Exploration), US Ventures, MECA &amp; Americas Ventures, International Ventures, Exploration, PCSB, Upstream Business</a:t>
                      </a:r>
                    </a:p>
                    <a:p>
                      <a:r>
                        <a:rPr sz="1000"/>
                        <a:t>Retire: 22/09/2042,   Age: 37</a:t>
                      </a:r>
                    </a:p>
                    <a:p>
                      <a:r>
                        <a:rPr sz="1000"/>
                        <a:t>PPA: 1, 2, 2, 2,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Muhamad Amar bin Amir (G05, OT)</a:t>
                      </a:r>
                    </a:p>
                    <a:p>
                      <a:r>
                        <a:rPr sz="1000"/>
                        <a:t>Manager (Geoscience), Myanmar Ventures, Asia Pacific Ventures, International Ventures, Exploration, PCSB, Upstream Business</a:t>
                      </a:r>
                    </a:p>
                    <a:p>
                      <a:r>
                        <a:rPr sz="1000"/>
                        <a:t>Retire: 17/07/2047,   Age: 32</a:t>
                      </a:r>
                    </a:p>
                    <a:p>
                      <a:r>
                        <a:rPr sz="1000"/>
                        <a:t>PPA: 2, 2, 2, 2,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Ahmad Faisal bin Bakar (G07, CT)</a:t>
                      </a:r>
                    </a:p>
                    <a:p>
                      <a:r>
                        <a:rPr sz="1000"/>
                        <a:t>Head (Central Luconia), Central Luconia, Borneo Shallow Water &amp; Onshore, Malaysia Ventures, Exploration, PCSB, Upstream Business</a:t>
                      </a:r>
                    </a:p>
                    <a:p>
                      <a:r>
                        <a:rPr sz="1000"/>
                        <a:t>Retire: 17/07/2038,   Age: 41</a:t>
                      </a:r>
                    </a:p>
                    <a:p>
                      <a:r>
                        <a:rPr sz="1000"/>
                        <a:t>PPA: 1, 2, 2, 3H, 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Meor Shahrin bin Mahmood (G09, CT)</a:t>
                      </a:r>
                    </a:p>
                    <a:p>
                      <a:r>
                        <a:rPr sz="1000"/>
                        <a:t>Manager (Gabon Ventures), Gabon Ventures, Africa Ventures, International Ventures, Exploration, PCSB, Upstream Business</a:t>
                      </a:r>
                    </a:p>
                    <a:p>
                      <a:r>
                        <a:rPr sz="1000"/>
                        <a:t>Retire: 19/07/2026,   Age: 48</a:t>
                      </a:r>
                    </a:p>
                    <a:p>
                      <a:r>
                        <a:rPr sz="1000"/>
                        <a:t>PPA: 3H, 3H, 3H, 3H, 3H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Puteri Nurlina binti Mokhtar (G06, BT)</a:t>
                      </a:r>
                    </a:p>
                    <a:p>
                      <a:r>
                        <a:rPr sz="1000"/>
                        <a:t>Staff (Petroleum Geosciences), Operations, Mexico Ventures, International Ventures, Exploration, PCSB, Upstream Business</a:t>
                      </a:r>
                    </a:p>
                    <a:p>
                      <a:r>
                        <a:rPr sz="1000"/>
                        <a:t>Retire: 25/02/2040,   Age: 40</a:t>
                      </a:r>
                    </a:p>
                    <a:p>
                      <a:r>
                        <a:rPr sz="1000"/>
                        <a:t>PPA: 3H, 3H, 3H, 3H, 3H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Yusma Bazleigh bin Mohd Yusoff (G06, BT)</a:t>
                      </a:r>
                    </a:p>
                    <a:p>
                      <a:r>
                        <a:rPr sz="1000"/>
                        <a:t>Staff (Petroleum Geociences), Operations, Mexico Ventures, International Ventures, Exploration, PCSB, Upstream Business</a:t>
                      </a:r>
                    </a:p>
                    <a:p>
                      <a:r>
                        <a:rPr sz="1000"/>
                        <a:t>Retire: 29/09/2044,   Age: 35</a:t>
                      </a:r>
                    </a:p>
                    <a:p>
                      <a:r>
                        <a:rPr sz="1000"/>
                        <a:t>PPA: 2, 3H, 3H, 2, 3H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19050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Head Malaysia Ventures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t>Head Malaysia Ventures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" y="1371600"/>
          <a:ext cx="87782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011680"/>
                <a:gridCol w="914400"/>
                <a:gridCol w="2011680"/>
                <a:gridCol w="914400"/>
                <a:gridCol w="2011680"/>
              </a:tblGrid>
              <a:tr h="146304">
                <a:tc gridSpan="2">
                  <a:txBody>
                    <a:bodyPr/>
                    <a:lstStyle/>
                    <a:p>
                      <a:r>
                        <a:rPr sz="1000"/>
                        <a:t>1st 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sz="1000"/>
                        <a:t>2nd 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sz="1000"/>
                        <a:t>3rd 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Liau Min Hoe (G10, CT)</a:t>
                      </a:r>
                    </a:p>
                    <a:p>
                      <a:r>
                        <a:rPr sz="1000"/>
                        <a:t>Head (Myanmar), Myanmar, International Assets, PCSB, Upstream Business</a:t>
                      </a:r>
                    </a:p>
                    <a:p>
                      <a:r>
                        <a:rPr sz="1000"/>
                        <a:t>Retire: 04/03/2036,   Age: 43</a:t>
                      </a:r>
                    </a:p>
                    <a:p>
                      <a:r>
                        <a:rPr sz="1000"/>
                        <a:t>PPA: 3H, 3H, 2, 3H, 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Christian Brinzer (G08, OT)</a:t>
                      </a:r>
                    </a:p>
                    <a:p>
                      <a:r>
                        <a:rPr sz="1000"/>
                        <a:t>Head (Exploration), Mexico Ventures, International Ventures, Exploration, PCSB, Upstream Business</a:t>
                      </a:r>
                    </a:p>
                    <a:p>
                      <a:r>
                        <a:rPr sz="1000"/>
                        <a:t>Retire: 29/03/2033,   Age: 46</a:t>
                      </a:r>
                    </a:p>
                    <a:p>
                      <a:r>
                        <a:rPr sz="1000"/>
                        <a:t>PPA: 2, 3H, 2, 3H, -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Harris Saifi bin Hakimi (G07, CT)</a:t>
                      </a:r>
                    </a:p>
                    <a:p>
                      <a:r>
                        <a:rPr sz="1000"/>
                        <a:t>Head (Internal Audit-Downstream), Internal Audit - Downstream, Group Internal Audit, PETRONAS </a:t>
                      </a:r>
                    </a:p>
                    <a:p>
                      <a:r>
                        <a:rPr sz="1000"/>
                        <a:t>Retire: 22/08/2039,   Age: 40</a:t>
                      </a:r>
                    </a:p>
                    <a:p>
                      <a:r>
                        <a:rPr sz="1000"/>
                        <a:t>PPA: 3H, 3H, 3H, 3H,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Ramlee bin Abdul Rahman (G10, OT)</a:t>
                      </a:r>
                    </a:p>
                    <a:p>
                      <a:r>
                        <a:rPr sz="1000"/>
                        <a:t>Head (Asia Pacific Ventures), Asia Pacific Ventures, International Ventures, Exploration, PCSB, Upstream Business</a:t>
                      </a:r>
                    </a:p>
                    <a:p>
                      <a:r>
                        <a:rPr sz="1000"/>
                        <a:t>Retire: 01/10/2021,   Age: 53</a:t>
                      </a:r>
                    </a:p>
                    <a:p>
                      <a:r>
                        <a:rPr sz="1000"/>
                        <a:t>PPA: 3H, 3S, 3H, 2, 3H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Eadie Noor Fadzly bin Mohd Saleh (G07, CT)</a:t>
                      </a:r>
                    </a:p>
                    <a:p>
                      <a:r>
                        <a:rPr sz="1000"/>
                        <a:t>Head (Exploration), US Ventures, MECA &amp; Americas Ventures, International Ventures, Exploration, PCSB, Upstream Business</a:t>
                      </a:r>
                    </a:p>
                    <a:p>
                      <a:r>
                        <a:rPr sz="1000"/>
                        <a:t>Retire: 22/09/2042,   Age: 37</a:t>
                      </a:r>
                    </a:p>
                    <a:p>
                      <a:r>
                        <a:rPr sz="1000"/>
                        <a:t>PPA: 1, 2, 2, 2,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Ali Andrea bin Hashim (G06, OT)</a:t>
                      </a:r>
                    </a:p>
                    <a:p>
                      <a:r>
                        <a:rPr sz="1000"/>
                        <a:t>Head (Exploration), Brazil Ventures, MECA &amp; Americas Ventures, International Ventures, Exploration, PCSB, Upstream Business</a:t>
                      </a:r>
                    </a:p>
                    <a:p>
                      <a:r>
                        <a:rPr sz="1000"/>
                        <a:t>Retire: 30/11/2042,   Age: 37</a:t>
                      </a:r>
                    </a:p>
                    <a:p>
                      <a:r>
                        <a:rPr sz="1000"/>
                        <a:t>PPA: 2, 2, 2, 2,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Ahmad Faisal bin Bakar (G07, CT)</a:t>
                      </a:r>
                    </a:p>
                    <a:p>
                      <a:r>
                        <a:rPr sz="1000"/>
                        <a:t>Head (Central Luconia), Central Luconia, Borneo Shallow Water &amp; Onshore, Malaysia Ventures, Exploration, PCSB, Upstream Business</a:t>
                      </a:r>
                    </a:p>
                    <a:p>
                      <a:r>
                        <a:rPr sz="1000"/>
                        <a:t>Retire: 17/07/2038,   Age: 41</a:t>
                      </a:r>
                    </a:p>
                    <a:p>
                      <a:r>
                        <a:rPr sz="1000"/>
                        <a:t>PPA: 1, 2, 2, 3H, 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Meor Shahrin bin Mahmood (G09, CT)</a:t>
                      </a:r>
                    </a:p>
                    <a:p>
                      <a:r>
                        <a:rPr sz="1000"/>
                        <a:t>Manager (Gabon Ventures), Gabon Ventures, Africa Ventures, International Ventures, Exploration, PCSB, Upstream Business</a:t>
                      </a:r>
                    </a:p>
                    <a:p>
                      <a:r>
                        <a:rPr sz="1000"/>
                        <a:t>Retire: 19/07/2026,   Age: 48</a:t>
                      </a:r>
                    </a:p>
                    <a:p>
                      <a:r>
                        <a:rPr sz="1000"/>
                        <a:t>PPA: 3H, 3H, 3H, 3H, 3H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Mohamad Faiz bin Rasli (G05, OT)</a:t>
                      </a:r>
                    </a:p>
                    <a:p>
                      <a:r>
                        <a:rPr sz="1000"/>
                        <a:t>Manager (Business Analysis), Business Development, Strategy &amp; Commercial, PCSB, Upstream Business</a:t>
                      </a:r>
                    </a:p>
                    <a:p>
                      <a:r>
                        <a:rPr sz="1000"/>
                        <a:t>Retire: 22/05/2047,   Age: 32</a:t>
                      </a:r>
                    </a:p>
                    <a:p>
                      <a:r>
                        <a:rPr sz="1000"/>
                        <a:t>PPA: 2, 2, 3H, 2,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Mohd Hafizan bin Abdul Wahab (G06, OT)</a:t>
                      </a:r>
                    </a:p>
                    <a:p>
                      <a:r>
                        <a:rPr sz="1000"/>
                        <a:t>Staff (Petroleum Geosciences), Technical Assurance &amp; Capability, Exploration, PCSB, Upstream Business</a:t>
                      </a:r>
                    </a:p>
                    <a:p>
                      <a:r>
                        <a:rPr sz="1000"/>
                        <a:t>Retire: 15/06/2046,   Age: 33</a:t>
                      </a:r>
                    </a:p>
                    <a:p>
                      <a:r>
                        <a:rPr sz="1000"/>
                        <a:t>PPA: 1, 2, 2, 2, 3H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19050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Head Technical Assurance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t>Head Technical Assurance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" y="1371600"/>
          <a:ext cx="87782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011680"/>
                <a:gridCol w="914400"/>
                <a:gridCol w="2011680"/>
                <a:gridCol w="914400"/>
                <a:gridCol w="2011680"/>
              </a:tblGrid>
              <a:tr h="146304">
                <a:tc gridSpan="2">
                  <a:txBody>
                    <a:bodyPr/>
                    <a:lstStyle/>
                    <a:p>
                      <a:r>
                        <a:rPr sz="1000"/>
                        <a:t>1st 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sz="1000"/>
                        <a:t>2nd 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sz="1000"/>
                        <a:t>3rd 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Mohd Redhani bin Abdul Rahman (G12, CT)</a:t>
                      </a:r>
                    </a:p>
                    <a:p>
                      <a:r>
                        <a:rPr sz="1000"/>
                        <a:t>Head (Iraq), Iraq, International Assets, PCSB, Upstream Business</a:t>
                      </a:r>
                    </a:p>
                    <a:p>
                      <a:r>
                        <a:rPr sz="1000"/>
                        <a:t>Retire: 07/04/2035,   Age: 44</a:t>
                      </a:r>
                    </a:p>
                    <a:p>
                      <a:r>
                        <a:rPr sz="1000"/>
                        <a:t>PPA: 2, 1, 1, 2,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Azli bin Abu Bakar (G09, CT)</a:t>
                      </a:r>
                    </a:p>
                    <a:p>
                      <a:r>
                        <a:rPr sz="1000"/>
                        <a:t>Head (Asia Pacific Basin), Asia Pacific Basin, Basin &amp; Petroleum System, Exploration, PCSB, Upstream Business</a:t>
                      </a:r>
                    </a:p>
                    <a:p>
                      <a:r>
                        <a:rPr sz="1000"/>
                        <a:t>Retire: 16/11/2031,   Age: 43</a:t>
                      </a:r>
                    </a:p>
                    <a:p>
                      <a:r>
                        <a:rPr sz="1000"/>
                        <a:t>PPA: 3H, 3H, 2, 2, SDP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Marc De Urreiztieta (G08, OT)</a:t>
                      </a:r>
                    </a:p>
                    <a:p>
                      <a:r>
                        <a:rPr sz="1000"/>
                        <a:t>Principal (Petroleum Geosciences), Technical Assurance, Technical Assurance &amp; Capability, Exploration, PCSB, Upstream Business</a:t>
                      </a:r>
                    </a:p>
                    <a:p>
                      <a:r>
                        <a:rPr sz="1000"/>
                        <a:t>Retire: 06/08/2026,   Age: 53</a:t>
                      </a:r>
                    </a:p>
                    <a:p>
                      <a:r>
                        <a:rPr sz="1000"/>
                        <a:t>PPA: 3S, 3H, 2, 2, 3H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Liau Min Hoe (G10, CT)</a:t>
                      </a:r>
                    </a:p>
                    <a:p>
                      <a:r>
                        <a:rPr sz="1000"/>
                        <a:t>Head (Myanmar), Myanmar, International Assets, PCSB, Upstream Business</a:t>
                      </a:r>
                    </a:p>
                    <a:p>
                      <a:r>
                        <a:rPr sz="1000"/>
                        <a:t>Retire: 04/03/2036,   Age: 43</a:t>
                      </a:r>
                    </a:p>
                    <a:p>
                      <a:r>
                        <a:rPr sz="1000"/>
                        <a:t>PPA: 3H, 3H, 2, 3H, 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Christian Brinzer (G08, OT)</a:t>
                      </a:r>
                    </a:p>
                    <a:p>
                      <a:r>
                        <a:rPr sz="1000"/>
                        <a:t>Head (Exploration), Mexico Ventures, International Ventures, Exploration, PCSB, Upstream Business</a:t>
                      </a:r>
                    </a:p>
                    <a:p>
                      <a:r>
                        <a:rPr sz="1000"/>
                        <a:t>Retire: 29/03/2033,   Age: 46</a:t>
                      </a:r>
                    </a:p>
                    <a:p>
                      <a:r>
                        <a:rPr sz="1000"/>
                        <a:t>PPA: 2, 3H, 2, 3H, -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Brianne Gillian Tracey Alleyne (EXPAT, OT)</a:t>
                      </a:r>
                    </a:p>
                    <a:p>
                      <a:r>
                        <a:rPr sz="1000"/>
                        <a:t>Staff (Petroleum Geosciences), Asia Pacific Basin, Basin &amp; Petroleum System, Exploration, PCSB, Upstream Business</a:t>
                      </a:r>
                    </a:p>
                    <a:p>
                      <a:r>
                        <a:rPr sz="1000"/>
                        <a:t>Retire: 15/08/2020,   Age: 39</a:t>
                      </a:r>
                    </a:p>
                    <a:p>
                      <a:r>
                        <a:rPr sz="1000"/>
                        <a:t>PPA: 3H, 2, 2, 3H, 3S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Suhaileen binti Shahar (G10, BT)</a:t>
                      </a:r>
                    </a:p>
                    <a:p>
                      <a:r>
                        <a:rPr sz="1000"/>
                        <a:t>Head (Basin &amp; Petroleum System), Basin &amp; Petroleum System, Exploration, PCSB, Upstream Business</a:t>
                      </a:r>
                    </a:p>
                    <a:p>
                      <a:r>
                        <a:rPr sz="1000"/>
                        <a:t>Retire: 13/05/2034,   Age: 45</a:t>
                      </a:r>
                    </a:p>
                    <a:p>
                      <a:r>
                        <a:rPr sz="1000"/>
                        <a:t>PPA: 3H, 1, 3H, 2,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Sandeep Kumar Chandola (G10, OT)</a:t>
                      </a:r>
                    </a:p>
                    <a:p>
                      <a:r>
                        <a:rPr sz="1000"/>
                        <a:t>Custodian (Acquisition), Technical Assurance &amp; Capability, Exploration, PCSB, Upstream Business</a:t>
                      </a:r>
                    </a:p>
                    <a:p>
                      <a:r>
                        <a:rPr sz="1000"/>
                        <a:t>Retire: 16/08/2025,   Age: 54</a:t>
                      </a:r>
                    </a:p>
                    <a:p>
                      <a:r>
                        <a:rPr sz="1000"/>
                        <a:t>PPA: 2, 2, 2, 2,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Muhamad Amar bin Amir (G05, OT)</a:t>
                      </a:r>
                    </a:p>
                    <a:p>
                      <a:r>
                        <a:rPr sz="1000"/>
                        <a:t>Manager (Geoscience), Myanmar Ventures, Asia Pacific Ventures, International Ventures, Exploration, PCSB, Upstream Business</a:t>
                      </a:r>
                    </a:p>
                    <a:p>
                      <a:r>
                        <a:rPr sz="1000"/>
                        <a:t>Retire: 17/07/2047,   Age: 32</a:t>
                      </a:r>
                    </a:p>
                    <a:p>
                      <a:r>
                        <a:rPr sz="1000"/>
                        <a:t>PPA: 2, 2, 2, 2,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Ong Swee Keong (G07, BT)</a:t>
                      </a:r>
                    </a:p>
                    <a:p>
                      <a:r>
                        <a:rPr sz="1000"/>
                        <a:t>Principal (Petroleum Geosciences), Technical Assurance, Technical Assurance &amp; Capability, Exploration, PCSB, Upstream Business</a:t>
                      </a:r>
                    </a:p>
                    <a:p>
                      <a:r>
                        <a:rPr sz="1000"/>
                        <a:t>Retire: 20/04/2041,   Age: 38</a:t>
                      </a:r>
                    </a:p>
                    <a:p>
                      <a:r>
                        <a:rPr sz="1000"/>
                        <a:t>PPA: 2, 3H, 2, 2,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19050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End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