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4" r:id="rId2"/>
    <p:sldId id="261" r:id="rId3"/>
    <p:sldId id="260" r:id="rId4"/>
    <p:sldId id="262" r:id="rId5"/>
    <p:sldId id="272" r:id="rId6"/>
    <p:sldId id="256" r:id="rId7"/>
    <p:sldId id="267" r:id="rId8"/>
    <p:sldId id="270" r:id="rId9"/>
    <p:sldId id="271" r:id="rId10"/>
    <p:sldId id="269"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137"/>
    <p:restoredTop sz="94617"/>
  </p:normalViewPr>
  <p:slideViewPr>
    <p:cSldViewPr snapToGrid="0" snapToObjects="1">
      <p:cViewPr varScale="1">
        <p:scale>
          <a:sx n="94" d="100"/>
          <a:sy n="94" d="100"/>
        </p:scale>
        <p:origin x="3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BEAF-69A1-4D4D-8B16-55FD5B165A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5E8E14-C223-034D-8D24-56FE501A56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5EAC54-9110-BA43-863E-58D6A50324F4}"/>
              </a:ext>
            </a:extLst>
          </p:cNvPr>
          <p:cNvSpPr>
            <a:spLocks noGrp="1"/>
          </p:cNvSpPr>
          <p:nvPr>
            <p:ph type="dt" sz="half" idx="10"/>
          </p:nvPr>
        </p:nvSpPr>
        <p:spPr/>
        <p:txBody>
          <a:bodyPr/>
          <a:lstStyle/>
          <a:p>
            <a:fld id="{7067CAFF-02CA-3941-B428-A1B516098DA6}" type="datetimeFigureOut">
              <a:rPr lang="en-US" smtClean="0"/>
              <a:t>10/22/18</a:t>
            </a:fld>
            <a:endParaRPr lang="en-US" dirty="0"/>
          </a:p>
        </p:txBody>
      </p:sp>
      <p:sp>
        <p:nvSpPr>
          <p:cNvPr id="5" name="Footer Placeholder 4">
            <a:extLst>
              <a:ext uri="{FF2B5EF4-FFF2-40B4-BE49-F238E27FC236}">
                <a16:creationId xmlns:a16="http://schemas.microsoft.com/office/drawing/2014/main" id="{F09DB297-6726-A04E-904A-68FD1DD02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1107B0-A5D3-C647-B4CA-6E6FE10930C0}"/>
              </a:ext>
            </a:extLst>
          </p:cNvPr>
          <p:cNvSpPr>
            <a:spLocks noGrp="1"/>
          </p:cNvSpPr>
          <p:nvPr>
            <p:ph type="sldNum" sz="quarter" idx="12"/>
          </p:nvPr>
        </p:nvSpPr>
        <p:spPr/>
        <p:txBody>
          <a:bodyPr/>
          <a:lstStyle/>
          <a:p>
            <a:fld id="{23313770-F108-9948-A9BC-BDA46CCBD431}" type="slidenum">
              <a:rPr lang="en-US" smtClean="0"/>
              <a:t>‹#›</a:t>
            </a:fld>
            <a:endParaRPr lang="en-US" dirty="0"/>
          </a:p>
        </p:txBody>
      </p:sp>
    </p:spTree>
    <p:extLst>
      <p:ext uri="{BB962C8B-B14F-4D97-AF65-F5344CB8AC3E}">
        <p14:creationId xmlns:p14="http://schemas.microsoft.com/office/powerpoint/2010/main" val="3014280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FAADA-3D94-E340-9851-B1A09B928B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3DDC7D-108A-3749-B6C5-07A2F76651D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AC5EA9-2760-2B41-8A9C-4F1B23E7AB87}"/>
              </a:ext>
            </a:extLst>
          </p:cNvPr>
          <p:cNvSpPr>
            <a:spLocks noGrp="1"/>
          </p:cNvSpPr>
          <p:nvPr>
            <p:ph type="dt" sz="half" idx="10"/>
          </p:nvPr>
        </p:nvSpPr>
        <p:spPr/>
        <p:txBody>
          <a:bodyPr/>
          <a:lstStyle/>
          <a:p>
            <a:fld id="{7067CAFF-02CA-3941-B428-A1B516098DA6}" type="datetimeFigureOut">
              <a:rPr lang="en-US" smtClean="0"/>
              <a:t>10/22/18</a:t>
            </a:fld>
            <a:endParaRPr lang="en-US" dirty="0"/>
          </a:p>
        </p:txBody>
      </p:sp>
      <p:sp>
        <p:nvSpPr>
          <p:cNvPr id="5" name="Footer Placeholder 4">
            <a:extLst>
              <a:ext uri="{FF2B5EF4-FFF2-40B4-BE49-F238E27FC236}">
                <a16:creationId xmlns:a16="http://schemas.microsoft.com/office/drawing/2014/main" id="{6922039E-D043-E241-907D-A2BCEEE17E6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402C42-AB9F-474D-BD46-E3724ACB2B71}"/>
              </a:ext>
            </a:extLst>
          </p:cNvPr>
          <p:cNvSpPr>
            <a:spLocks noGrp="1"/>
          </p:cNvSpPr>
          <p:nvPr>
            <p:ph type="sldNum" sz="quarter" idx="12"/>
          </p:nvPr>
        </p:nvSpPr>
        <p:spPr/>
        <p:txBody>
          <a:bodyPr/>
          <a:lstStyle/>
          <a:p>
            <a:fld id="{23313770-F108-9948-A9BC-BDA46CCBD431}" type="slidenum">
              <a:rPr lang="en-US" smtClean="0"/>
              <a:t>‹#›</a:t>
            </a:fld>
            <a:endParaRPr lang="en-US" dirty="0"/>
          </a:p>
        </p:txBody>
      </p:sp>
    </p:spTree>
    <p:extLst>
      <p:ext uri="{BB962C8B-B14F-4D97-AF65-F5344CB8AC3E}">
        <p14:creationId xmlns:p14="http://schemas.microsoft.com/office/powerpoint/2010/main" val="3780860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F2B12E-0FB5-A14F-9F39-86EFCF53DF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7A1845-E717-4D42-9EE3-CD631F3DBE9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C3309C-4CD1-1543-94D6-E0CE9ED2C358}"/>
              </a:ext>
            </a:extLst>
          </p:cNvPr>
          <p:cNvSpPr>
            <a:spLocks noGrp="1"/>
          </p:cNvSpPr>
          <p:nvPr>
            <p:ph type="dt" sz="half" idx="10"/>
          </p:nvPr>
        </p:nvSpPr>
        <p:spPr/>
        <p:txBody>
          <a:bodyPr/>
          <a:lstStyle/>
          <a:p>
            <a:fld id="{7067CAFF-02CA-3941-B428-A1B516098DA6}" type="datetimeFigureOut">
              <a:rPr lang="en-US" smtClean="0"/>
              <a:t>10/22/18</a:t>
            </a:fld>
            <a:endParaRPr lang="en-US" dirty="0"/>
          </a:p>
        </p:txBody>
      </p:sp>
      <p:sp>
        <p:nvSpPr>
          <p:cNvPr id="5" name="Footer Placeholder 4">
            <a:extLst>
              <a:ext uri="{FF2B5EF4-FFF2-40B4-BE49-F238E27FC236}">
                <a16:creationId xmlns:a16="http://schemas.microsoft.com/office/drawing/2014/main" id="{B45DC792-C0AD-784F-A1E2-5F24008A16C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17D675-4C42-E545-8356-498364BE1104}"/>
              </a:ext>
            </a:extLst>
          </p:cNvPr>
          <p:cNvSpPr>
            <a:spLocks noGrp="1"/>
          </p:cNvSpPr>
          <p:nvPr>
            <p:ph type="sldNum" sz="quarter" idx="12"/>
          </p:nvPr>
        </p:nvSpPr>
        <p:spPr/>
        <p:txBody>
          <a:bodyPr/>
          <a:lstStyle/>
          <a:p>
            <a:fld id="{23313770-F108-9948-A9BC-BDA46CCBD431}" type="slidenum">
              <a:rPr lang="en-US" smtClean="0"/>
              <a:t>‹#›</a:t>
            </a:fld>
            <a:endParaRPr lang="en-US" dirty="0"/>
          </a:p>
        </p:txBody>
      </p:sp>
    </p:spTree>
    <p:extLst>
      <p:ext uri="{BB962C8B-B14F-4D97-AF65-F5344CB8AC3E}">
        <p14:creationId xmlns:p14="http://schemas.microsoft.com/office/powerpoint/2010/main" val="3346543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37B8A-2553-FD4A-B5F2-C793383446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68FAD2-F790-B84D-A040-4C5A9BABE2B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9561F1-94DF-9140-8359-E46C61936C93}"/>
              </a:ext>
            </a:extLst>
          </p:cNvPr>
          <p:cNvSpPr>
            <a:spLocks noGrp="1"/>
          </p:cNvSpPr>
          <p:nvPr>
            <p:ph type="dt" sz="half" idx="10"/>
          </p:nvPr>
        </p:nvSpPr>
        <p:spPr/>
        <p:txBody>
          <a:bodyPr/>
          <a:lstStyle/>
          <a:p>
            <a:fld id="{7067CAFF-02CA-3941-B428-A1B516098DA6}" type="datetimeFigureOut">
              <a:rPr lang="en-US" smtClean="0"/>
              <a:t>10/22/18</a:t>
            </a:fld>
            <a:endParaRPr lang="en-US" dirty="0"/>
          </a:p>
        </p:txBody>
      </p:sp>
      <p:sp>
        <p:nvSpPr>
          <p:cNvPr id="5" name="Footer Placeholder 4">
            <a:extLst>
              <a:ext uri="{FF2B5EF4-FFF2-40B4-BE49-F238E27FC236}">
                <a16:creationId xmlns:a16="http://schemas.microsoft.com/office/drawing/2014/main" id="{7500C62D-D0DD-9B46-8B56-6C2202AF5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4246B6A-EE36-CC4A-9AF5-2EE3A8E4761B}"/>
              </a:ext>
            </a:extLst>
          </p:cNvPr>
          <p:cNvSpPr>
            <a:spLocks noGrp="1"/>
          </p:cNvSpPr>
          <p:nvPr>
            <p:ph type="sldNum" sz="quarter" idx="12"/>
          </p:nvPr>
        </p:nvSpPr>
        <p:spPr/>
        <p:txBody>
          <a:bodyPr/>
          <a:lstStyle/>
          <a:p>
            <a:fld id="{23313770-F108-9948-A9BC-BDA46CCBD431}" type="slidenum">
              <a:rPr lang="en-US" smtClean="0"/>
              <a:t>‹#›</a:t>
            </a:fld>
            <a:endParaRPr lang="en-US" dirty="0"/>
          </a:p>
        </p:txBody>
      </p:sp>
    </p:spTree>
    <p:extLst>
      <p:ext uri="{BB962C8B-B14F-4D97-AF65-F5344CB8AC3E}">
        <p14:creationId xmlns:p14="http://schemas.microsoft.com/office/powerpoint/2010/main" val="469591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3A5BD-F035-8B4F-B93E-F078E9D71E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BD8184-A0D2-5943-BA3F-C5AF84838C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542B6EB-DEE9-7F47-8BE9-C33A70A6BD15}"/>
              </a:ext>
            </a:extLst>
          </p:cNvPr>
          <p:cNvSpPr>
            <a:spLocks noGrp="1"/>
          </p:cNvSpPr>
          <p:nvPr>
            <p:ph type="dt" sz="half" idx="10"/>
          </p:nvPr>
        </p:nvSpPr>
        <p:spPr/>
        <p:txBody>
          <a:bodyPr/>
          <a:lstStyle/>
          <a:p>
            <a:fld id="{7067CAFF-02CA-3941-B428-A1B516098DA6}" type="datetimeFigureOut">
              <a:rPr lang="en-US" smtClean="0"/>
              <a:t>10/22/18</a:t>
            </a:fld>
            <a:endParaRPr lang="en-US" dirty="0"/>
          </a:p>
        </p:txBody>
      </p:sp>
      <p:sp>
        <p:nvSpPr>
          <p:cNvPr id="5" name="Footer Placeholder 4">
            <a:extLst>
              <a:ext uri="{FF2B5EF4-FFF2-40B4-BE49-F238E27FC236}">
                <a16:creationId xmlns:a16="http://schemas.microsoft.com/office/drawing/2014/main" id="{ABC22380-1C49-9F41-A1EE-AFA2B67268B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D9C745B-EDBB-1948-AB49-7AEC8ADC930A}"/>
              </a:ext>
            </a:extLst>
          </p:cNvPr>
          <p:cNvSpPr>
            <a:spLocks noGrp="1"/>
          </p:cNvSpPr>
          <p:nvPr>
            <p:ph type="sldNum" sz="quarter" idx="12"/>
          </p:nvPr>
        </p:nvSpPr>
        <p:spPr/>
        <p:txBody>
          <a:bodyPr/>
          <a:lstStyle/>
          <a:p>
            <a:fld id="{23313770-F108-9948-A9BC-BDA46CCBD431}" type="slidenum">
              <a:rPr lang="en-US" smtClean="0"/>
              <a:t>‹#›</a:t>
            </a:fld>
            <a:endParaRPr lang="en-US" dirty="0"/>
          </a:p>
        </p:txBody>
      </p:sp>
    </p:spTree>
    <p:extLst>
      <p:ext uri="{BB962C8B-B14F-4D97-AF65-F5344CB8AC3E}">
        <p14:creationId xmlns:p14="http://schemas.microsoft.com/office/powerpoint/2010/main" val="736901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E55B-5116-8A44-961F-F4C3D2DEE7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7C7E3A-D317-3541-8055-FD72A1A0336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06FA56-7AC5-2A47-87B9-685D8402775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C6E19E-F2A3-D144-AC3A-E4E8F129E607}"/>
              </a:ext>
            </a:extLst>
          </p:cNvPr>
          <p:cNvSpPr>
            <a:spLocks noGrp="1"/>
          </p:cNvSpPr>
          <p:nvPr>
            <p:ph type="dt" sz="half" idx="10"/>
          </p:nvPr>
        </p:nvSpPr>
        <p:spPr/>
        <p:txBody>
          <a:bodyPr/>
          <a:lstStyle/>
          <a:p>
            <a:fld id="{7067CAFF-02CA-3941-B428-A1B516098DA6}" type="datetimeFigureOut">
              <a:rPr lang="en-US" smtClean="0"/>
              <a:t>10/22/18</a:t>
            </a:fld>
            <a:endParaRPr lang="en-US" dirty="0"/>
          </a:p>
        </p:txBody>
      </p:sp>
      <p:sp>
        <p:nvSpPr>
          <p:cNvPr id="6" name="Footer Placeholder 5">
            <a:extLst>
              <a:ext uri="{FF2B5EF4-FFF2-40B4-BE49-F238E27FC236}">
                <a16:creationId xmlns:a16="http://schemas.microsoft.com/office/drawing/2014/main" id="{BC3FEF3D-EAD0-164D-AA3F-2C411A7D81B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113451B-E906-5A42-8401-A5CEDEC7D2FA}"/>
              </a:ext>
            </a:extLst>
          </p:cNvPr>
          <p:cNvSpPr>
            <a:spLocks noGrp="1"/>
          </p:cNvSpPr>
          <p:nvPr>
            <p:ph type="sldNum" sz="quarter" idx="12"/>
          </p:nvPr>
        </p:nvSpPr>
        <p:spPr/>
        <p:txBody>
          <a:bodyPr/>
          <a:lstStyle/>
          <a:p>
            <a:fld id="{23313770-F108-9948-A9BC-BDA46CCBD431}" type="slidenum">
              <a:rPr lang="en-US" smtClean="0"/>
              <a:t>‹#›</a:t>
            </a:fld>
            <a:endParaRPr lang="en-US" dirty="0"/>
          </a:p>
        </p:txBody>
      </p:sp>
    </p:spTree>
    <p:extLst>
      <p:ext uri="{BB962C8B-B14F-4D97-AF65-F5344CB8AC3E}">
        <p14:creationId xmlns:p14="http://schemas.microsoft.com/office/powerpoint/2010/main" val="108855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8E396-296A-0E4E-83FD-B27638BAD1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E96BC1-7C62-7D42-A524-DA8A8BE6C5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BC3089B-1DAD-8343-9FCB-AB7E7961E1F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F52E00-4602-3F41-9789-32D54C3B11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396BFE4-49EE-2046-AB15-4EBB82802BA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D20476-3C65-7D46-8048-C18D204299C9}"/>
              </a:ext>
            </a:extLst>
          </p:cNvPr>
          <p:cNvSpPr>
            <a:spLocks noGrp="1"/>
          </p:cNvSpPr>
          <p:nvPr>
            <p:ph type="dt" sz="half" idx="10"/>
          </p:nvPr>
        </p:nvSpPr>
        <p:spPr/>
        <p:txBody>
          <a:bodyPr/>
          <a:lstStyle/>
          <a:p>
            <a:fld id="{7067CAFF-02CA-3941-B428-A1B516098DA6}" type="datetimeFigureOut">
              <a:rPr lang="en-US" smtClean="0"/>
              <a:t>10/22/18</a:t>
            </a:fld>
            <a:endParaRPr lang="en-US" dirty="0"/>
          </a:p>
        </p:txBody>
      </p:sp>
      <p:sp>
        <p:nvSpPr>
          <p:cNvPr id="8" name="Footer Placeholder 7">
            <a:extLst>
              <a:ext uri="{FF2B5EF4-FFF2-40B4-BE49-F238E27FC236}">
                <a16:creationId xmlns:a16="http://schemas.microsoft.com/office/drawing/2014/main" id="{8172A5FF-AE9F-C349-9603-C9F0D9F658B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9642990-F4EE-D142-BA29-A2A0C8B81E1B}"/>
              </a:ext>
            </a:extLst>
          </p:cNvPr>
          <p:cNvSpPr>
            <a:spLocks noGrp="1"/>
          </p:cNvSpPr>
          <p:nvPr>
            <p:ph type="sldNum" sz="quarter" idx="12"/>
          </p:nvPr>
        </p:nvSpPr>
        <p:spPr/>
        <p:txBody>
          <a:bodyPr/>
          <a:lstStyle/>
          <a:p>
            <a:fld id="{23313770-F108-9948-A9BC-BDA46CCBD431}" type="slidenum">
              <a:rPr lang="en-US" smtClean="0"/>
              <a:t>‹#›</a:t>
            </a:fld>
            <a:endParaRPr lang="en-US" dirty="0"/>
          </a:p>
        </p:txBody>
      </p:sp>
    </p:spTree>
    <p:extLst>
      <p:ext uri="{BB962C8B-B14F-4D97-AF65-F5344CB8AC3E}">
        <p14:creationId xmlns:p14="http://schemas.microsoft.com/office/powerpoint/2010/main" val="306488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7467B-09D3-A141-B706-B943B8E499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68DA01-FC5D-C942-9137-CA4C6C86D176}"/>
              </a:ext>
            </a:extLst>
          </p:cNvPr>
          <p:cNvSpPr>
            <a:spLocks noGrp="1"/>
          </p:cNvSpPr>
          <p:nvPr>
            <p:ph type="dt" sz="half" idx="10"/>
          </p:nvPr>
        </p:nvSpPr>
        <p:spPr/>
        <p:txBody>
          <a:bodyPr/>
          <a:lstStyle/>
          <a:p>
            <a:fld id="{7067CAFF-02CA-3941-B428-A1B516098DA6}" type="datetimeFigureOut">
              <a:rPr lang="en-US" smtClean="0"/>
              <a:t>10/22/18</a:t>
            </a:fld>
            <a:endParaRPr lang="en-US" dirty="0"/>
          </a:p>
        </p:txBody>
      </p:sp>
      <p:sp>
        <p:nvSpPr>
          <p:cNvPr id="4" name="Footer Placeholder 3">
            <a:extLst>
              <a:ext uri="{FF2B5EF4-FFF2-40B4-BE49-F238E27FC236}">
                <a16:creationId xmlns:a16="http://schemas.microsoft.com/office/drawing/2014/main" id="{417AE9E3-BB1E-5B4D-A69C-DE54AD4BFB7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1B02F85-C994-9043-BC16-5DCA5382F695}"/>
              </a:ext>
            </a:extLst>
          </p:cNvPr>
          <p:cNvSpPr>
            <a:spLocks noGrp="1"/>
          </p:cNvSpPr>
          <p:nvPr>
            <p:ph type="sldNum" sz="quarter" idx="12"/>
          </p:nvPr>
        </p:nvSpPr>
        <p:spPr/>
        <p:txBody>
          <a:bodyPr/>
          <a:lstStyle/>
          <a:p>
            <a:fld id="{23313770-F108-9948-A9BC-BDA46CCBD431}" type="slidenum">
              <a:rPr lang="en-US" smtClean="0"/>
              <a:t>‹#›</a:t>
            </a:fld>
            <a:endParaRPr lang="en-US" dirty="0"/>
          </a:p>
        </p:txBody>
      </p:sp>
    </p:spTree>
    <p:extLst>
      <p:ext uri="{BB962C8B-B14F-4D97-AF65-F5344CB8AC3E}">
        <p14:creationId xmlns:p14="http://schemas.microsoft.com/office/powerpoint/2010/main" val="3472146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C03C6F-62FC-5143-87B4-2758D0996F09}"/>
              </a:ext>
            </a:extLst>
          </p:cNvPr>
          <p:cNvSpPr>
            <a:spLocks noGrp="1"/>
          </p:cNvSpPr>
          <p:nvPr>
            <p:ph type="dt" sz="half" idx="10"/>
          </p:nvPr>
        </p:nvSpPr>
        <p:spPr/>
        <p:txBody>
          <a:bodyPr/>
          <a:lstStyle/>
          <a:p>
            <a:fld id="{7067CAFF-02CA-3941-B428-A1B516098DA6}" type="datetimeFigureOut">
              <a:rPr lang="en-US" smtClean="0"/>
              <a:t>10/22/18</a:t>
            </a:fld>
            <a:endParaRPr lang="en-US" dirty="0"/>
          </a:p>
        </p:txBody>
      </p:sp>
      <p:sp>
        <p:nvSpPr>
          <p:cNvPr id="3" name="Footer Placeholder 2">
            <a:extLst>
              <a:ext uri="{FF2B5EF4-FFF2-40B4-BE49-F238E27FC236}">
                <a16:creationId xmlns:a16="http://schemas.microsoft.com/office/drawing/2014/main" id="{61DBF587-0806-6840-8C4B-4FD2FE97687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1FE805C-F957-034A-8F46-E6214F32FDD2}"/>
              </a:ext>
            </a:extLst>
          </p:cNvPr>
          <p:cNvSpPr>
            <a:spLocks noGrp="1"/>
          </p:cNvSpPr>
          <p:nvPr>
            <p:ph type="sldNum" sz="quarter" idx="12"/>
          </p:nvPr>
        </p:nvSpPr>
        <p:spPr/>
        <p:txBody>
          <a:bodyPr/>
          <a:lstStyle/>
          <a:p>
            <a:fld id="{23313770-F108-9948-A9BC-BDA46CCBD431}" type="slidenum">
              <a:rPr lang="en-US" smtClean="0"/>
              <a:t>‹#›</a:t>
            </a:fld>
            <a:endParaRPr lang="en-US" dirty="0"/>
          </a:p>
        </p:txBody>
      </p:sp>
    </p:spTree>
    <p:extLst>
      <p:ext uri="{BB962C8B-B14F-4D97-AF65-F5344CB8AC3E}">
        <p14:creationId xmlns:p14="http://schemas.microsoft.com/office/powerpoint/2010/main" val="235409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EC241-3C86-B942-A3D1-E0FCB0695B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D6347E-D440-2B47-8437-D98BF07A16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127A73-7225-A34A-BAE4-942BCA6934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D35B087-8BB9-D049-BE04-E1F153E00BE8}"/>
              </a:ext>
            </a:extLst>
          </p:cNvPr>
          <p:cNvSpPr>
            <a:spLocks noGrp="1"/>
          </p:cNvSpPr>
          <p:nvPr>
            <p:ph type="dt" sz="half" idx="10"/>
          </p:nvPr>
        </p:nvSpPr>
        <p:spPr/>
        <p:txBody>
          <a:bodyPr/>
          <a:lstStyle/>
          <a:p>
            <a:fld id="{7067CAFF-02CA-3941-B428-A1B516098DA6}" type="datetimeFigureOut">
              <a:rPr lang="en-US" smtClean="0"/>
              <a:t>10/22/18</a:t>
            </a:fld>
            <a:endParaRPr lang="en-US" dirty="0"/>
          </a:p>
        </p:txBody>
      </p:sp>
      <p:sp>
        <p:nvSpPr>
          <p:cNvPr id="6" name="Footer Placeholder 5">
            <a:extLst>
              <a:ext uri="{FF2B5EF4-FFF2-40B4-BE49-F238E27FC236}">
                <a16:creationId xmlns:a16="http://schemas.microsoft.com/office/drawing/2014/main" id="{0DA058B5-D946-E549-9E6E-83F8BD584A6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B5D5AC8-2620-8E4B-9C7A-744CE4CCD3D8}"/>
              </a:ext>
            </a:extLst>
          </p:cNvPr>
          <p:cNvSpPr>
            <a:spLocks noGrp="1"/>
          </p:cNvSpPr>
          <p:nvPr>
            <p:ph type="sldNum" sz="quarter" idx="12"/>
          </p:nvPr>
        </p:nvSpPr>
        <p:spPr/>
        <p:txBody>
          <a:bodyPr/>
          <a:lstStyle/>
          <a:p>
            <a:fld id="{23313770-F108-9948-A9BC-BDA46CCBD431}" type="slidenum">
              <a:rPr lang="en-US" smtClean="0"/>
              <a:t>‹#›</a:t>
            </a:fld>
            <a:endParaRPr lang="en-US" dirty="0"/>
          </a:p>
        </p:txBody>
      </p:sp>
    </p:spTree>
    <p:extLst>
      <p:ext uri="{BB962C8B-B14F-4D97-AF65-F5344CB8AC3E}">
        <p14:creationId xmlns:p14="http://schemas.microsoft.com/office/powerpoint/2010/main" val="2254438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B456F-6073-D342-ABC4-BC2DC168B2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8E4539-4061-914E-80E0-B7F6B3FADE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F2C7944-8768-314E-B5E4-D12965F729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EA5DA1-C165-9244-8589-AF38C04D5815}"/>
              </a:ext>
            </a:extLst>
          </p:cNvPr>
          <p:cNvSpPr>
            <a:spLocks noGrp="1"/>
          </p:cNvSpPr>
          <p:nvPr>
            <p:ph type="dt" sz="half" idx="10"/>
          </p:nvPr>
        </p:nvSpPr>
        <p:spPr/>
        <p:txBody>
          <a:bodyPr/>
          <a:lstStyle/>
          <a:p>
            <a:fld id="{7067CAFF-02CA-3941-B428-A1B516098DA6}" type="datetimeFigureOut">
              <a:rPr lang="en-US" smtClean="0"/>
              <a:t>10/22/18</a:t>
            </a:fld>
            <a:endParaRPr lang="en-US" dirty="0"/>
          </a:p>
        </p:txBody>
      </p:sp>
      <p:sp>
        <p:nvSpPr>
          <p:cNvPr id="6" name="Footer Placeholder 5">
            <a:extLst>
              <a:ext uri="{FF2B5EF4-FFF2-40B4-BE49-F238E27FC236}">
                <a16:creationId xmlns:a16="http://schemas.microsoft.com/office/drawing/2014/main" id="{C5AC7921-5AC1-BD44-9A25-52A18F1039A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08214B1-1DDD-3D41-97B2-E3428502E0ED}"/>
              </a:ext>
            </a:extLst>
          </p:cNvPr>
          <p:cNvSpPr>
            <a:spLocks noGrp="1"/>
          </p:cNvSpPr>
          <p:nvPr>
            <p:ph type="sldNum" sz="quarter" idx="12"/>
          </p:nvPr>
        </p:nvSpPr>
        <p:spPr/>
        <p:txBody>
          <a:bodyPr/>
          <a:lstStyle/>
          <a:p>
            <a:fld id="{23313770-F108-9948-A9BC-BDA46CCBD431}" type="slidenum">
              <a:rPr lang="en-US" smtClean="0"/>
              <a:t>‹#›</a:t>
            </a:fld>
            <a:endParaRPr lang="en-US" dirty="0"/>
          </a:p>
        </p:txBody>
      </p:sp>
    </p:spTree>
    <p:extLst>
      <p:ext uri="{BB962C8B-B14F-4D97-AF65-F5344CB8AC3E}">
        <p14:creationId xmlns:p14="http://schemas.microsoft.com/office/powerpoint/2010/main" val="1299543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7FC207-545E-DC43-8103-28FD468D19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DCF0F7-4D3C-7149-9F99-E24B807AE2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427B9B-493C-9A4D-BB4F-6A0FFC2A64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67CAFF-02CA-3941-B428-A1B516098DA6}" type="datetimeFigureOut">
              <a:rPr lang="en-US" smtClean="0"/>
              <a:t>10/22/18</a:t>
            </a:fld>
            <a:endParaRPr lang="en-US" dirty="0"/>
          </a:p>
        </p:txBody>
      </p:sp>
      <p:sp>
        <p:nvSpPr>
          <p:cNvPr id="5" name="Footer Placeholder 4">
            <a:extLst>
              <a:ext uri="{FF2B5EF4-FFF2-40B4-BE49-F238E27FC236}">
                <a16:creationId xmlns:a16="http://schemas.microsoft.com/office/drawing/2014/main" id="{E88601E6-16D1-5148-BB63-601C9ED447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C011C8C-A122-084A-A126-BB7D163213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313770-F108-9948-A9BC-BDA46CCBD431}" type="slidenum">
              <a:rPr lang="en-US" smtClean="0"/>
              <a:t>‹#›</a:t>
            </a:fld>
            <a:endParaRPr lang="en-US" dirty="0"/>
          </a:p>
        </p:txBody>
      </p:sp>
    </p:spTree>
    <p:extLst>
      <p:ext uri="{BB962C8B-B14F-4D97-AF65-F5344CB8AC3E}">
        <p14:creationId xmlns:p14="http://schemas.microsoft.com/office/powerpoint/2010/main" val="4006158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63E750-60D3-824A-A6D6-A94A201A0C58}"/>
              </a:ext>
            </a:extLst>
          </p:cNvPr>
          <p:cNvSpPr>
            <a:spLocks noGrp="1"/>
          </p:cNvSpPr>
          <p:nvPr>
            <p:ph type="title"/>
          </p:nvPr>
        </p:nvSpPr>
        <p:spPr>
          <a:xfrm>
            <a:off x="469901" y="162986"/>
            <a:ext cx="5915025" cy="1003409"/>
          </a:xfrm>
        </p:spPr>
        <p:txBody>
          <a:bodyPr/>
          <a:lstStyle/>
          <a:p>
            <a:r>
              <a:rPr lang="en-US" b="1" dirty="0"/>
              <a:t>Hotel Reservation System</a:t>
            </a:r>
            <a:endParaRPr lang="en-US" dirty="0"/>
          </a:p>
        </p:txBody>
      </p:sp>
      <p:sp>
        <p:nvSpPr>
          <p:cNvPr id="5" name="Content Placeholder 5">
            <a:extLst>
              <a:ext uri="{FF2B5EF4-FFF2-40B4-BE49-F238E27FC236}">
                <a16:creationId xmlns:a16="http://schemas.microsoft.com/office/drawing/2014/main" id="{3FD349B8-C78A-6941-B518-B9B08711552A}"/>
              </a:ext>
            </a:extLst>
          </p:cNvPr>
          <p:cNvSpPr>
            <a:spLocks noGrp="1"/>
          </p:cNvSpPr>
          <p:nvPr>
            <p:ph idx="1"/>
          </p:nvPr>
        </p:nvSpPr>
        <p:spPr>
          <a:xfrm>
            <a:off x="469901" y="1041400"/>
            <a:ext cx="11364912" cy="5653614"/>
          </a:xfrm>
        </p:spPr>
        <p:txBody>
          <a:bodyPr>
            <a:normAutofit fontScale="92500" lnSpcReduction="10000"/>
          </a:bodyPr>
          <a:lstStyle/>
          <a:p>
            <a:pPr marL="0" indent="0">
              <a:buNone/>
            </a:pPr>
            <a:r>
              <a:rPr lang="en-US" dirty="0"/>
              <a:t>The Hotel Reservation System allows customers to search for rooms online by entering a date range. Customers can also ask for such Info by calling the hotel. The search result will show the room type, price, and availability. Customers can book rooms online or call the hotel to book rooms. Customers can cancel reservations online or call the hotel to cancel reservations. Customers will receive the confirmation on room reservations or cancellations. Customers can create and update accounts which include the contact Info such as name, mailing address, email address, and telephone number. Hotel staff can create and update accounts for customers. Hotel staff can update customers’ check-in and check-out status.</a:t>
            </a:r>
          </a:p>
          <a:p>
            <a:pPr marL="0" indent="0">
              <a:buNone/>
            </a:pPr>
            <a:endParaRPr lang="en-US" dirty="0"/>
          </a:p>
          <a:p>
            <a:pPr marL="0" indent="0">
              <a:buNone/>
            </a:pPr>
            <a:r>
              <a:rPr lang="en-US" dirty="0"/>
              <a:t>You are asked to:</a:t>
            </a:r>
          </a:p>
          <a:p>
            <a:pPr lvl="0"/>
            <a:r>
              <a:rPr lang="en-US" dirty="0"/>
              <a:t>Identify Actors </a:t>
            </a:r>
          </a:p>
          <a:p>
            <a:pPr lvl="0"/>
            <a:r>
              <a:rPr lang="en-US" dirty="0"/>
              <a:t>Identify corresponding Use Cases</a:t>
            </a:r>
          </a:p>
          <a:p>
            <a:pPr lvl="0"/>
            <a:r>
              <a:rPr lang="en-US" dirty="0"/>
              <a:t>Prepare the use case document/diagram to show the functional requirements of the Hotel Reservation System</a:t>
            </a:r>
          </a:p>
        </p:txBody>
      </p:sp>
    </p:spTree>
    <p:extLst>
      <p:ext uri="{BB962C8B-B14F-4D97-AF65-F5344CB8AC3E}">
        <p14:creationId xmlns:p14="http://schemas.microsoft.com/office/powerpoint/2010/main" val="452695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E75858-A858-7E4F-B8AD-6A09407EB0B4}"/>
              </a:ext>
            </a:extLst>
          </p:cNvPr>
          <p:cNvSpPr/>
          <p:nvPr/>
        </p:nvSpPr>
        <p:spPr>
          <a:xfrm>
            <a:off x="5535536" y="921967"/>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Customer</a:t>
            </a:r>
          </a:p>
        </p:txBody>
      </p:sp>
      <p:sp>
        <p:nvSpPr>
          <p:cNvPr id="8" name="TextBox 7">
            <a:extLst>
              <a:ext uri="{FF2B5EF4-FFF2-40B4-BE49-F238E27FC236}">
                <a16:creationId xmlns:a16="http://schemas.microsoft.com/office/drawing/2014/main" id="{ACA475DA-AAB4-0C4F-ACC0-99DC10FCC247}"/>
              </a:ext>
            </a:extLst>
          </p:cNvPr>
          <p:cNvSpPr txBox="1"/>
          <p:nvPr/>
        </p:nvSpPr>
        <p:spPr>
          <a:xfrm>
            <a:off x="2671280" y="28672"/>
            <a:ext cx="8329011" cy="584775"/>
          </a:xfrm>
          <a:prstGeom prst="rect">
            <a:avLst/>
          </a:prstGeom>
          <a:noFill/>
        </p:spPr>
        <p:txBody>
          <a:bodyPr wrap="none" rtlCol="0">
            <a:spAutoFit/>
          </a:bodyPr>
          <a:lstStyle/>
          <a:p>
            <a:r>
              <a:rPr lang="en-US" sz="3200" b="1" dirty="0"/>
              <a:t>System DFD : Hotel Reservation System (DRAFT)</a:t>
            </a:r>
          </a:p>
        </p:txBody>
      </p:sp>
      <p:grpSp>
        <p:nvGrpSpPr>
          <p:cNvPr id="15" name="Group 14">
            <a:extLst>
              <a:ext uri="{FF2B5EF4-FFF2-40B4-BE49-F238E27FC236}">
                <a16:creationId xmlns:a16="http://schemas.microsoft.com/office/drawing/2014/main" id="{2EFCF254-7E03-7446-BD00-A1AA939CEB61}"/>
              </a:ext>
            </a:extLst>
          </p:cNvPr>
          <p:cNvGrpSpPr/>
          <p:nvPr/>
        </p:nvGrpSpPr>
        <p:grpSpPr>
          <a:xfrm>
            <a:off x="861350" y="2571320"/>
            <a:ext cx="1033383" cy="876447"/>
            <a:chOff x="4894996" y="1947470"/>
            <a:chExt cx="1933434" cy="1639810"/>
          </a:xfrm>
        </p:grpSpPr>
        <p:sp>
          <p:nvSpPr>
            <p:cNvPr id="7" name="Rounded Rectangle 6">
              <a:extLst>
                <a:ext uri="{FF2B5EF4-FFF2-40B4-BE49-F238E27FC236}">
                  <a16:creationId xmlns:a16="http://schemas.microsoft.com/office/drawing/2014/main" id="{63E0E38D-BDA2-2948-8C9F-54761270034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Search</a:t>
              </a:r>
              <a:r>
                <a:rPr lang="en-US" sz="700" dirty="0">
                  <a:solidFill>
                    <a:schemeClr val="tx1"/>
                  </a:solidFill>
                </a:rPr>
                <a:t> Rooms</a:t>
              </a:r>
            </a:p>
          </p:txBody>
        </p:sp>
        <p:sp>
          <p:nvSpPr>
            <p:cNvPr id="19" name="Delay 18">
              <a:extLst>
                <a:ext uri="{FF2B5EF4-FFF2-40B4-BE49-F238E27FC236}">
                  <a16:creationId xmlns:a16="http://schemas.microsoft.com/office/drawing/2014/main" id="{C2FEA86F-0C49-5947-A1A8-C95A6D15366C}"/>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20" name="TextBox 19">
              <a:extLst>
                <a:ext uri="{FF2B5EF4-FFF2-40B4-BE49-F238E27FC236}">
                  <a16:creationId xmlns:a16="http://schemas.microsoft.com/office/drawing/2014/main" id="{DBB3E46C-6971-E94E-BBC9-65E463402177}"/>
                </a:ext>
              </a:extLst>
            </p:cNvPr>
            <p:cNvSpPr txBox="1"/>
            <p:nvPr/>
          </p:nvSpPr>
          <p:spPr>
            <a:xfrm>
              <a:off x="5628981" y="1973492"/>
              <a:ext cx="555448" cy="374298"/>
            </a:xfrm>
            <a:prstGeom prst="rect">
              <a:avLst/>
            </a:prstGeom>
            <a:noFill/>
          </p:spPr>
          <p:txBody>
            <a:bodyPr wrap="none" rtlCol="0">
              <a:spAutoFit/>
            </a:bodyPr>
            <a:lstStyle/>
            <a:p>
              <a:r>
                <a:rPr lang="en-US" sz="700" dirty="0"/>
                <a:t>1.0</a:t>
              </a:r>
            </a:p>
          </p:txBody>
        </p:sp>
      </p:grpSp>
      <p:grpSp>
        <p:nvGrpSpPr>
          <p:cNvPr id="35" name="Group 34">
            <a:extLst>
              <a:ext uri="{FF2B5EF4-FFF2-40B4-BE49-F238E27FC236}">
                <a16:creationId xmlns:a16="http://schemas.microsoft.com/office/drawing/2014/main" id="{190879D8-005F-0547-BD29-2413F8A12AC4}"/>
              </a:ext>
            </a:extLst>
          </p:cNvPr>
          <p:cNvGrpSpPr/>
          <p:nvPr/>
        </p:nvGrpSpPr>
        <p:grpSpPr>
          <a:xfrm>
            <a:off x="5200187" y="4609200"/>
            <a:ext cx="1167114" cy="307904"/>
            <a:chOff x="903742" y="5627244"/>
            <a:chExt cx="2183643" cy="576081"/>
          </a:xfrm>
        </p:grpSpPr>
        <p:sp>
          <p:nvSpPr>
            <p:cNvPr id="9" name="Rectangle 8">
              <a:extLst>
                <a:ext uri="{FF2B5EF4-FFF2-40B4-BE49-F238E27FC236}">
                  <a16:creationId xmlns:a16="http://schemas.microsoft.com/office/drawing/2014/main" id="{EC2A5354-F889-E740-8854-E21E03B32AAF}"/>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Reservation File</a:t>
              </a:r>
            </a:p>
          </p:txBody>
        </p:sp>
        <p:sp>
          <p:nvSpPr>
            <p:cNvPr id="11" name="Rectangle 10">
              <a:extLst>
                <a:ext uri="{FF2B5EF4-FFF2-40B4-BE49-F238E27FC236}">
                  <a16:creationId xmlns:a16="http://schemas.microsoft.com/office/drawing/2014/main" id="{5316078B-3729-6042-BEFF-452D9DEF5C44}"/>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D2</a:t>
              </a:r>
            </a:p>
          </p:txBody>
        </p:sp>
      </p:grpSp>
      <p:grpSp>
        <p:nvGrpSpPr>
          <p:cNvPr id="57" name="Group 56">
            <a:extLst>
              <a:ext uri="{FF2B5EF4-FFF2-40B4-BE49-F238E27FC236}">
                <a16:creationId xmlns:a16="http://schemas.microsoft.com/office/drawing/2014/main" id="{C5F9AB48-B4D8-154B-88E0-9E3DCF7823BE}"/>
              </a:ext>
            </a:extLst>
          </p:cNvPr>
          <p:cNvGrpSpPr/>
          <p:nvPr/>
        </p:nvGrpSpPr>
        <p:grpSpPr>
          <a:xfrm>
            <a:off x="9452955" y="5106477"/>
            <a:ext cx="1167114" cy="307904"/>
            <a:chOff x="903742" y="5627244"/>
            <a:chExt cx="2183643" cy="576081"/>
          </a:xfrm>
        </p:grpSpPr>
        <p:sp>
          <p:nvSpPr>
            <p:cNvPr id="58" name="Rectangle 57">
              <a:extLst>
                <a:ext uri="{FF2B5EF4-FFF2-40B4-BE49-F238E27FC236}">
                  <a16:creationId xmlns:a16="http://schemas.microsoft.com/office/drawing/2014/main" id="{B5B89637-8698-394D-9F18-656DC220FB34}"/>
                </a:ext>
              </a:extLst>
            </p:cNvPr>
            <p:cNvSpPr/>
            <p:nvPr/>
          </p:nvSpPr>
          <p:spPr>
            <a:xfrm>
              <a:off x="903744" y="5627244"/>
              <a:ext cx="2183641"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Account File</a:t>
              </a:r>
            </a:p>
          </p:txBody>
        </p:sp>
        <p:sp>
          <p:nvSpPr>
            <p:cNvPr id="59" name="Rectangle 58">
              <a:extLst>
                <a:ext uri="{FF2B5EF4-FFF2-40B4-BE49-F238E27FC236}">
                  <a16:creationId xmlns:a16="http://schemas.microsoft.com/office/drawing/2014/main" id="{0D110CCA-0E0A-D54B-AE1E-BA2AC6A7F9BE}"/>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D3</a:t>
              </a:r>
            </a:p>
          </p:txBody>
        </p:sp>
      </p:grpSp>
      <p:grpSp>
        <p:nvGrpSpPr>
          <p:cNvPr id="76" name="Group 75">
            <a:extLst>
              <a:ext uri="{FF2B5EF4-FFF2-40B4-BE49-F238E27FC236}">
                <a16:creationId xmlns:a16="http://schemas.microsoft.com/office/drawing/2014/main" id="{0DB72949-3E73-CD42-80CE-5946B25D2965}"/>
              </a:ext>
            </a:extLst>
          </p:cNvPr>
          <p:cNvGrpSpPr/>
          <p:nvPr/>
        </p:nvGrpSpPr>
        <p:grpSpPr>
          <a:xfrm>
            <a:off x="8084384" y="2573198"/>
            <a:ext cx="1033383" cy="876447"/>
            <a:chOff x="4894996" y="1947470"/>
            <a:chExt cx="1933434" cy="1639810"/>
          </a:xfrm>
        </p:grpSpPr>
        <p:sp>
          <p:nvSpPr>
            <p:cNvPr id="77" name="Rounded Rectangle 76">
              <a:extLst>
                <a:ext uri="{FF2B5EF4-FFF2-40B4-BE49-F238E27FC236}">
                  <a16:creationId xmlns:a16="http://schemas.microsoft.com/office/drawing/2014/main" id="{D38F9B3C-FB3F-B849-BC29-8388C738252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Receive </a:t>
              </a:r>
              <a:r>
                <a:rPr lang="en-US" sz="700" dirty="0">
                  <a:solidFill>
                    <a:schemeClr val="tx1"/>
                  </a:solidFill>
                </a:rPr>
                <a:t>Confirmation</a:t>
              </a:r>
            </a:p>
          </p:txBody>
        </p:sp>
        <p:sp>
          <p:nvSpPr>
            <p:cNvPr id="78" name="Delay 77">
              <a:extLst>
                <a:ext uri="{FF2B5EF4-FFF2-40B4-BE49-F238E27FC236}">
                  <a16:creationId xmlns:a16="http://schemas.microsoft.com/office/drawing/2014/main" id="{769380F5-A19F-D642-90B5-4B66F9C9F170}"/>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79" name="TextBox 78">
              <a:extLst>
                <a:ext uri="{FF2B5EF4-FFF2-40B4-BE49-F238E27FC236}">
                  <a16:creationId xmlns:a16="http://schemas.microsoft.com/office/drawing/2014/main" id="{A9EEDA21-C1C8-684E-9D56-7C7455AA83BA}"/>
                </a:ext>
              </a:extLst>
            </p:cNvPr>
            <p:cNvSpPr txBox="1"/>
            <p:nvPr/>
          </p:nvSpPr>
          <p:spPr>
            <a:xfrm>
              <a:off x="5628981" y="1973492"/>
              <a:ext cx="555448" cy="374298"/>
            </a:xfrm>
            <a:prstGeom prst="rect">
              <a:avLst/>
            </a:prstGeom>
            <a:noFill/>
          </p:spPr>
          <p:txBody>
            <a:bodyPr wrap="none" rtlCol="0">
              <a:spAutoFit/>
            </a:bodyPr>
            <a:lstStyle/>
            <a:p>
              <a:r>
                <a:rPr lang="en-US" sz="700" dirty="0"/>
                <a:t>5.0</a:t>
              </a:r>
            </a:p>
          </p:txBody>
        </p:sp>
      </p:grpSp>
      <p:grpSp>
        <p:nvGrpSpPr>
          <p:cNvPr id="80" name="Group 79">
            <a:extLst>
              <a:ext uri="{FF2B5EF4-FFF2-40B4-BE49-F238E27FC236}">
                <a16:creationId xmlns:a16="http://schemas.microsoft.com/office/drawing/2014/main" id="{B7A424EF-EC93-CA4D-937E-BD73114933F4}"/>
              </a:ext>
            </a:extLst>
          </p:cNvPr>
          <p:cNvGrpSpPr/>
          <p:nvPr/>
        </p:nvGrpSpPr>
        <p:grpSpPr>
          <a:xfrm>
            <a:off x="5783746" y="2583184"/>
            <a:ext cx="1033383" cy="876447"/>
            <a:chOff x="4894996" y="1947470"/>
            <a:chExt cx="1933434" cy="1639810"/>
          </a:xfrm>
        </p:grpSpPr>
        <p:sp>
          <p:nvSpPr>
            <p:cNvPr id="81" name="Rounded Rectangle 80">
              <a:extLst>
                <a:ext uri="{FF2B5EF4-FFF2-40B4-BE49-F238E27FC236}">
                  <a16:creationId xmlns:a16="http://schemas.microsoft.com/office/drawing/2014/main" id="{7ACC0D16-AF81-0C4A-9D40-69E767D9DA7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Book</a:t>
              </a:r>
              <a:r>
                <a:rPr lang="en-US" sz="700" dirty="0">
                  <a:solidFill>
                    <a:schemeClr val="tx1"/>
                  </a:solidFill>
                </a:rPr>
                <a:t> Rooms</a:t>
              </a:r>
            </a:p>
          </p:txBody>
        </p:sp>
        <p:sp>
          <p:nvSpPr>
            <p:cNvPr id="82" name="Delay 81">
              <a:extLst>
                <a:ext uri="{FF2B5EF4-FFF2-40B4-BE49-F238E27FC236}">
                  <a16:creationId xmlns:a16="http://schemas.microsoft.com/office/drawing/2014/main" id="{EFDA4729-EE7A-DF49-BACE-947DD6060891}"/>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3" name="TextBox 82">
              <a:extLst>
                <a:ext uri="{FF2B5EF4-FFF2-40B4-BE49-F238E27FC236}">
                  <a16:creationId xmlns:a16="http://schemas.microsoft.com/office/drawing/2014/main" id="{A7725265-B903-DE49-9B06-844747542A71}"/>
                </a:ext>
              </a:extLst>
            </p:cNvPr>
            <p:cNvSpPr txBox="1"/>
            <p:nvPr/>
          </p:nvSpPr>
          <p:spPr>
            <a:xfrm>
              <a:off x="5628981" y="1973492"/>
              <a:ext cx="555448" cy="374298"/>
            </a:xfrm>
            <a:prstGeom prst="rect">
              <a:avLst/>
            </a:prstGeom>
            <a:noFill/>
          </p:spPr>
          <p:txBody>
            <a:bodyPr wrap="none" rtlCol="0">
              <a:spAutoFit/>
            </a:bodyPr>
            <a:lstStyle/>
            <a:p>
              <a:r>
                <a:rPr lang="en-US" sz="700" dirty="0"/>
                <a:t>3.0</a:t>
              </a:r>
            </a:p>
          </p:txBody>
        </p:sp>
      </p:grpSp>
      <p:grpSp>
        <p:nvGrpSpPr>
          <p:cNvPr id="84" name="Group 83">
            <a:extLst>
              <a:ext uri="{FF2B5EF4-FFF2-40B4-BE49-F238E27FC236}">
                <a16:creationId xmlns:a16="http://schemas.microsoft.com/office/drawing/2014/main" id="{3F2817F1-4B42-6E4A-9F4F-5D6B60568B59}"/>
              </a:ext>
            </a:extLst>
          </p:cNvPr>
          <p:cNvGrpSpPr/>
          <p:nvPr/>
        </p:nvGrpSpPr>
        <p:grpSpPr>
          <a:xfrm>
            <a:off x="6919112" y="2583184"/>
            <a:ext cx="1033383" cy="876447"/>
            <a:chOff x="4894996" y="1947470"/>
            <a:chExt cx="1933434" cy="1639810"/>
          </a:xfrm>
        </p:grpSpPr>
        <p:sp>
          <p:nvSpPr>
            <p:cNvPr id="85" name="Rounded Rectangle 84">
              <a:extLst>
                <a:ext uri="{FF2B5EF4-FFF2-40B4-BE49-F238E27FC236}">
                  <a16:creationId xmlns:a16="http://schemas.microsoft.com/office/drawing/2014/main" id="{E1A95158-4B02-3349-B90F-B111643F1FE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Cancel</a:t>
              </a:r>
              <a:r>
                <a:rPr lang="en-US" sz="700" dirty="0">
                  <a:solidFill>
                    <a:schemeClr val="tx1"/>
                  </a:solidFill>
                </a:rPr>
                <a:t> Reservation</a:t>
              </a:r>
            </a:p>
          </p:txBody>
        </p:sp>
        <p:sp>
          <p:nvSpPr>
            <p:cNvPr id="86" name="Delay 85">
              <a:extLst>
                <a:ext uri="{FF2B5EF4-FFF2-40B4-BE49-F238E27FC236}">
                  <a16:creationId xmlns:a16="http://schemas.microsoft.com/office/drawing/2014/main" id="{D8AF57B8-D18C-F647-B90A-C7E909ADC443}"/>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7" name="TextBox 86">
              <a:extLst>
                <a:ext uri="{FF2B5EF4-FFF2-40B4-BE49-F238E27FC236}">
                  <a16:creationId xmlns:a16="http://schemas.microsoft.com/office/drawing/2014/main" id="{254317A5-AEE9-9B45-B791-6860EDC9E8FB}"/>
                </a:ext>
              </a:extLst>
            </p:cNvPr>
            <p:cNvSpPr txBox="1"/>
            <p:nvPr/>
          </p:nvSpPr>
          <p:spPr>
            <a:xfrm>
              <a:off x="5628981" y="1973492"/>
              <a:ext cx="555448" cy="374298"/>
            </a:xfrm>
            <a:prstGeom prst="rect">
              <a:avLst/>
            </a:prstGeom>
            <a:noFill/>
          </p:spPr>
          <p:txBody>
            <a:bodyPr wrap="none" rtlCol="0">
              <a:spAutoFit/>
            </a:bodyPr>
            <a:lstStyle/>
            <a:p>
              <a:r>
                <a:rPr lang="en-US" sz="700" dirty="0"/>
                <a:t>4.0</a:t>
              </a:r>
            </a:p>
          </p:txBody>
        </p:sp>
      </p:grpSp>
      <p:grpSp>
        <p:nvGrpSpPr>
          <p:cNvPr id="97" name="Group 96">
            <a:extLst>
              <a:ext uri="{FF2B5EF4-FFF2-40B4-BE49-F238E27FC236}">
                <a16:creationId xmlns:a16="http://schemas.microsoft.com/office/drawing/2014/main" id="{573FB219-3A9E-C740-B3DE-356B95581CE2}"/>
              </a:ext>
            </a:extLst>
          </p:cNvPr>
          <p:cNvGrpSpPr/>
          <p:nvPr/>
        </p:nvGrpSpPr>
        <p:grpSpPr>
          <a:xfrm>
            <a:off x="3097098" y="2628661"/>
            <a:ext cx="1033383" cy="876447"/>
            <a:chOff x="4894996" y="1947470"/>
            <a:chExt cx="1933434" cy="1639810"/>
          </a:xfrm>
        </p:grpSpPr>
        <p:sp>
          <p:nvSpPr>
            <p:cNvPr id="98" name="Rounded Rectangle 97">
              <a:extLst>
                <a:ext uri="{FF2B5EF4-FFF2-40B4-BE49-F238E27FC236}">
                  <a16:creationId xmlns:a16="http://schemas.microsoft.com/office/drawing/2014/main" id="{E815F7BB-EF83-1142-80D7-0DCC9A248F26}"/>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View</a:t>
              </a:r>
              <a:r>
                <a:rPr lang="en-US" sz="700" dirty="0">
                  <a:solidFill>
                    <a:schemeClr val="tx1"/>
                  </a:solidFill>
                </a:rPr>
                <a:t> Results</a:t>
              </a:r>
            </a:p>
          </p:txBody>
        </p:sp>
        <p:sp>
          <p:nvSpPr>
            <p:cNvPr id="99" name="Delay 98">
              <a:extLst>
                <a:ext uri="{FF2B5EF4-FFF2-40B4-BE49-F238E27FC236}">
                  <a16:creationId xmlns:a16="http://schemas.microsoft.com/office/drawing/2014/main" id="{01D83F20-1D3D-7F4E-A2DE-7F8483FC29ED}"/>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00" name="TextBox 99">
              <a:extLst>
                <a:ext uri="{FF2B5EF4-FFF2-40B4-BE49-F238E27FC236}">
                  <a16:creationId xmlns:a16="http://schemas.microsoft.com/office/drawing/2014/main" id="{2D59337E-A118-C049-8ECB-E6D0CA665E5C}"/>
                </a:ext>
              </a:extLst>
            </p:cNvPr>
            <p:cNvSpPr txBox="1"/>
            <p:nvPr/>
          </p:nvSpPr>
          <p:spPr>
            <a:xfrm>
              <a:off x="5628981" y="1973492"/>
              <a:ext cx="555448" cy="374298"/>
            </a:xfrm>
            <a:prstGeom prst="rect">
              <a:avLst/>
            </a:prstGeom>
            <a:noFill/>
          </p:spPr>
          <p:txBody>
            <a:bodyPr wrap="none" rtlCol="0">
              <a:spAutoFit/>
            </a:bodyPr>
            <a:lstStyle/>
            <a:p>
              <a:r>
                <a:rPr lang="en-US" sz="700" dirty="0"/>
                <a:t>2.0</a:t>
              </a:r>
            </a:p>
          </p:txBody>
        </p:sp>
      </p:grpSp>
      <p:grpSp>
        <p:nvGrpSpPr>
          <p:cNvPr id="101" name="Group 100">
            <a:extLst>
              <a:ext uri="{FF2B5EF4-FFF2-40B4-BE49-F238E27FC236}">
                <a16:creationId xmlns:a16="http://schemas.microsoft.com/office/drawing/2014/main" id="{1F7FD450-2A97-5542-879A-86CAC8B9AF2B}"/>
              </a:ext>
            </a:extLst>
          </p:cNvPr>
          <p:cNvGrpSpPr/>
          <p:nvPr/>
        </p:nvGrpSpPr>
        <p:grpSpPr>
          <a:xfrm>
            <a:off x="738294" y="4604829"/>
            <a:ext cx="1167114" cy="307904"/>
            <a:chOff x="903742" y="5627244"/>
            <a:chExt cx="2183643" cy="576081"/>
          </a:xfrm>
        </p:grpSpPr>
        <p:sp>
          <p:nvSpPr>
            <p:cNvPr id="102" name="Rectangle 101">
              <a:extLst>
                <a:ext uri="{FF2B5EF4-FFF2-40B4-BE49-F238E27FC236}">
                  <a16:creationId xmlns:a16="http://schemas.microsoft.com/office/drawing/2014/main" id="{DBC0D4D8-FA9B-464B-BBFA-ACF3BD09AC07}"/>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Room File</a:t>
              </a:r>
            </a:p>
          </p:txBody>
        </p:sp>
        <p:sp>
          <p:nvSpPr>
            <p:cNvPr id="103" name="Rectangle 102">
              <a:extLst>
                <a:ext uri="{FF2B5EF4-FFF2-40B4-BE49-F238E27FC236}">
                  <a16:creationId xmlns:a16="http://schemas.microsoft.com/office/drawing/2014/main" id="{A260378A-2661-6E42-9EC0-FF74C6D5850B}"/>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D1</a:t>
              </a:r>
            </a:p>
          </p:txBody>
        </p:sp>
      </p:grpSp>
      <p:grpSp>
        <p:nvGrpSpPr>
          <p:cNvPr id="114" name="Group 113">
            <a:extLst>
              <a:ext uri="{FF2B5EF4-FFF2-40B4-BE49-F238E27FC236}">
                <a16:creationId xmlns:a16="http://schemas.microsoft.com/office/drawing/2014/main" id="{EC01D5AF-A0D6-1542-8FF7-2E547F7EA679}"/>
              </a:ext>
            </a:extLst>
          </p:cNvPr>
          <p:cNvGrpSpPr/>
          <p:nvPr/>
        </p:nvGrpSpPr>
        <p:grpSpPr>
          <a:xfrm>
            <a:off x="9495773" y="2573198"/>
            <a:ext cx="1033383" cy="876447"/>
            <a:chOff x="4894996" y="1947470"/>
            <a:chExt cx="1933434" cy="1639810"/>
          </a:xfrm>
        </p:grpSpPr>
        <p:sp>
          <p:nvSpPr>
            <p:cNvPr id="115" name="Rounded Rectangle 114">
              <a:extLst>
                <a:ext uri="{FF2B5EF4-FFF2-40B4-BE49-F238E27FC236}">
                  <a16:creationId xmlns:a16="http://schemas.microsoft.com/office/drawing/2014/main" id="{A178AB7D-5A0D-8642-8EF0-156A4D1EEE01}"/>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Create / Update </a:t>
              </a:r>
              <a:r>
                <a:rPr lang="en-US" sz="700" dirty="0">
                  <a:solidFill>
                    <a:schemeClr val="tx1"/>
                  </a:solidFill>
                </a:rPr>
                <a:t> Account</a:t>
              </a:r>
            </a:p>
          </p:txBody>
        </p:sp>
        <p:sp>
          <p:nvSpPr>
            <p:cNvPr id="116" name="Delay 115">
              <a:extLst>
                <a:ext uri="{FF2B5EF4-FFF2-40B4-BE49-F238E27FC236}">
                  <a16:creationId xmlns:a16="http://schemas.microsoft.com/office/drawing/2014/main" id="{7A33EA24-9982-6E44-9379-09A07B78CB9A}"/>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17" name="TextBox 116">
              <a:extLst>
                <a:ext uri="{FF2B5EF4-FFF2-40B4-BE49-F238E27FC236}">
                  <a16:creationId xmlns:a16="http://schemas.microsoft.com/office/drawing/2014/main" id="{CEA427A9-B369-504F-934C-B7D49C88ADA3}"/>
                </a:ext>
              </a:extLst>
            </p:cNvPr>
            <p:cNvSpPr txBox="1"/>
            <p:nvPr/>
          </p:nvSpPr>
          <p:spPr>
            <a:xfrm>
              <a:off x="5628981" y="1973492"/>
              <a:ext cx="555448" cy="374298"/>
            </a:xfrm>
            <a:prstGeom prst="rect">
              <a:avLst/>
            </a:prstGeom>
            <a:noFill/>
          </p:spPr>
          <p:txBody>
            <a:bodyPr wrap="none" rtlCol="0">
              <a:spAutoFit/>
            </a:bodyPr>
            <a:lstStyle/>
            <a:p>
              <a:r>
                <a:rPr lang="en-US" sz="700" dirty="0"/>
                <a:t>6.0</a:t>
              </a:r>
            </a:p>
          </p:txBody>
        </p:sp>
      </p:grpSp>
      <p:cxnSp>
        <p:nvCxnSpPr>
          <p:cNvPr id="3" name="Elbow Connector 2">
            <a:extLst>
              <a:ext uri="{FF2B5EF4-FFF2-40B4-BE49-F238E27FC236}">
                <a16:creationId xmlns:a16="http://schemas.microsoft.com/office/drawing/2014/main" id="{29869E58-441A-7549-AE87-73845B02DDCA}"/>
              </a:ext>
            </a:extLst>
          </p:cNvPr>
          <p:cNvCxnSpPr>
            <a:stCxn id="4" idx="2"/>
            <a:endCxn id="20" idx="0"/>
          </p:cNvCxnSpPr>
          <p:nvPr/>
        </p:nvCxnSpPr>
        <p:spPr>
          <a:xfrm rot="5400000">
            <a:off x="2990964" y="-367835"/>
            <a:ext cx="1364188" cy="4541938"/>
          </a:xfrm>
          <a:prstGeom prst="bentConnector3">
            <a:avLst>
              <a:gd name="adj1" fmla="val 581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08CDA1DB-02DF-CF45-9C82-EF487B800F3F}"/>
              </a:ext>
            </a:extLst>
          </p:cNvPr>
          <p:cNvCxnSpPr>
            <a:cxnSpLocks/>
            <a:stCxn id="7" idx="2"/>
            <a:endCxn id="102" idx="0"/>
          </p:cNvCxnSpPr>
          <p:nvPr/>
        </p:nvCxnSpPr>
        <p:spPr>
          <a:xfrm rot="5400000">
            <a:off x="771416" y="3998204"/>
            <a:ext cx="1157062" cy="561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C70FF695-2E70-DF42-9071-4114A9CB1A4E}"/>
              </a:ext>
            </a:extLst>
          </p:cNvPr>
          <p:cNvCxnSpPr>
            <a:cxnSpLocks/>
            <a:stCxn id="102" idx="2"/>
            <a:endCxn id="119" idx="1"/>
          </p:cNvCxnSpPr>
          <p:nvPr/>
        </p:nvCxnSpPr>
        <p:spPr>
          <a:xfrm rot="5400000" flipH="1" flipV="1">
            <a:off x="1716704" y="4302392"/>
            <a:ext cx="215488" cy="1005193"/>
          </a:xfrm>
          <a:prstGeom prst="bentConnector4">
            <a:avLst>
              <a:gd name="adj1" fmla="val -106085"/>
              <a:gd name="adj2" fmla="val 7902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CCA88E51-2D4A-B04D-A207-2B611F431392}"/>
              </a:ext>
            </a:extLst>
          </p:cNvPr>
          <p:cNvCxnSpPr>
            <a:cxnSpLocks/>
            <a:stCxn id="119" idx="3"/>
            <a:endCxn id="11" idx="1"/>
          </p:cNvCxnSpPr>
          <p:nvPr/>
        </p:nvCxnSpPr>
        <p:spPr>
          <a:xfrm>
            <a:off x="3360427" y="4697245"/>
            <a:ext cx="1839760" cy="6590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2BCBC0F3-4566-1F45-995C-5EE2D99C71BA}"/>
              </a:ext>
            </a:extLst>
          </p:cNvPr>
          <p:cNvCxnSpPr>
            <a:cxnSpLocks/>
            <a:stCxn id="4" idx="2"/>
            <a:endCxn id="83" idx="0"/>
          </p:cNvCxnSpPr>
          <p:nvPr/>
        </p:nvCxnSpPr>
        <p:spPr>
          <a:xfrm rot="16200000" flipH="1">
            <a:off x="5446230" y="1718837"/>
            <a:ext cx="1376052" cy="3804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a:extLst>
              <a:ext uri="{FF2B5EF4-FFF2-40B4-BE49-F238E27FC236}">
                <a16:creationId xmlns:a16="http://schemas.microsoft.com/office/drawing/2014/main" id="{729E87BD-2852-EC4D-8BC1-89D9FDD59C04}"/>
              </a:ext>
            </a:extLst>
          </p:cNvPr>
          <p:cNvCxnSpPr>
            <a:cxnSpLocks/>
            <a:stCxn id="81" idx="2"/>
            <a:endCxn id="9" idx="0"/>
          </p:cNvCxnSpPr>
          <p:nvPr/>
        </p:nvCxnSpPr>
        <p:spPr>
          <a:xfrm rot="5400000">
            <a:off x="5467307" y="3776069"/>
            <a:ext cx="1149569" cy="51669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70018CF3-CA68-1842-805E-6891B2094F49}"/>
              </a:ext>
            </a:extLst>
          </p:cNvPr>
          <p:cNvCxnSpPr>
            <a:cxnSpLocks/>
            <a:stCxn id="4" idx="2"/>
            <a:endCxn id="87" idx="0"/>
          </p:cNvCxnSpPr>
          <p:nvPr/>
        </p:nvCxnSpPr>
        <p:spPr>
          <a:xfrm rot="16200000" flipH="1">
            <a:off x="6013913" y="1151154"/>
            <a:ext cx="1376052" cy="1515824"/>
          </a:xfrm>
          <a:prstGeom prst="bentConnector3">
            <a:avLst>
              <a:gd name="adj1" fmla="val 395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FF2B5EF4-FFF2-40B4-BE49-F238E27FC236}">
                <a16:creationId xmlns:a16="http://schemas.microsoft.com/office/drawing/2014/main" id="{4EE4CBBD-ED66-D842-AACA-DFA9D2EE4E04}"/>
              </a:ext>
            </a:extLst>
          </p:cNvPr>
          <p:cNvCxnSpPr>
            <a:cxnSpLocks/>
            <a:stCxn id="4" idx="2"/>
            <a:endCxn id="117" idx="0"/>
          </p:cNvCxnSpPr>
          <p:nvPr/>
        </p:nvCxnSpPr>
        <p:spPr>
          <a:xfrm rot="16200000" flipH="1">
            <a:off x="7307236" y="-142170"/>
            <a:ext cx="1366066" cy="4092485"/>
          </a:xfrm>
          <a:prstGeom prst="bentConnector3">
            <a:avLst>
              <a:gd name="adj1" fmla="val 453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a:extLst>
              <a:ext uri="{FF2B5EF4-FFF2-40B4-BE49-F238E27FC236}">
                <a16:creationId xmlns:a16="http://schemas.microsoft.com/office/drawing/2014/main" id="{5DFDA46C-4FE0-F046-A59E-831D796DBF97}"/>
              </a:ext>
            </a:extLst>
          </p:cNvPr>
          <p:cNvCxnSpPr>
            <a:cxnSpLocks/>
            <a:stCxn id="85" idx="2"/>
            <a:endCxn id="9" idx="0"/>
          </p:cNvCxnSpPr>
          <p:nvPr/>
        </p:nvCxnSpPr>
        <p:spPr>
          <a:xfrm rot="5400000">
            <a:off x="6034990" y="3208386"/>
            <a:ext cx="1149569" cy="16520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Elbow Connector 90">
            <a:extLst>
              <a:ext uri="{FF2B5EF4-FFF2-40B4-BE49-F238E27FC236}">
                <a16:creationId xmlns:a16="http://schemas.microsoft.com/office/drawing/2014/main" id="{CDFC900B-16F4-8843-8D46-1DCD2AAD741A}"/>
              </a:ext>
            </a:extLst>
          </p:cNvPr>
          <p:cNvCxnSpPr>
            <a:cxnSpLocks/>
            <a:stCxn id="9" idx="3"/>
            <a:endCxn id="77" idx="2"/>
          </p:cNvCxnSpPr>
          <p:nvPr/>
        </p:nvCxnSpPr>
        <p:spPr>
          <a:xfrm flipV="1">
            <a:off x="6367301" y="3449645"/>
            <a:ext cx="2233774" cy="13135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a:extLst>
              <a:ext uri="{FF2B5EF4-FFF2-40B4-BE49-F238E27FC236}">
                <a16:creationId xmlns:a16="http://schemas.microsoft.com/office/drawing/2014/main" id="{92D09CC9-C0A0-9842-8D70-3CC61D564851}"/>
              </a:ext>
            </a:extLst>
          </p:cNvPr>
          <p:cNvCxnSpPr>
            <a:cxnSpLocks/>
            <a:stCxn id="115" idx="2"/>
            <a:endCxn id="58" idx="0"/>
          </p:cNvCxnSpPr>
          <p:nvPr/>
        </p:nvCxnSpPr>
        <p:spPr>
          <a:xfrm rot="16200000" flipH="1">
            <a:off x="9196072" y="4266036"/>
            <a:ext cx="1656832" cy="2404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86D822C2-17A4-7243-BA1E-16898CB615B2}"/>
              </a:ext>
            </a:extLst>
          </p:cNvPr>
          <p:cNvSpPr txBox="1"/>
          <p:nvPr/>
        </p:nvSpPr>
        <p:spPr>
          <a:xfrm>
            <a:off x="1372384" y="3775765"/>
            <a:ext cx="604653" cy="184666"/>
          </a:xfrm>
          <a:prstGeom prst="rect">
            <a:avLst/>
          </a:prstGeom>
          <a:noFill/>
        </p:spPr>
        <p:txBody>
          <a:bodyPr wrap="none" rtlCol="0">
            <a:spAutoFit/>
          </a:bodyPr>
          <a:lstStyle/>
          <a:p>
            <a:r>
              <a:rPr lang="en-US" sz="600" dirty="0"/>
              <a:t>Search Query</a:t>
            </a:r>
          </a:p>
        </p:txBody>
      </p:sp>
      <p:sp>
        <p:nvSpPr>
          <p:cNvPr id="106" name="TextBox 105">
            <a:extLst>
              <a:ext uri="{FF2B5EF4-FFF2-40B4-BE49-F238E27FC236}">
                <a16:creationId xmlns:a16="http://schemas.microsoft.com/office/drawing/2014/main" id="{B9DB5DC2-9D75-0945-B0BA-A3F1EE9B7587}"/>
              </a:ext>
            </a:extLst>
          </p:cNvPr>
          <p:cNvSpPr txBox="1"/>
          <p:nvPr/>
        </p:nvSpPr>
        <p:spPr>
          <a:xfrm>
            <a:off x="1342115" y="5130174"/>
            <a:ext cx="508473" cy="184666"/>
          </a:xfrm>
          <a:prstGeom prst="rect">
            <a:avLst/>
          </a:prstGeom>
          <a:noFill/>
        </p:spPr>
        <p:txBody>
          <a:bodyPr wrap="none" rtlCol="0">
            <a:spAutoFit/>
          </a:bodyPr>
          <a:lstStyle/>
          <a:p>
            <a:r>
              <a:rPr lang="en-US" sz="600" dirty="0"/>
              <a:t>Room Info</a:t>
            </a:r>
          </a:p>
        </p:txBody>
      </p:sp>
      <p:grpSp>
        <p:nvGrpSpPr>
          <p:cNvPr id="118" name="Group 117">
            <a:extLst>
              <a:ext uri="{FF2B5EF4-FFF2-40B4-BE49-F238E27FC236}">
                <a16:creationId xmlns:a16="http://schemas.microsoft.com/office/drawing/2014/main" id="{36FA9446-EB95-3347-8920-1470D9626C9D}"/>
              </a:ext>
            </a:extLst>
          </p:cNvPr>
          <p:cNvGrpSpPr/>
          <p:nvPr/>
        </p:nvGrpSpPr>
        <p:grpSpPr>
          <a:xfrm>
            <a:off x="2327045" y="4222905"/>
            <a:ext cx="1033383" cy="876447"/>
            <a:chOff x="4894996" y="1947470"/>
            <a:chExt cx="1933434" cy="1639810"/>
          </a:xfrm>
        </p:grpSpPr>
        <p:sp>
          <p:nvSpPr>
            <p:cNvPr id="119" name="Rounded Rectangle 118">
              <a:extLst>
                <a:ext uri="{FF2B5EF4-FFF2-40B4-BE49-F238E27FC236}">
                  <a16:creationId xmlns:a16="http://schemas.microsoft.com/office/drawing/2014/main" id="{31BE4895-B4FE-654B-B1F6-4110E44523B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Find</a:t>
              </a:r>
            </a:p>
            <a:p>
              <a:pPr algn="ctr"/>
              <a:r>
                <a:rPr lang="en-US" sz="700" dirty="0">
                  <a:solidFill>
                    <a:schemeClr val="tx1"/>
                  </a:solidFill>
                </a:rPr>
                <a:t>Availability</a:t>
              </a:r>
            </a:p>
          </p:txBody>
        </p:sp>
        <p:sp>
          <p:nvSpPr>
            <p:cNvPr id="120" name="Delay 119">
              <a:extLst>
                <a:ext uri="{FF2B5EF4-FFF2-40B4-BE49-F238E27FC236}">
                  <a16:creationId xmlns:a16="http://schemas.microsoft.com/office/drawing/2014/main" id="{5075492C-66B1-144A-B46A-DF1212428506}"/>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1" name="TextBox 120">
              <a:extLst>
                <a:ext uri="{FF2B5EF4-FFF2-40B4-BE49-F238E27FC236}">
                  <a16:creationId xmlns:a16="http://schemas.microsoft.com/office/drawing/2014/main" id="{F2CD3DF0-1E56-6B4D-BA72-CB16B3113CB3}"/>
                </a:ext>
              </a:extLst>
            </p:cNvPr>
            <p:cNvSpPr txBox="1"/>
            <p:nvPr/>
          </p:nvSpPr>
          <p:spPr>
            <a:xfrm>
              <a:off x="5628981" y="1973492"/>
              <a:ext cx="555448" cy="374298"/>
            </a:xfrm>
            <a:prstGeom prst="rect">
              <a:avLst/>
            </a:prstGeom>
            <a:noFill/>
          </p:spPr>
          <p:txBody>
            <a:bodyPr wrap="none" rtlCol="0">
              <a:spAutoFit/>
            </a:bodyPr>
            <a:lstStyle/>
            <a:p>
              <a:r>
                <a:rPr lang="en-US" sz="700" dirty="0"/>
                <a:t>8.0</a:t>
              </a:r>
            </a:p>
          </p:txBody>
        </p:sp>
      </p:grpSp>
      <p:sp>
        <p:nvSpPr>
          <p:cNvPr id="122" name="TextBox 121">
            <a:extLst>
              <a:ext uri="{FF2B5EF4-FFF2-40B4-BE49-F238E27FC236}">
                <a16:creationId xmlns:a16="http://schemas.microsoft.com/office/drawing/2014/main" id="{9A8BE212-74A5-C543-B32E-41C00DD6D18C}"/>
              </a:ext>
            </a:extLst>
          </p:cNvPr>
          <p:cNvSpPr txBox="1"/>
          <p:nvPr/>
        </p:nvSpPr>
        <p:spPr>
          <a:xfrm>
            <a:off x="3498323" y="4518812"/>
            <a:ext cx="508473" cy="184666"/>
          </a:xfrm>
          <a:prstGeom prst="rect">
            <a:avLst/>
          </a:prstGeom>
          <a:noFill/>
        </p:spPr>
        <p:txBody>
          <a:bodyPr wrap="none" rtlCol="0">
            <a:spAutoFit/>
          </a:bodyPr>
          <a:lstStyle/>
          <a:p>
            <a:r>
              <a:rPr lang="en-US" sz="600" dirty="0"/>
              <a:t>Room Info</a:t>
            </a:r>
          </a:p>
        </p:txBody>
      </p:sp>
      <p:cxnSp>
        <p:nvCxnSpPr>
          <p:cNvPr id="123" name="Elbow Connector 122">
            <a:extLst>
              <a:ext uri="{FF2B5EF4-FFF2-40B4-BE49-F238E27FC236}">
                <a16:creationId xmlns:a16="http://schemas.microsoft.com/office/drawing/2014/main" id="{A2DC2E0B-060A-E540-923F-B3B972CB8F13}"/>
              </a:ext>
            </a:extLst>
          </p:cNvPr>
          <p:cNvCxnSpPr>
            <a:cxnSpLocks/>
            <a:stCxn id="9" idx="2"/>
            <a:endCxn id="119" idx="2"/>
          </p:cNvCxnSpPr>
          <p:nvPr/>
        </p:nvCxnSpPr>
        <p:spPr>
          <a:xfrm rot="5400000">
            <a:off x="4222617" y="3538224"/>
            <a:ext cx="182248" cy="2940009"/>
          </a:xfrm>
          <a:prstGeom prst="bentConnector3">
            <a:avLst>
              <a:gd name="adj1" fmla="val 2254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Elbow Connector 123">
            <a:extLst>
              <a:ext uri="{FF2B5EF4-FFF2-40B4-BE49-F238E27FC236}">
                <a16:creationId xmlns:a16="http://schemas.microsoft.com/office/drawing/2014/main" id="{C175BABA-4B56-C043-9FCE-AAAB1FACBD60}"/>
              </a:ext>
            </a:extLst>
          </p:cNvPr>
          <p:cNvCxnSpPr>
            <a:cxnSpLocks/>
            <a:stCxn id="121" idx="0"/>
            <a:endCxn id="98" idx="2"/>
          </p:cNvCxnSpPr>
          <p:nvPr/>
        </p:nvCxnSpPr>
        <p:spPr>
          <a:xfrm rot="5400000" flipH="1" flipV="1">
            <a:off x="2874934" y="3497959"/>
            <a:ext cx="731705" cy="7460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322746D7-E12D-6B44-BC01-8B5392076BA6}"/>
              </a:ext>
            </a:extLst>
          </p:cNvPr>
          <p:cNvSpPr txBox="1"/>
          <p:nvPr/>
        </p:nvSpPr>
        <p:spPr>
          <a:xfrm>
            <a:off x="3214494" y="5379479"/>
            <a:ext cx="668773" cy="184666"/>
          </a:xfrm>
          <a:prstGeom prst="rect">
            <a:avLst/>
          </a:prstGeom>
          <a:noFill/>
        </p:spPr>
        <p:txBody>
          <a:bodyPr wrap="none" rtlCol="0">
            <a:spAutoFit/>
          </a:bodyPr>
          <a:lstStyle/>
          <a:p>
            <a:r>
              <a:rPr lang="en-US" sz="600" dirty="0"/>
              <a:t>Availability Info</a:t>
            </a:r>
          </a:p>
        </p:txBody>
      </p:sp>
      <p:sp>
        <p:nvSpPr>
          <p:cNvPr id="134" name="TextBox 133">
            <a:extLst>
              <a:ext uri="{FF2B5EF4-FFF2-40B4-BE49-F238E27FC236}">
                <a16:creationId xmlns:a16="http://schemas.microsoft.com/office/drawing/2014/main" id="{D1B68123-F00D-1049-A43C-9704F1EC1486}"/>
              </a:ext>
            </a:extLst>
          </p:cNvPr>
          <p:cNvSpPr txBox="1"/>
          <p:nvPr/>
        </p:nvSpPr>
        <p:spPr>
          <a:xfrm>
            <a:off x="2700483" y="3677207"/>
            <a:ext cx="939681" cy="184666"/>
          </a:xfrm>
          <a:prstGeom prst="rect">
            <a:avLst/>
          </a:prstGeom>
          <a:noFill/>
        </p:spPr>
        <p:txBody>
          <a:bodyPr wrap="none" rtlCol="0">
            <a:spAutoFit/>
          </a:bodyPr>
          <a:lstStyle/>
          <a:p>
            <a:r>
              <a:rPr lang="en-US" sz="600" dirty="0"/>
              <a:t>Room &amp; Availability Info</a:t>
            </a:r>
          </a:p>
        </p:txBody>
      </p:sp>
      <p:sp>
        <p:nvSpPr>
          <p:cNvPr id="137" name="TextBox 136">
            <a:extLst>
              <a:ext uri="{FF2B5EF4-FFF2-40B4-BE49-F238E27FC236}">
                <a16:creationId xmlns:a16="http://schemas.microsoft.com/office/drawing/2014/main" id="{780348C9-B59C-3E41-93AE-77551F5AD6D0}"/>
              </a:ext>
            </a:extLst>
          </p:cNvPr>
          <p:cNvSpPr txBox="1"/>
          <p:nvPr/>
        </p:nvSpPr>
        <p:spPr>
          <a:xfrm>
            <a:off x="271516" y="3265559"/>
            <a:ext cx="595035" cy="184666"/>
          </a:xfrm>
          <a:prstGeom prst="rect">
            <a:avLst/>
          </a:prstGeom>
          <a:noFill/>
        </p:spPr>
        <p:txBody>
          <a:bodyPr wrap="none" rtlCol="0">
            <a:spAutoFit/>
          </a:bodyPr>
          <a:lstStyle/>
          <a:p>
            <a:r>
              <a:rPr lang="en-US" sz="600" dirty="0"/>
              <a:t>Room Search</a:t>
            </a:r>
          </a:p>
        </p:txBody>
      </p:sp>
      <p:sp>
        <p:nvSpPr>
          <p:cNvPr id="139" name="TextBox 138">
            <a:extLst>
              <a:ext uri="{FF2B5EF4-FFF2-40B4-BE49-F238E27FC236}">
                <a16:creationId xmlns:a16="http://schemas.microsoft.com/office/drawing/2014/main" id="{F9324337-F5BB-FD49-BB64-7BBC6F403DD6}"/>
              </a:ext>
            </a:extLst>
          </p:cNvPr>
          <p:cNvSpPr txBox="1"/>
          <p:nvPr/>
        </p:nvSpPr>
        <p:spPr>
          <a:xfrm rot="5400000">
            <a:off x="4413170" y="2205538"/>
            <a:ext cx="636713" cy="184666"/>
          </a:xfrm>
          <a:prstGeom prst="rect">
            <a:avLst/>
          </a:prstGeom>
          <a:noFill/>
        </p:spPr>
        <p:txBody>
          <a:bodyPr wrap="none" rtlCol="0">
            <a:spAutoFit/>
          </a:bodyPr>
          <a:lstStyle/>
          <a:p>
            <a:r>
              <a:rPr lang="en-US" sz="600" dirty="0"/>
              <a:t>Search Results</a:t>
            </a:r>
          </a:p>
        </p:txBody>
      </p:sp>
      <p:cxnSp>
        <p:nvCxnSpPr>
          <p:cNvPr id="144" name="Elbow Connector 143">
            <a:extLst>
              <a:ext uri="{FF2B5EF4-FFF2-40B4-BE49-F238E27FC236}">
                <a16:creationId xmlns:a16="http://schemas.microsoft.com/office/drawing/2014/main" id="{D5BE5D4F-EB32-6742-9B61-4466674E98B9}"/>
              </a:ext>
            </a:extLst>
          </p:cNvPr>
          <p:cNvCxnSpPr>
            <a:cxnSpLocks/>
            <a:stCxn id="98" idx="3"/>
            <a:endCxn id="4" idx="1"/>
          </p:cNvCxnSpPr>
          <p:nvPr/>
        </p:nvCxnSpPr>
        <p:spPr>
          <a:xfrm flipV="1">
            <a:off x="4130480" y="1071504"/>
            <a:ext cx="1405056" cy="203149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9" name="TextBox 158">
            <a:extLst>
              <a:ext uri="{FF2B5EF4-FFF2-40B4-BE49-F238E27FC236}">
                <a16:creationId xmlns:a16="http://schemas.microsoft.com/office/drawing/2014/main" id="{B5B9B31D-8001-A946-8863-7DB97DB0F7B2}"/>
              </a:ext>
            </a:extLst>
          </p:cNvPr>
          <p:cNvSpPr txBox="1"/>
          <p:nvPr/>
        </p:nvSpPr>
        <p:spPr>
          <a:xfrm>
            <a:off x="5531093" y="2057216"/>
            <a:ext cx="715260" cy="184666"/>
          </a:xfrm>
          <a:prstGeom prst="rect">
            <a:avLst/>
          </a:prstGeom>
          <a:noFill/>
        </p:spPr>
        <p:txBody>
          <a:bodyPr wrap="none" rtlCol="0">
            <a:spAutoFit/>
          </a:bodyPr>
          <a:lstStyle/>
          <a:p>
            <a:r>
              <a:rPr lang="en-US" sz="600" dirty="0"/>
              <a:t>Reservation  Info</a:t>
            </a:r>
          </a:p>
        </p:txBody>
      </p:sp>
      <p:sp>
        <p:nvSpPr>
          <p:cNvPr id="160" name="TextBox 159">
            <a:extLst>
              <a:ext uri="{FF2B5EF4-FFF2-40B4-BE49-F238E27FC236}">
                <a16:creationId xmlns:a16="http://schemas.microsoft.com/office/drawing/2014/main" id="{35E8A0E0-CE0B-B144-88B0-DDEE20754186}"/>
              </a:ext>
            </a:extLst>
          </p:cNvPr>
          <p:cNvSpPr txBox="1"/>
          <p:nvPr/>
        </p:nvSpPr>
        <p:spPr>
          <a:xfrm>
            <a:off x="6235177" y="3683779"/>
            <a:ext cx="715260" cy="184666"/>
          </a:xfrm>
          <a:prstGeom prst="rect">
            <a:avLst/>
          </a:prstGeom>
          <a:noFill/>
        </p:spPr>
        <p:txBody>
          <a:bodyPr wrap="none" rtlCol="0">
            <a:spAutoFit/>
          </a:bodyPr>
          <a:lstStyle/>
          <a:p>
            <a:r>
              <a:rPr lang="en-US" sz="600" dirty="0"/>
              <a:t>Reservation  Info</a:t>
            </a:r>
          </a:p>
        </p:txBody>
      </p:sp>
      <p:sp>
        <p:nvSpPr>
          <p:cNvPr id="161" name="TextBox 160">
            <a:extLst>
              <a:ext uri="{FF2B5EF4-FFF2-40B4-BE49-F238E27FC236}">
                <a16:creationId xmlns:a16="http://schemas.microsoft.com/office/drawing/2014/main" id="{68B77603-DE04-534B-AD23-679F5D1C91FB}"/>
              </a:ext>
            </a:extLst>
          </p:cNvPr>
          <p:cNvSpPr txBox="1"/>
          <p:nvPr/>
        </p:nvSpPr>
        <p:spPr>
          <a:xfrm>
            <a:off x="6485546" y="4062547"/>
            <a:ext cx="532518" cy="184666"/>
          </a:xfrm>
          <a:prstGeom prst="rect">
            <a:avLst/>
          </a:prstGeom>
          <a:noFill/>
        </p:spPr>
        <p:txBody>
          <a:bodyPr wrap="none" rtlCol="0">
            <a:spAutoFit/>
          </a:bodyPr>
          <a:lstStyle/>
          <a:p>
            <a:r>
              <a:rPr lang="en-US" sz="600" dirty="0"/>
              <a:t>Cancel Info</a:t>
            </a:r>
          </a:p>
        </p:txBody>
      </p:sp>
      <p:sp>
        <p:nvSpPr>
          <p:cNvPr id="163" name="TextBox 162">
            <a:extLst>
              <a:ext uri="{FF2B5EF4-FFF2-40B4-BE49-F238E27FC236}">
                <a16:creationId xmlns:a16="http://schemas.microsoft.com/office/drawing/2014/main" id="{F17CDBA6-BFB5-CE4F-8AAB-0504559AA392}"/>
              </a:ext>
            </a:extLst>
          </p:cNvPr>
          <p:cNvSpPr txBox="1"/>
          <p:nvPr/>
        </p:nvSpPr>
        <p:spPr>
          <a:xfrm>
            <a:off x="8213792" y="1152729"/>
            <a:ext cx="808235" cy="184666"/>
          </a:xfrm>
          <a:prstGeom prst="rect">
            <a:avLst/>
          </a:prstGeom>
          <a:noFill/>
        </p:spPr>
        <p:txBody>
          <a:bodyPr wrap="none" rtlCol="0">
            <a:spAutoFit/>
          </a:bodyPr>
          <a:lstStyle/>
          <a:p>
            <a:r>
              <a:rPr lang="en-US" sz="600" dirty="0"/>
              <a:t>Reservation Receipt</a:t>
            </a:r>
          </a:p>
        </p:txBody>
      </p:sp>
      <p:sp>
        <p:nvSpPr>
          <p:cNvPr id="169" name="TextBox 168">
            <a:extLst>
              <a:ext uri="{FF2B5EF4-FFF2-40B4-BE49-F238E27FC236}">
                <a16:creationId xmlns:a16="http://schemas.microsoft.com/office/drawing/2014/main" id="{9C5ECA78-527F-DC42-BD19-DD9F296AB0DD}"/>
              </a:ext>
            </a:extLst>
          </p:cNvPr>
          <p:cNvSpPr txBox="1"/>
          <p:nvPr/>
        </p:nvSpPr>
        <p:spPr>
          <a:xfrm>
            <a:off x="8708287" y="1632211"/>
            <a:ext cx="580608" cy="184666"/>
          </a:xfrm>
          <a:prstGeom prst="rect">
            <a:avLst/>
          </a:prstGeom>
          <a:noFill/>
        </p:spPr>
        <p:txBody>
          <a:bodyPr wrap="none" rtlCol="0">
            <a:spAutoFit/>
          </a:bodyPr>
          <a:lstStyle/>
          <a:p>
            <a:r>
              <a:rPr lang="en-US" sz="600" dirty="0"/>
              <a:t>Account Info</a:t>
            </a:r>
          </a:p>
        </p:txBody>
      </p:sp>
      <p:sp>
        <p:nvSpPr>
          <p:cNvPr id="170" name="TextBox 169">
            <a:extLst>
              <a:ext uri="{FF2B5EF4-FFF2-40B4-BE49-F238E27FC236}">
                <a16:creationId xmlns:a16="http://schemas.microsoft.com/office/drawing/2014/main" id="{029B4073-35DD-4545-9388-45E5F049A9AB}"/>
              </a:ext>
            </a:extLst>
          </p:cNvPr>
          <p:cNvSpPr txBox="1"/>
          <p:nvPr/>
        </p:nvSpPr>
        <p:spPr>
          <a:xfrm>
            <a:off x="10168475" y="4574318"/>
            <a:ext cx="580608" cy="184666"/>
          </a:xfrm>
          <a:prstGeom prst="rect">
            <a:avLst/>
          </a:prstGeom>
          <a:noFill/>
        </p:spPr>
        <p:txBody>
          <a:bodyPr wrap="none" rtlCol="0">
            <a:spAutoFit/>
          </a:bodyPr>
          <a:lstStyle/>
          <a:p>
            <a:r>
              <a:rPr lang="en-US" sz="600" dirty="0"/>
              <a:t>Account Info</a:t>
            </a:r>
          </a:p>
        </p:txBody>
      </p:sp>
      <p:sp>
        <p:nvSpPr>
          <p:cNvPr id="175" name="TextBox 174">
            <a:extLst>
              <a:ext uri="{FF2B5EF4-FFF2-40B4-BE49-F238E27FC236}">
                <a16:creationId xmlns:a16="http://schemas.microsoft.com/office/drawing/2014/main" id="{1DE799F6-B803-1740-9224-493C2BC00CC7}"/>
              </a:ext>
            </a:extLst>
          </p:cNvPr>
          <p:cNvSpPr txBox="1"/>
          <p:nvPr/>
        </p:nvSpPr>
        <p:spPr>
          <a:xfrm>
            <a:off x="6435680" y="1586217"/>
            <a:ext cx="532518" cy="184666"/>
          </a:xfrm>
          <a:prstGeom prst="rect">
            <a:avLst/>
          </a:prstGeom>
          <a:noFill/>
        </p:spPr>
        <p:txBody>
          <a:bodyPr wrap="none" rtlCol="0">
            <a:spAutoFit/>
          </a:bodyPr>
          <a:lstStyle/>
          <a:p>
            <a:r>
              <a:rPr lang="en-US" sz="600" dirty="0"/>
              <a:t>Cancel Info</a:t>
            </a:r>
          </a:p>
        </p:txBody>
      </p:sp>
      <p:cxnSp>
        <p:nvCxnSpPr>
          <p:cNvPr id="12" name="Elbow Connector 11">
            <a:extLst>
              <a:ext uri="{FF2B5EF4-FFF2-40B4-BE49-F238E27FC236}">
                <a16:creationId xmlns:a16="http://schemas.microsoft.com/office/drawing/2014/main" id="{DF1985D5-CC7F-9C49-9302-55469DCF4688}"/>
              </a:ext>
            </a:extLst>
          </p:cNvPr>
          <p:cNvCxnSpPr>
            <a:cxnSpLocks/>
            <a:stCxn id="77" idx="3"/>
            <a:endCxn id="4" idx="3"/>
          </p:cNvCxnSpPr>
          <p:nvPr/>
        </p:nvCxnSpPr>
        <p:spPr>
          <a:xfrm flipH="1" flipV="1">
            <a:off x="6352517" y="1071504"/>
            <a:ext cx="2765249" cy="1976034"/>
          </a:xfrm>
          <a:prstGeom prst="bentConnector3">
            <a:avLst>
              <a:gd name="adj1" fmla="val -8267"/>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5CC966F1-7305-7D4F-BC26-490A7C4F296C}"/>
              </a:ext>
            </a:extLst>
          </p:cNvPr>
          <p:cNvSpPr txBox="1"/>
          <p:nvPr/>
        </p:nvSpPr>
        <p:spPr>
          <a:xfrm>
            <a:off x="2968842" y="1769502"/>
            <a:ext cx="805029" cy="184666"/>
          </a:xfrm>
          <a:prstGeom prst="rect">
            <a:avLst/>
          </a:prstGeom>
          <a:noFill/>
        </p:spPr>
        <p:txBody>
          <a:bodyPr wrap="none" rtlCol="0">
            <a:spAutoFit/>
          </a:bodyPr>
          <a:lstStyle/>
          <a:p>
            <a:r>
              <a:rPr lang="en-US" sz="600" dirty="0"/>
              <a:t>Room Search Query</a:t>
            </a:r>
          </a:p>
        </p:txBody>
      </p:sp>
      <p:sp>
        <p:nvSpPr>
          <p:cNvPr id="107" name="TextBox 106">
            <a:extLst>
              <a:ext uri="{FF2B5EF4-FFF2-40B4-BE49-F238E27FC236}">
                <a16:creationId xmlns:a16="http://schemas.microsoft.com/office/drawing/2014/main" id="{16069D6D-1904-9B46-ACDF-99141C50C8A9}"/>
              </a:ext>
            </a:extLst>
          </p:cNvPr>
          <p:cNvSpPr txBox="1"/>
          <p:nvPr/>
        </p:nvSpPr>
        <p:spPr>
          <a:xfrm>
            <a:off x="6502861" y="4564006"/>
            <a:ext cx="1258678" cy="184666"/>
          </a:xfrm>
          <a:prstGeom prst="rect">
            <a:avLst/>
          </a:prstGeom>
          <a:noFill/>
        </p:spPr>
        <p:txBody>
          <a:bodyPr wrap="none" rtlCol="0">
            <a:spAutoFit/>
          </a:bodyPr>
          <a:lstStyle/>
          <a:p>
            <a:r>
              <a:rPr lang="en-US" sz="600" dirty="0"/>
              <a:t>Reservation / Cancellation Receipt</a:t>
            </a:r>
          </a:p>
        </p:txBody>
      </p:sp>
    </p:spTree>
    <p:extLst>
      <p:ext uri="{BB962C8B-B14F-4D97-AF65-F5344CB8AC3E}">
        <p14:creationId xmlns:p14="http://schemas.microsoft.com/office/powerpoint/2010/main" val="3752097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E75858-A858-7E4F-B8AD-6A09407EB0B4}"/>
              </a:ext>
            </a:extLst>
          </p:cNvPr>
          <p:cNvSpPr/>
          <p:nvPr/>
        </p:nvSpPr>
        <p:spPr>
          <a:xfrm>
            <a:off x="5535536" y="921967"/>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Customer</a:t>
            </a:r>
          </a:p>
        </p:txBody>
      </p:sp>
      <p:sp>
        <p:nvSpPr>
          <p:cNvPr id="5" name="Rectangle 4">
            <a:extLst>
              <a:ext uri="{FF2B5EF4-FFF2-40B4-BE49-F238E27FC236}">
                <a16:creationId xmlns:a16="http://schemas.microsoft.com/office/drawing/2014/main" id="{C85FD804-0287-DB40-876F-9494F468950B}"/>
              </a:ext>
            </a:extLst>
          </p:cNvPr>
          <p:cNvSpPr/>
          <p:nvPr/>
        </p:nvSpPr>
        <p:spPr>
          <a:xfrm>
            <a:off x="3942578" y="6249911"/>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Hotel Staff</a:t>
            </a:r>
          </a:p>
        </p:txBody>
      </p:sp>
      <p:sp>
        <p:nvSpPr>
          <p:cNvPr id="8" name="TextBox 7">
            <a:extLst>
              <a:ext uri="{FF2B5EF4-FFF2-40B4-BE49-F238E27FC236}">
                <a16:creationId xmlns:a16="http://schemas.microsoft.com/office/drawing/2014/main" id="{ACA475DA-AAB4-0C4F-ACC0-99DC10FCC247}"/>
              </a:ext>
            </a:extLst>
          </p:cNvPr>
          <p:cNvSpPr txBox="1"/>
          <p:nvPr/>
        </p:nvSpPr>
        <p:spPr>
          <a:xfrm>
            <a:off x="2671280" y="28672"/>
            <a:ext cx="8189550" cy="584775"/>
          </a:xfrm>
          <a:prstGeom prst="rect">
            <a:avLst/>
          </a:prstGeom>
          <a:noFill/>
        </p:spPr>
        <p:txBody>
          <a:bodyPr wrap="none" rtlCol="0">
            <a:spAutoFit/>
          </a:bodyPr>
          <a:lstStyle/>
          <a:p>
            <a:r>
              <a:rPr lang="en-US" sz="3200" b="1" dirty="0"/>
              <a:t>System DFD : Hotel Reservation System (FINAL)</a:t>
            </a:r>
          </a:p>
        </p:txBody>
      </p:sp>
      <p:grpSp>
        <p:nvGrpSpPr>
          <p:cNvPr id="15" name="Group 14">
            <a:extLst>
              <a:ext uri="{FF2B5EF4-FFF2-40B4-BE49-F238E27FC236}">
                <a16:creationId xmlns:a16="http://schemas.microsoft.com/office/drawing/2014/main" id="{2EFCF254-7E03-7446-BD00-A1AA939CEB61}"/>
              </a:ext>
            </a:extLst>
          </p:cNvPr>
          <p:cNvGrpSpPr/>
          <p:nvPr/>
        </p:nvGrpSpPr>
        <p:grpSpPr>
          <a:xfrm>
            <a:off x="861350" y="2571320"/>
            <a:ext cx="1033383" cy="876447"/>
            <a:chOff x="4894996" y="1947470"/>
            <a:chExt cx="1933434" cy="1639810"/>
          </a:xfrm>
        </p:grpSpPr>
        <p:sp>
          <p:nvSpPr>
            <p:cNvPr id="7" name="Rounded Rectangle 6">
              <a:extLst>
                <a:ext uri="{FF2B5EF4-FFF2-40B4-BE49-F238E27FC236}">
                  <a16:creationId xmlns:a16="http://schemas.microsoft.com/office/drawing/2014/main" id="{63E0E38D-BDA2-2948-8C9F-54761270034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Search</a:t>
              </a:r>
              <a:r>
                <a:rPr lang="en-US" sz="700" dirty="0">
                  <a:solidFill>
                    <a:schemeClr val="tx1"/>
                  </a:solidFill>
                </a:rPr>
                <a:t> Rooms</a:t>
              </a:r>
            </a:p>
          </p:txBody>
        </p:sp>
        <p:sp>
          <p:nvSpPr>
            <p:cNvPr id="19" name="Delay 18">
              <a:extLst>
                <a:ext uri="{FF2B5EF4-FFF2-40B4-BE49-F238E27FC236}">
                  <a16:creationId xmlns:a16="http://schemas.microsoft.com/office/drawing/2014/main" id="{C2FEA86F-0C49-5947-A1A8-C95A6D15366C}"/>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20" name="TextBox 19">
              <a:extLst>
                <a:ext uri="{FF2B5EF4-FFF2-40B4-BE49-F238E27FC236}">
                  <a16:creationId xmlns:a16="http://schemas.microsoft.com/office/drawing/2014/main" id="{DBB3E46C-6971-E94E-BBC9-65E463402177}"/>
                </a:ext>
              </a:extLst>
            </p:cNvPr>
            <p:cNvSpPr txBox="1"/>
            <p:nvPr/>
          </p:nvSpPr>
          <p:spPr>
            <a:xfrm>
              <a:off x="5628981" y="1973492"/>
              <a:ext cx="555448" cy="374298"/>
            </a:xfrm>
            <a:prstGeom prst="rect">
              <a:avLst/>
            </a:prstGeom>
            <a:noFill/>
          </p:spPr>
          <p:txBody>
            <a:bodyPr wrap="none" rtlCol="0">
              <a:spAutoFit/>
            </a:bodyPr>
            <a:lstStyle/>
            <a:p>
              <a:r>
                <a:rPr lang="en-US" sz="700" dirty="0"/>
                <a:t>1.0</a:t>
              </a:r>
            </a:p>
          </p:txBody>
        </p:sp>
      </p:grpSp>
      <p:grpSp>
        <p:nvGrpSpPr>
          <p:cNvPr id="35" name="Group 34">
            <a:extLst>
              <a:ext uri="{FF2B5EF4-FFF2-40B4-BE49-F238E27FC236}">
                <a16:creationId xmlns:a16="http://schemas.microsoft.com/office/drawing/2014/main" id="{190879D8-005F-0547-BD29-2413F8A12AC4}"/>
              </a:ext>
            </a:extLst>
          </p:cNvPr>
          <p:cNvGrpSpPr/>
          <p:nvPr/>
        </p:nvGrpSpPr>
        <p:grpSpPr>
          <a:xfrm>
            <a:off x="5200187" y="4609200"/>
            <a:ext cx="1167114" cy="307904"/>
            <a:chOff x="903742" y="5627244"/>
            <a:chExt cx="2183643" cy="576081"/>
          </a:xfrm>
        </p:grpSpPr>
        <p:sp>
          <p:nvSpPr>
            <p:cNvPr id="9" name="Rectangle 8">
              <a:extLst>
                <a:ext uri="{FF2B5EF4-FFF2-40B4-BE49-F238E27FC236}">
                  <a16:creationId xmlns:a16="http://schemas.microsoft.com/office/drawing/2014/main" id="{EC2A5354-F889-E740-8854-E21E03B32AAF}"/>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Reservation File</a:t>
              </a:r>
            </a:p>
          </p:txBody>
        </p:sp>
        <p:sp>
          <p:nvSpPr>
            <p:cNvPr id="11" name="Rectangle 10">
              <a:extLst>
                <a:ext uri="{FF2B5EF4-FFF2-40B4-BE49-F238E27FC236}">
                  <a16:creationId xmlns:a16="http://schemas.microsoft.com/office/drawing/2014/main" id="{5316078B-3729-6042-BEFF-452D9DEF5C44}"/>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D2</a:t>
              </a:r>
            </a:p>
          </p:txBody>
        </p:sp>
      </p:grpSp>
      <p:grpSp>
        <p:nvGrpSpPr>
          <p:cNvPr id="57" name="Group 56">
            <a:extLst>
              <a:ext uri="{FF2B5EF4-FFF2-40B4-BE49-F238E27FC236}">
                <a16:creationId xmlns:a16="http://schemas.microsoft.com/office/drawing/2014/main" id="{C5F9AB48-B4D8-154B-88E0-9E3DCF7823BE}"/>
              </a:ext>
            </a:extLst>
          </p:cNvPr>
          <p:cNvGrpSpPr/>
          <p:nvPr/>
        </p:nvGrpSpPr>
        <p:grpSpPr>
          <a:xfrm>
            <a:off x="9452955" y="5106477"/>
            <a:ext cx="1167114" cy="307904"/>
            <a:chOff x="903742" y="5627244"/>
            <a:chExt cx="2183643" cy="576081"/>
          </a:xfrm>
        </p:grpSpPr>
        <p:sp>
          <p:nvSpPr>
            <p:cNvPr id="58" name="Rectangle 57">
              <a:extLst>
                <a:ext uri="{FF2B5EF4-FFF2-40B4-BE49-F238E27FC236}">
                  <a16:creationId xmlns:a16="http://schemas.microsoft.com/office/drawing/2014/main" id="{B5B89637-8698-394D-9F18-656DC220FB34}"/>
                </a:ext>
              </a:extLst>
            </p:cNvPr>
            <p:cNvSpPr/>
            <p:nvPr/>
          </p:nvSpPr>
          <p:spPr>
            <a:xfrm>
              <a:off x="903744" y="5627244"/>
              <a:ext cx="2183641"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Account File</a:t>
              </a:r>
            </a:p>
          </p:txBody>
        </p:sp>
        <p:sp>
          <p:nvSpPr>
            <p:cNvPr id="59" name="Rectangle 58">
              <a:extLst>
                <a:ext uri="{FF2B5EF4-FFF2-40B4-BE49-F238E27FC236}">
                  <a16:creationId xmlns:a16="http://schemas.microsoft.com/office/drawing/2014/main" id="{0D110CCA-0E0A-D54B-AE1E-BA2AC6A7F9BE}"/>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D3</a:t>
              </a:r>
            </a:p>
          </p:txBody>
        </p:sp>
      </p:grpSp>
      <p:grpSp>
        <p:nvGrpSpPr>
          <p:cNvPr id="76" name="Group 75">
            <a:extLst>
              <a:ext uri="{FF2B5EF4-FFF2-40B4-BE49-F238E27FC236}">
                <a16:creationId xmlns:a16="http://schemas.microsoft.com/office/drawing/2014/main" id="{0DB72949-3E73-CD42-80CE-5946B25D2965}"/>
              </a:ext>
            </a:extLst>
          </p:cNvPr>
          <p:cNvGrpSpPr/>
          <p:nvPr/>
        </p:nvGrpSpPr>
        <p:grpSpPr>
          <a:xfrm>
            <a:off x="8084384" y="2573198"/>
            <a:ext cx="1033383" cy="876447"/>
            <a:chOff x="4894996" y="1947470"/>
            <a:chExt cx="1933434" cy="1639810"/>
          </a:xfrm>
        </p:grpSpPr>
        <p:sp>
          <p:nvSpPr>
            <p:cNvPr id="77" name="Rounded Rectangle 76">
              <a:extLst>
                <a:ext uri="{FF2B5EF4-FFF2-40B4-BE49-F238E27FC236}">
                  <a16:creationId xmlns:a16="http://schemas.microsoft.com/office/drawing/2014/main" id="{D38F9B3C-FB3F-B849-BC29-8388C738252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Receive </a:t>
              </a:r>
              <a:r>
                <a:rPr lang="en-US" sz="700" dirty="0">
                  <a:solidFill>
                    <a:schemeClr val="tx1"/>
                  </a:solidFill>
                </a:rPr>
                <a:t>Confirmation</a:t>
              </a:r>
            </a:p>
          </p:txBody>
        </p:sp>
        <p:sp>
          <p:nvSpPr>
            <p:cNvPr id="78" name="Delay 77">
              <a:extLst>
                <a:ext uri="{FF2B5EF4-FFF2-40B4-BE49-F238E27FC236}">
                  <a16:creationId xmlns:a16="http://schemas.microsoft.com/office/drawing/2014/main" id="{769380F5-A19F-D642-90B5-4B66F9C9F170}"/>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79" name="TextBox 78">
              <a:extLst>
                <a:ext uri="{FF2B5EF4-FFF2-40B4-BE49-F238E27FC236}">
                  <a16:creationId xmlns:a16="http://schemas.microsoft.com/office/drawing/2014/main" id="{A9EEDA21-C1C8-684E-9D56-7C7455AA83BA}"/>
                </a:ext>
              </a:extLst>
            </p:cNvPr>
            <p:cNvSpPr txBox="1"/>
            <p:nvPr/>
          </p:nvSpPr>
          <p:spPr>
            <a:xfrm>
              <a:off x="5628981" y="1973492"/>
              <a:ext cx="555448" cy="374298"/>
            </a:xfrm>
            <a:prstGeom prst="rect">
              <a:avLst/>
            </a:prstGeom>
            <a:noFill/>
          </p:spPr>
          <p:txBody>
            <a:bodyPr wrap="none" rtlCol="0">
              <a:spAutoFit/>
            </a:bodyPr>
            <a:lstStyle/>
            <a:p>
              <a:r>
                <a:rPr lang="en-US" sz="700" dirty="0"/>
                <a:t>5.0</a:t>
              </a:r>
            </a:p>
          </p:txBody>
        </p:sp>
      </p:grpSp>
      <p:grpSp>
        <p:nvGrpSpPr>
          <p:cNvPr id="80" name="Group 79">
            <a:extLst>
              <a:ext uri="{FF2B5EF4-FFF2-40B4-BE49-F238E27FC236}">
                <a16:creationId xmlns:a16="http://schemas.microsoft.com/office/drawing/2014/main" id="{B7A424EF-EC93-CA4D-937E-BD73114933F4}"/>
              </a:ext>
            </a:extLst>
          </p:cNvPr>
          <p:cNvGrpSpPr/>
          <p:nvPr/>
        </p:nvGrpSpPr>
        <p:grpSpPr>
          <a:xfrm>
            <a:off x="5783746" y="2583184"/>
            <a:ext cx="1033383" cy="876447"/>
            <a:chOff x="4894996" y="1947470"/>
            <a:chExt cx="1933434" cy="1639810"/>
          </a:xfrm>
        </p:grpSpPr>
        <p:sp>
          <p:nvSpPr>
            <p:cNvPr id="81" name="Rounded Rectangle 80">
              <a:extLst>
                <a:ext uri="{FF2B5EF4-FFF2-40B4-BE49-F238E27FC236}">
                  <a16:creationId xmlns:a16="http://schemas.microsoft.com/office/drawing/2014/main" id="{7ACC0D16-AF81-0C4A-9D40-69E767D9DA7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Book</a:t>
              </a:r>
              <a:r>
                <a:rPr lang="en-US" sz="700" dirty="0">
                  <a:solidFill>
                    <a:schemeClr val="tx1"/>
                  </a:solidFill>
                </a:rPr>
                <a:t> Rooms</a:t>
              </a:r>
            </a:p>
          </p:txBody>
        </p:sp>
        <p:sp>
          <p:nvSpPr>
            <p:cNvPr id="82" name="Delay 81">
              <a:extLst>
                <a:ext uri="{FF2B5EF4-FFF2-40B4-BE49-F238E27FC236}">
                  <a16:creationId xmlns:a16="http://schemas.microsoft.com/office/drawing/2014/main" id="{EFDA4729-EE7A-DF49-BACE-947DD6060891}"/>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3" name="TextBox 82">
              <a:extLst>
                <a:ext uri="{FF2B5EF4-FFF2-40B4-BE49-F238E27FC236}">
                  <a16:creationId xmlns:a16="http://schemas.microsoft.com/office/drawing/2014/main" id="{A7725265-B903-DE49-9B06-844747542A71}"/>
                </a:ext>
              </a:extLst>
            </p:cNvPr>
            <p:cNvSpPr txBox="1"/>
            <p:nvPr/>
          </p:nvSpPr>
          <p:spPr>
            <a:xfrm>
              <a:off x="5628981" y="1973492"/>
              <a:ext cx="555448" cy="374298"/>
            </a:xfrm>
            <a:prstGeom prst="rect">
              <a:avLst/>
            </a:prstGeom>
            <a:noFill/>
          </p:spPr>
          <p:txBody>
            <a:bodyPr wrap="none" rtlCol="0">
              <a:spAutoFit/>
            </a:bodyPr>
            <a:lstStyle/>
            <a:p>
              <a:r>
                <a:rPr lang="en-US" sz="700" dirty="0"/>
                <a:t>3.0</a:t>
              </a:r>
            </a:p>
          </p:txBody>
        </p:sp>
      </p:grpSp>
      <p:grpSp>
        <p:nvGrpSpPr>
          <p:cNvPr id="84" name="Group 83">
            <a:extLst>
              <a:ext uri="{FF2B5EF4-FFF2-40B4-BE49-F238E27FC236}">
                <a16:creationId xmlns:a16="http://schemas.microsoft.com/office/drawing/2014/main" id="{3F2817F1-4B42-6E4A-9F4F-5D6B60568B59}"/>
              </a:ext>
            </a:extLst>
          </p:cNvPr>
          <p:cNvGrpSpPr/>
          <p:nvPr/>
        </p:nvGrpSpPr>
        <p:grpSpPr>
          <a:xfrm>
            <a:off x="6919112" y="2583184"/>
            <a:ext cx="1033383" cy="876447"/>
            <a:chOff x="4894996" y="1947470"/>
            <a:chExt cx="1933434" cy="1639810"/>
          </a:xfrm>
        </p:grpSpPr>
        <p:sp>
          <p:nvSpPr>
            <p:cNvPr id="85" name="Rounded Rectangle 84">
              <a:extLst>
                <a:ext uri="{FF2B5EF4-FFF2-40B4-BE49-F238E27FC236}">
                  <a16:creationId xmlns:a16="http://schemas.microsoft.com/office/drawing/2014/main" id="{E1A95158-4B02-3349-B90F-B111643F1FE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Cancel</a:t>
              </a:r>
              <a:r>
                <a:rPr lang="en-US" sz="700" dirty="0">
                  <a:solidFill>
                    <a:schemeClr val="tx1"/>
                  </a:solidFill>
                </a:rPr>
                <a:t> Reservation</a:t>
              </a:r>
            </a:p>
          </p:txBody>
        </p:sp>
        <p:sp>
          <p:nvSpPr>
            <p:cNvPr id="86" name="Delay 85">
              <a:extLst>
                <a:ext uri="{FF2B5EF4-FFF2-40B4-BE49-F238E27FC236}">
                  <a16:creationId xmlns:a16="http://schemas.microsoft.com/office/drawing/2014/main" id="{D8AF57B8-D18C-F647-B90A-C7E909ADC443}"/>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7" name="TextBox 86">
              <a:extLst>
                <a:ext uri="{FF2B5EF4-FFF2-40B4-BE49-F238E27FC236}">
                  <a16:creationId xmlns:a16="http://schemas.microsoft.com/office/drawing/2014/main" id="{254317A5-AEE9-9B45-B791-6860EDC9E8FB}"/>
                </a:ext>
              </a:extLst>
            </p:cNvPr>
            <p:cNvSpPr txBox="1"/>
            <p:nvPr/>
          </p:nvSpPr>
          <p:spPr>
            <a:xfrm>
              <a:off x="5628981" y="1973492"/>
              <a:ext cx="555448" cy="374298"/>
            </a:xfrm>
            <a:prstGeom prst="rect">
              <a:avLst/>
            </a:prstGeom>
            <a:noFill/>
          </p:spPr>
          <p:txBody>
            <a:bodyPr wrap="none" rtlCol="0">
              <a:spAutoFit/>
            </a:bodyPr>
            <a:lstStyle/>
            <a:p>
              <a:r>
                <a:rPr lang="en-US" sz="700" dirty="0"/>
                <a:t>4.0</a:t>
              </a:r>
            </a:p>
          </p:txBody>
        </p:sp>
      </p:grpSp>
      <p:grpSp>
        <p:nvGrpSpPr>
          <p:cNvPr id="97" name="Group 96">
            <a:extLst>
              <a:ext uri="{FF2B5EF4-FFF2-40B4-BE49-F238E27FC236}">
                <a16:creationId xmlns:a16="http://schemas.microsoft.com/office/drawing/2014/main" id="{573FB219-3A9E-C740-B3DE-356B95581CE2}"/>
              </a:ext>
            </a:extLst>
          </p:cNvPr>
          <p:cNvGrpSpPr/>
          <p:nvPr/>
        </p:nvGrpSpPr>
        <p:grpSpPr>
          <a:xfrm>
            <a:off x="3097098" y="2628661"/>
            <a:ext cx="1033383" cy="876447"/>
            <a:chOff x="4894996" y="1947470"/>
            <a:chExt cx="1933434" cy="1639810"/>
          </a:xfrm>
        </p:grpSpPr>
        <p:sp>
          <p:nvSpPr>
            <p:cNvPr id="98" name="Rounded Rectangle 97">
              <a:extLst>
                <a:ext uri="{FF2B5EF4-FFF2-40B4-BE49-F238E27FC236}">
                  <a16:creationId xmlns:a16="http://schemas.microsoft.com/office/drawing/2014/main" id="{E815F7BB-EF83-1142-80D7-0DCC9A248F26}"/>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View</a:t>
              </a:r>
              <a:r>
                <a:rPr lang="en-US" sz="700" dirty="0">
                  <a:solidFill>
                    <a:schemeClr val="tx1"/>
                  </a:solidFill>
                </a:rPr>
                <a:t> Results</a:t>
              </a:r>
            </a:p>
          </p:txBody>
        </p:sp>
        <p:sp>
          <p:nvSpPr>
            <p:cNvPr id="99" name="Delay 98">
              <a:extLst>
                <a:ext uri="{FF2B5EF4-FFF2-40B4-BE49-F238E27FC236}">
                  <a16:creationId xmlns:a16="http://schemas.microsoft.com/office/drawing/2014/main" id="{01D83F20-1D3D-7F4E-A2DE-7F8483FC29ED}"/>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00" name="TextBox 99">
              <a:extLst>
                <a:ext uri="{FF2B5EF4-FFF2-40B4-BE49-F238E27FC236}">
                  <a16:creationId xmlns:a16="http://schemas.microsoft.com/office/drawing/2014/main" id="{2D59337E-A118-C049-8ECB-E6D0CA665E5C}"/>
                </a:ext>
              </a:extLst>
            </p:cNvPr>
            <p:cNvSpPr txBox="1"/>
            <p:nvPr/>
          </p:nvSpPr>
          <p:spPr>
            <a:xfrm>
              <a:off x="5628981" y="1973492"/>
              <a:ext cx="555448" cy="374298"/>
            </a:xfrm>
            <a:prstGeom prst="rect">
              <a:avLst/>
            </a:prstGeom>
            <a:noFill/>
          </p:spPr>
          <p:txBody>
            <a:bodyPr wrap="none" rtlCol="0">
              <a:spAutoFit/>
            </a:bodyPr>
            <a:lstStyle/>
            <a:p>
              <a:r>
                <a:rPr lang="en-US" sz="700" dirty="0"/>
                <a:t>2.0</a:t>
              </a:r>
            </a:p>
          </p:txBody>
        </p:sp>
      </p:grpSp>
      <p:grpSp>
        <p:nvGrpSpPr>
          <p:cNvPr id="101" name="Group 100">
            <a:extLst>
              <a:ext uri="{FF2B5EF4-FFF2-40B4-BE49-F238E27FC236}">
                <a16:creationId xmlns:a16="http://schemas.microsoft.com/office/drawing/2014/main" id="{1F7FD450-2A97-5542-879A-86CAC8B9AF2B}"/>
              </a:ext>
            </a:extLst>
          </p:cNvPr>
          <p:cNvGrpSpPr/>
          <p:nvPr/>
        </p:nvGrpSpPr>
        <p:grpSpPr>
          <a:xfrm>
            <a:off x="738294" y="4604829"/>
            <a:ext cx="1167114" cy="307904"/>
            <a:chOff x="903742" y="5627244"/>
            <a:chExt cx="2183643" cy="576081"/>
          </a:xfrm>
        </p:grpSpPr>
        <p:sp>
          <p:nvSpPr>
            <p:cNvPr id="102" name="Rectangle 101">
              <a:extLst>
                <a:ext uri="{FF2B5EF4-FFF2-40B4-BE49-F238E27FC236}">
                  <a16:creationId xmlns:a16="http://schemas.microsoft.com/office/drawing/2014/main" id="{DBC0D4D8-FA9B-464B-BBFA-ACF3BD09AC07}"/>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Room File</a:t>
              </a:r>
            </a:p>
          </p:txBody>
        </p:sp>
        <p:sp>
          <p:nvSpPr>
            <p:cNvPr id="103" name="Rectangle 102">
              <a:extLst>
                <a:ext uri="{FF2B5EF4-FFF2-40B4-BE49-F238E27FC236}">
                  <a16:creationId xmlns:a16="http://schemas.microsoft.com/office/drawing/2014/main" id="{A260378A-2661-6E42-9EC0-FF74C6D5850B}"/>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D1</a:t>
              </a:r>
            </a:p>
          </p:txBody>
        </p:sp>
      </p:grpSp>
      <p:grpSp>
        <p:nvGrpSpPr>
          <p:cNvPr id="110" name="Group 109">
            <a:extLst>
              <a:ext uri="{FF2B5EF4-FFF2-40B4-BE49-F238E27FC236}">
                <a16:creationId xmlns:a16="http://schemas.microsoft.com/office/drawing/2014/main" id="{6AD7EBB8-0A50-C246-B475-4424980EBC8B}"/>
              </a:ext>
            </a:extLst>
          </p:cNvPr>
          <p:cNvGrpSpPr/>
          <p:nvPr/>
        </p:nvGrpSpPr>
        <p:grpSpPr>
          <a:xfrm>
            <a:off x="10907162" y="2573198"/>
            <a:ext cx="1033383" cy="876447"/>
            <a:chOff x="4894996" y="1947470"/>
            <a:chExt cx="1933434" cy="1639810"/>
          </a:xfrm>
        </p:grpSpPr>
        <p:sp>
          <p:nvSpPr>
            <p:cNvPr id="111" name="Rounded Rectangle 110">
              <a:extLst>
                <a:ext uri="{FF2B5EF4-FFF2-40B4-BE49-F238E27FC236}">
                  <a16:creationId xmlns:a16="http://schemas.microsoft.com/office/drawing/2014/main" id="{13964732-1769-9045-8321-75821AD1A0D9}"/>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Update </a:t>
              </a:r>
              <a:r>
                <a:rPr lang="en-US" sz="700" dirty="0">
                  <a:solidFill>
                    <a:schemeClr val="tx1"/>
                  </a:solidFill>
                </a:rPr>
                <a:t>Check in/out Status</a:t>
              </a:r>
            </a:p>
          </p:txBody>
        </p:sp>
        <p:sp>
          <p:nvSpPr>
            <p:cNvPr id="112" name="Delay 111">
              <a:extLst>
                <a:ext uri="{FF2B5EF4-FFF2-40B4-BE49-F238E27FC236}">
                  <a16:creationId xmlns:a16="http://schemas.microsoft.com/office/drawing/2014/main" id="{2A669666-C9C3-5B45-B11A-5A997BC5D408}"/>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13" name="TextBox 112">
              <a:extLst>
                <a:ext uri="{FF2B5EF4-FFF2-40B4-BE49-F238E27FC236}">
                  <a16:creationId xmlns:a16="http://schemas.microsoft.com/office/drawing/2014/main" id="{7176BFCC-2D95-DF45-9940-EEA539EE4025}"/>
                </a:ext>
              </a:extLst>
            </p:cNvPr>
            <p:cNvSpPr txBox="1"/>
            <p:nvPr/>
          </p:nvSpPr>
          <p:spPr>
            <a:xfrm>
              <a:off x="5628981" y="1973492"/>
              <a:ext cx="555448" cy="374298"/>
            </a:xfrm>
            <a:prstGeom prst="rect">
              <a:avLst/>
            </a:prstGeom>
            <a:noFill/>
          </p:spPr>
          <p:txBody>
            <a:bodyPr wrap="none" rtlCol="0">
              <a:spAutoFit/>
            </a:bodyPr>
            <a:lstStyle/>
            <a:p>
              <a:r>
                <a:rPr lang="en-US" sz="700" dirty="0"/>
                <a:t>7.0</a:t>
              </a:r>
            </a:p>
          </p:txBody>
        </p:sp>
      </p:grpSp>
      <p:grpSp>
        <p:nvGrpSpPr>
          <p:cNvPr id="114" name="Group 113">
            <a:extLst>
              <a:ext uri="{FF2B5EF4-FFF2-40B4-BE49-F238E27FC236}">
                <a16:creationId xmlns:a16="http://schemas.microsoft.com/office/drawing/2014/main" id="{EC01D5AF-A0D6-1542-8FF7-2E547F7EA679}"/>
              </a:ext>
            </a:extLst>
          </p:cNvPr>
          <p:cNvGrpSpPr/>
          <p:nvPr/>
        </p:nvGrpSpPr>
        <p:grpSpPr>
          <a:xfrm>
            <a:off x="9495773" y="2573198"/>
            <a:ext cx="1033383" cy="876447"/>
            <a:chOff x="4894996" y="1947470"/>
            <a:chExt cx="1933434" cy="1639810"/>
          </a:xfrm>
        </p:grpSpPr>
        <p:sp>
          <p:nvSpPr>
            <p:cNvPr id="115" name="Rounded Rectangle 114">
              <a:extLst>
                <a:ext uri="{FF2B5EF4-FFF2-40B4-BE49-F238E27FC236}">
                  <a16:creationId xmlns:a16="http://schemas.microsoft.com/office/drawing/2014/main" id="{A178AB7D-5A0D-8642-8EF0-156A4D1EEE01}"/>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Create / Update </a:t>
              </a:r>
              <a:r>
                <a:rPr lang="en-US" sz="700" dirty="0">
                  <a:solidFill>
                    <a:schemeClr val="tx1"/>
                  </a:solidFill>
                </a:rPr>
                <a:t> Account</a:t>
              </a:r>
            </a:p>
          </p:txBody>
        </p:sp>
        <p:sp>
          <p:nvSpPr>
            <p:cNvPr id="116" name="Delay 115">
              <a:extLst>
                <a:ext uri="{FF2B5EF4-FFF2-40B4-BE49-F238E27FC236}">
                  <a16:creationId xmlns:a16="http://schemas.microsoft.com/office/drawing/2014/main" id="{7A33EA24-9982-6E44-9379-09A07B78CB9A}"/>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17" name="TextBox 116">
              <a:extLst>
                <a:ext uri="{FF2B5EF4-FFF2-40B4-BE49-F238E27FC236}">
                  <a16:creationId xmlns:a16="http://schemas.microsoft.com/office/drawing/2014/main" id="{CEA427A9-B369-504F-934C-B7D49C88ADA3}"/>
                </a:ext>
              </a:extLst>
            </p:cNvPr>
            <p:cNvSpPr txBox="1"/>
            <p:nvPr/>
          </p:nvSpPr>
          <p:spPr>
            <a:xfrm>
              <a:off x="5628981" y="1973492"/>
              <a:ext cx="555448" cy="374298"/>
            </a:xfrm>
            <a:prstGeom prst="rect">
              <a:avLst/>
            </a:prstGeom>
            <a:noFill/>
          </p:spPr>
          <p:txBody>
            <a:bodyPr wrap="none" rtlCol="0">
              <a:spAutoFit/>
            </a:bodyPr>
            <a:lstStyle/>
            <a:p>
              <a:r>
                <a:rPr lang="en-US" sz="700" dirty="0"/>
                <a:t>6.0</a:t>
              </a:r>
            </a:p>
          </p:txBody>
        </p:sp>
      </p:grpSp>
      <p:cxnSp>
        <p:nvCxnSpPr>
          <p:cNvPr id="3" name="Elbow Connector 2">
            <a:extLst>
              <a:ext uri="{FF2B5EF4-FFF2-40B4-BE49-F238E27FC236}">
                <a16:creationId xmlns:a16="http://schemas.microsoft.com/office/drawing/2014/main" id="{29869E58-441A-7549-AE87-73845B02DDCA}"/>
              </a:ext>
            </a:extLst>
          </p:cNvPr>
          <p:cNvCxnSpPr>
            <a:stCxn id="4" idx="2"/>
            <a:endCxn id="20" idx="0"/>
          </p:cNvCxnSpPr>
          <p:nvPr/>
        </p:nvCxnSpPr>
        <p:spPr>
          <a:xfrm rot="5400000">
            <a:off x="2990964" y="-367835"/>
            <a:ext cx="1364188" cy="4541938"/>
          </a:xfrm>
          <a:prstGeom prst="bentConnector3">
            <a:avLst>
              <a:gd name="adj1" fmla="val 581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08CDA1DB-02DF-CF45-9C82-EF487B800F3F}"/>
              </a:ext>
            </a:extLst>
          </p:cNvPr>
          <p:cNvCxnSpPr>
            <a:cxnSpLocks/>
            <a:stCxn id="7" idx="2"/>
            <a:endCxn id="102" idx="0"/>
          </p:cNvCxnSpPr>
          <p:nvPr/>
        </p:nvCxnSpPr>
        <p:spPr>
          <a:xfrm rot="5400000">
            <a:off x="771416" y="3998204"/>
            <a:ext cx="1157062" cy="561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C70FF695-2E70-DF42-9071-4114A9CB1A4E}"/>
              </a:ext>
            </a:extLst>
          </p:cNvPr>
          <p:cNvCxnSpPr>
            <a:cxnSpLocks/>
            <a:stCxn id="102" idx="2"/>
            <a:endCxn id="119" idx="1"/>
          </p:cNvCxnSpPr>
          <p:nvPr/>
        </p:nvCxnSpPr>
        <p:spPr>
          <a:xfrm rot="5400000" flipH="1" flipV="1">
            <a:off x="1716704" y="4302392"/>
            <a:ext cx="215488" cy="1005193"/>
          </a:xfrm>
          <a:prstGeom prst="bentConnector4">
            <a:avLst>
              <a:gd name="adj1" fmla="val -106085"/>
              <a:gd name="adj2" fmla="val 7902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4BF7D7E0-F9A4-F440-91D0-64DB2EEF932F}"/>
              </a:ext>
            </a:extLst>
          </p:cNvPr>
          <p:cNvCxnSpPr>
            <a:cxnSpLocks/>
            <a:stCxn id="5" idx="1"/>
            <a:endCxn id="20" idx="0"/>
          </p:cNvCxnSpPr>
          <p:nvPr/>
        </p:nvCxnSpPr>
        <p:spPr>
          <a:xfrm rot="10800000">
            <a:off x="1402090" y="2585228"/>
            <a:ext cx="2540489" cy="3814220"/>
          </a:xfrm>
          <a:prstGeom prst="bentConnector4">
            <a:avLst>
              <a:gd name="adj1" fmla="val 145383"/>
              <a:gd name="adj2" fmla="val 10599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0F005F2F-8941-BC48-A27C-6181C6EB5EB9}"/>
              </a:ext>
            </a:extLst>
          </p:cNvPr>
          <p:cNvCxnSpPr>
            <a:cxnSpLocks/>
            <a:stCxn id="98" idx="3"/>
            <a:endCxn id="5" idx="0"/>
          </p:cNvCxnSpPr>
          <p:nvPr/>
        </p:nvCxnSpPr>
        <p:spPr>
          <a:xfrm>
            <a:off x="4130480" y="3103001"/>
            <a:ext cx="220589" cy="31469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CCA88E51-2D4A-B04D-A207-2B611F431392}"/>
              </a:ext>
            </a:extLst>
          </p:cNvPr>
          <p:cNvCxnSpPr>
            <a:cxnSpLocks/>
            <a:stCxn id="119" idx="3"/>
            <a:endCxn id="11" idx="1"/>
          </p:cNvCxnSpPr>
          <p:nvPr/>
        </p:nvCxnSpPr>
        <p:spPr>
          <a:xfrm>
            <a:off x="3360427" y="4697245"/>
            <a:ext cx="1839760" cy="6590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2BCBC0F3-4566-1F45-995C-5EE2D99C71BA}"/>
              </a:ext>
            </a:extLst>
          </p:cNvPr>
          <p:cNvCxnSpPr>
            <a:cxnSpLocks/>
            <a:stCxn id="4" idx="2"/>
            <a:endCxn id="83" idx="0"/>
          </p:cNvCxnSpPr>
          <p:nvPr/>
        </p:nvCxnSpPr>
        <p:spPr>
          <a:xfrm rot="16200000" flipH="1">
            <a:off x="5446230" y="1718837"/>
            <a:ext cx="1376052" cy="3804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a:extLst>
              <a:ext uri="{FF2B5EF4-FFF2-40B4-BE49-F238E27FC236}">
                <a16:creationId xmlns:a16="http://schemas.microsoft.com/office/drawing/2014/main" id="{729E87BD-2852-EC4D-8BC1-89D9FDD59C04}"/>
              </a:ext>
            </a:extLst>
          </p:cNvPr>
          <p:cNvCxnSpPr>
            <a:cxnSpLocks/>
            <a:stCxn id="81" idx="2"/>
            <a:endCxn id="9" idx="0"/>
          </p:cNvCxnSpPr>
          <p:nvPr/>
        </p:nvCxnSpPr>
        <p:spPr>
          <a:xfrm rot="5400000">
            <a:off x="5467307" y="3776069"/>
            <a:ext cx="1149569" cy="51669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70018CF3-CA68-1842-805E-6891B2094F49}"/>
              </a:ext>
            </a:extLst>
          </p:cNvPr>
          <p:cNvCxnSpPr>
            <a:cxnSpLocks/>
            <a:stCxn id="4" idx="2"/>
            <a:endCxn id="87" idx="0"/>
          </p:cNvCxnSpPr>
          <p:nvPr/>
        </p:nvCxnSpPr>
        <p:spPr>
          <a:xfrm rot="16200000" flipH="1">
            <a:off x="6013913" y="1151154"/>
            <a:ext cx="1376052" cy="1515824"/>
          </a:xfrm>
          <a:prstGeom prst="bentConnector3">
            <a:avLst>
              <a:gd name="adj1" fmla="val 395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FF2B5EF4-FFF2-40B4-BE49-F238E27FC236}">
                <a16:creationId xmlns:a16="http://schemas.microsoft.com/office/drawing/2014/main" id="{4EE4CBBD-ED66-D842-AACA-DFA9D2EE4E04}"/>
              </a:ext>
            </a:extLst>
          </p:cNvPr>
          <p:cNvCxnSpPr>
            <a:cxnSpLocks/>
            <a:stCxn id="4" idx="2"/>
            <a:endCxn id="117" idx="0"/>
          </p:cNvCxnSpPr>
          <p:nvPr/>
        </p:nvCxnSpPr>
        <p:spPr>
          <a:xfrm rot="16200000" flipH="1">
            <a:off x="7307236" y="-142170"/>
            <a:ext cx="1366066" cy="4092485"/>
          </a:xfrm>
          <a:prstGeom prst="bentConnector3">
            <a:avLst>
              <a:gd name="adj1" fmla="val 453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Elbow Connector 88">
            <a:extLst>
              <a:ext uri="{FF2B5EF4-FFF2-40B4-BE49-F238E27FC236}">
                <a16:creationId xmlns:a16="http://schemas.microsoft.com/office/drawing/2014/main" id="{A2C762E4-A606-CC47-B126-A60F892035E3}"/>
              </a:ext>
            </a:extLst>
          </p:cNvPr>
          <p:cNvCxnSpPr>
            <a:cxnSpLocks/>
            <a:stCxn id="5" idx="3"/>
            <a:endCxn id="83" idx="0"/>
          </p:cNvCxnSpPr>
          <p:nvPr/>
        </p:nvCxnSpPr>
        <p:spPr>
          <a:xfrm flipV="1">
            <a:off x="4759559" y="2597092"/>
            <a:ext cx="1564926" cy="3802356"/>
          </a:xfrm>
          <a:prstGeom prst="bentConnector4">
            <a:avLst>
              <a:gd name="adj1" fmla="val 9015"/>
              <a:gd name="adj2" fmla="val 1060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a:extLst>
              <a:ext uri="{FF2B5EF4-FFF2-40B4-BE49-F238E27FC236}">
                <a16:creationId xmlns:a16="http://schemas.microsoft.com/office/drawing/2014/main" id="{5DFDA46C-4FE0-F046-A59E-831D796DBF97}"/>
              </a:ext>
            </a:extLst>
          </p:cNvPr>
          <p:cNvCxnSpPr>
            <a:cxnSpLocks/>
            <a:stCxn id="85" idx="2"/>
            <a:endCxn id="9" idx="0"/>
          </p:cNvCxnSpPr>
          <p:nvPr/>
        </p:nvCxnSpPr>
        <p:spPr>
          <a:xfrm rot="5400000">
            <a:off x="6034990" y="3208386"/>
            <a:ext cx="1149569" cy="16520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Elbow Connector 90">
            <a:extLst>
              <a:ext uri="{FF2B5EF4-FFF2-40B4-BE49-F238E27FC236}">
                <a16:creationId xmlns:a16="http://schemas.microsoft.com/office/drawing/2014/main" id="{CDFC900B-16F4-8843-8D46-1DCD2AAD741A}"/>
              </a:ext>
            </a:extLst>
          </p:cNvPr>
          <p:cNvCxnSpPr>
            <a:cxnSpLocks/>
            <a:stCxn id="9" idx="3"/>
            <a:endCxn id="77" idx="2"/>
          </p:cNvCxnSpPr>
          <p:nvPr/>
        </p:nvCxnSpPr>
        <p:spPr>
          <a:xfrm flipV="1">
            <a:off x="6367301" y="3449645"/>
            <a:ext cx="2233774" cy="13135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a:extLst>
              <a:ext uri="{FF2B5EF4-FFF2-40B4-BE49-F238E27FC236}">
                <a16:creationId xmlns:a16="http://schemas.microsoft.com/office/drawing/2014/main" id="{92D09CC9-C0A0-9842-8D70-3CC61D564851}"/>
              </a:ext>
            </a:extLst>
          </p:cNvPr>
          <p:cNvCxnSpPr>
            <a:cxnSpLocks/>
            <a:stCxn id="115" idx="2"/>
            <a:endCxn id="58" idx="0"/>
          </p:cNvCxnSpPr>
          <p:nvPr/>
        </p:nvCxnSpPr>
        <p:spPr>
          <a:xfrm rot="16200000" flipH="1">
            <a:off x="9196072" y="4266036"/>
            <a:ext cx="1656832" cy="2404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FABD3923-920D-1F48-A7BE-D84C7F04B5B7}"/>
              </a:ext>
            </a:extLst>
          </p:cNvPr>
          <p:cNvCxnSpPr>
            <a:cxnSpLocks/>
            <a:stCxn id="5" idx="3"/>
            <a:endCxn id="117" idx="0"/>
          </p:cNvCxnSpPr>
          <p:nvPr/>
        </p:nvCxnSpPr>
        <p:spPr>
          <a:xfrm flipV="1">
            <a:off x="4759559" y="2587106"/>
            <a:ext cx="5276953" cy="3812342"/>
          </a:xfrm>
          <a:prstGeom prst="bentConnector4">
            <a:avLst>
              <a:gd name="adj1" fmla="val 88373"/>
              <a:gd name="adj2" fmla="val 10599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82366456-2ABE-A44E-B7CA-77B22ADFF404}"/>
              </a:ext>
            </a:extLst>
          </p:cNvPr>
          <p:cNvCxnSpPr>
            <a:cxnSpLocks/>
            <a:stCxn id="111" idx="2"/>
            <a:endCxn id="9" idx="0"/>
          </p:cNvCxnSpPr>
          <p:nvPr/>
        </p:nvCxnSpPr>
        <p:spPr>
          <a:xfrm rot="5400000">
            <a:off x="8024022" y="1209368"/>
            <a:ext cx="1159555" cy="564010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86D822C2-17A4-7243-BA1E-16898CB615B2}"/>
              </a:ext>
            </a:extLst>
          </p:cNvPr>
          <p:cNvSpPr txBox="1"/>
          <p:nvPr/>
        </p:nvSpPr>
        <p:spPr>
          <a:xfrm>
            <a:off x="1372384" y="3775765"/>
            <a:ext cx="604653" cy="184666"/>
          </a:xfrm>
          <a:prstGeom prst="rect">
            <a:avLst/>
          </a:prstGeom>
          <a:noFill/>
        </p:spPr>
        <p:txBody>
          <a:bodyPr wrap="none" rtlCol="0">
            <a:spAutoFit/>
          </a:bodyPr>
          <a:lstStyle/>
          <a:p>
            <a:r>
              <a:rPr lang="en-US" sz="600" dirty="0"/>
              <a:t>Search Query</a:t>
            </a:r>
          </a:p>
        </p:txBody>
      </p:sp>
      <p:sp>
        <p:nvSpPr>
          <p:cNvPr id="106" name="TextBox 105">
            <a:extLst>
              <a:ext uri="{FF2B5EF4-FFF2-40B4-BE49-F238E27FC236}">
                <a16:creationId xmlns:a16="http://schemas.microsoft.com/office/drawing/2014/main" id="{B9DB5DC2-9D75-0945-B0BA-A3F1EE9B7587}"/>
              </a:ext>
            </a:extLst>
          </p:cNvPr>
          <p:cNvSpPr txBox="1"/>
          <p:nvPr/>
        </p:nvSpPr>
        <p:spPr>
          <a:xfrm>
            <a:off x="1342115" y="5130174"/>
            <a:ext cx="508473" cy="184666"/>
          </a:xfrm>
          <a:prstGeom prst="rect">
            <a:avLst/>
          </a:prstGeom>
          <a:noFill/>
        </p:spPr>
        <p:txBody>
          <a:bodyPr wrap="none" rtlCol="0">
            <a:spAutoFit/>
          </a:bodyPr>
          <a:lstStyle/>
          <a:p>
            <a:r>
              <a:rPr lang="en-US" sz="600" dirty="0"/>
              <a:t>Room Info</a:t>
            </a:r>
          </a:p>
        </p:txBody>
      </p:sp>
      <p:grpSp>
        <p:nvGrpSpPr>
          <p:cNvPr id="118" name="Group 117">
            <a:extLst>
              <a:ext uri="{FF2B5EF4-FFF2-40B4-BE49-F238E27FC236}">
                <a16:creationId xmlns:a16="http://schemas.microsoft.com/office/drawing/2014/main" id="{36FA9446-EB95-3347-8920-1470D9626C9D}"/>
              </a:ext>
            </a:extLst>
          </p:cNvPr>
          <p:cNvGrpSpPr/>
          <p:nvPr/>
        </p:nvGrpSpPr>
        <p:grpSpPr>
          <a:xfrm>
            <a:off x="2327045" y="4222905"/>
            <a:ext cx="1033383" cy="876447"/>
            <a:chOff x="4894996" y="1947470"/>
            <a:chExt cx="1933434" cy="1639810"/>
          </a:xfrm>
        </p:grpSpPr>
        <p:sp>
          <p:nvSpPr>
            <p:cNvPr id="119" name="Rounded Rectangle 118">
              <a:extLst>
                <a:ext uri="{FF2B5EF4-FFF2-40B4-BE49-F238E27FC236}">
                  <a16:creationId xmlns:a16="http://schemas.microsoft.com/office/drawing/2014/main" id="{31BE4895-B4FE-654B-B1F6-4110E44523B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Find</a:t>
              </a:r>
            </a:p>
            <a:p>
              <a:pPr algn="ctr"/>
              <a:r>
                <a:rPr lang="en-US" sz="700" dirty="0">
                  <a:solidFill>
                    <a:schemeClr val="tx1"/>
                  </a:solidFill>
                </a:rPr>
                <a:t>Availability</a:t>
              </a:r>
            </a:p>
          </p:txBody>
        </p:sp>
        <p:sp>
          <p:nvSpPr>
            <p:cNvPr id="120" name="Delay 119">
              <a:extLst>
                <a:ext uri="{FF2B5EF4-FFF2-40B4-BE49-F238E27FC236}">
                  <a16:creationId xmlns:a16="http://schemas.microsoft.com/office/drawing/2014/main" id="{5075492C-66B1-144A-B46A-DF1212428506}"/>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1" name="TextBox 120">
              <a:extLst>
                <a:ext uri="{FF2B5EF4-FFF2-40B4-BE49-F238E27FC236}">
                  <a16:creationId xmlns:a16="http://schemas.microsoft.com/office/drawing/2014/main" id="{F2CD3DF0-1E56-6B4D-BA72-CB16B3113CB3}"/>
                </a:ext>
              </a:extLst>
            </p:cNvPr>
            <p:cNvSpPr txBox="1"/>
            <p:nvPr/>
          </p:nvSpPr>
          <p:spPr>
            <a:xfrm>
              <a:off x="5628981" y="1973492"/>
              <a:ext cx="555448" cy="374298"/>
            </a:xfrm>
            <a:prstGeom prst="rect">
              <a:avLst/>
            </a:prstGeom>
            <a:noFill/>
          </p:spPr>
          <p:txBody>
            <a:bodyPr wrap="none" rtlCol="0">
              <a:spAutoFit/>
            </a:bodyPr>
            <a:lstStyle/>
            <a:p>
              <a:r>
                <a:rPr lang="en-US" sz="700" dirty="0"/>
                <a:t>8.0</a:t>
              </a:r>
            </a:p>
          </p:txBody>
        </p:sp>
      </p:grpSp>
      <p:sp>
        <p:nvSpPr>
          <p:cNvPr id="122" name="TextBox 121">
            <a:extLst>
              <a:ext uri="{FF2B5EF4-FFF2-40B4-BE49-F238E27FC236}">
                <a16:creationId xmlns:a16="http://schemas.microsoft.com/office/drawing/2014/main" id="{9A8BE212-74A5-C543-B32E-41C00DD6D18C}"/>
              </a:ext>
            </a:extLst>
          </p:cNvPr>
          <p:cNvSpPr txBox="1"/>
          <p:nvPr/>
        </p:nvSpPr>
        <p:spPr>
          <a:xfrm>
            <a:off x="3498323" y="4518812"/>
            <a:ext cx="508473" cy="184666"/>
          </a:xfrm>
          <a:prstGeom prst="rect">
            <a:avLst/>
          </a:prstGeom>
          <a:noFill/>
        </p:spPr>
        <p:txBody>
          <a:bodyPr wrap="none" rtlCol="0">
            <a:spAutoFit/>
          </a:bodyPr>
          <a:lstStyle/>
          <a:p>
            <a:r>
              <a:rPr lang="en-US" sz="600" dirty="0"/>
              <a:t>Room Info</a:t>
            </a:r>
          </a:p>
        </p:txBody>
      </p:sp>
      <p:cxnSp>
        <p:nvCxnSpPr>
          <p:cNvPr id="123" name="Elbow Connector 122">
            <a:extLst>
              <a:ext uri="{FF2B5EF4-FFF2-40B4-BE49-F238E27FC236}">
                <a16:creationId xmlns:a16="http://schemas.microsoft.com/office/drawing/2014/main" id="{A2DC2E0B-060A-E540-923F-B3B972CB8F13}"/>
              </a:ext>
            </a:extLst>
          </p:cNvPr>
          <p:cNvCxnSpPr>
            <a:cxnSpLocks/>
            <a:stCxn id="9" idx="2"/>
            <a:endCxn id="119" idx="2"/>
          </p:cNvCxnSpPr>
          <p:nvPr/>
        </p:nvCxnSpPr>
        <p:spPr>
          <a:xfrm rot="5400000">
            <a:off x="4222617" y="3538224"/>
            <a:ext cx="182248" cy="2940009"/>
          </a:xfrm>
          <a:prstGeom prst="bentConnector3">
            <a:avLst>
              <a:gd name="adj1" fmla="val 2254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Elbow Connector 123">
            <a:extLst>
              <a:ext uri="{FF2B5EF4-FFF2-40B4-BE49-F238E27FC236}">
                <a16:creationId xmlns:a16="http://schemas.microsoft.com/office/drawing/2014/main" id="{C175BABA-4B56-C043-9FCE-AAAB1FACBD60}"/>
              </a:ext>
            </a:extLst>
          </p:cNvPr>
          <p:cNvCxnSpPr>
            <a:cxnSpLocks/>
            <a:stCxn id="121" idx="0"/>
            <a:endCxn id="98" idx="2"/>
          </p:cNvCxnSpPr>
          <p:nvPr/>
        </p:nvCxnSpPr>
        <p:spPr>
          <a:xfrm rot="5400000" flipH="1" flipV="1">
            <a:off x="2874934" y="3497959"/>
            <a:ext cx="731705" cy="7460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322746D7-E12D-6B44-BC01-8B5392076BA6}"/>
              </a:ext>
            </a:extLst>
          </p:cNvPr>
          <p:cNvSpPr txBox="1"/>
          <p:nvPr/>
        </p:nvSpPr>
        <p:spPr>
          <a:xfrm>
            <a:off x="3214494" y="5379479"/>
            <a:ext cx="668773" cy="184666"/>
          </a:xfrm>
          <a:prstGeom prst="rect">
            <a:avLst/>
          </a:prstGeom>
          <a:noFill/>
        </p:spPr>
        <p:txBody>
          <a:bodyPr wrap="none" rtlCol="0">
            <a:spAutoFit/>
          </a:bodyPr>
          <a:lstStyle/>
          <a:p>
            <a:r>
              <a:rPr lang="en-US" sz="600" dirty="0"/>
              <a:t>Availability Info</a:t>
            </a:r>
          </a:p>
        </p:txBody>
      </p:sp>
      <p:sp>
        <p:nvSpPr>
          <p:cNvPr id="134" name="TextBox 133">
            <a:extLst>
              <a:ext uri="{FF2B5EF4-FFF2-40B4-BE49-F238E27FC236}">
                <a16:creationId xmlns:a16="http://schemas.microsoft.com/office/drawing/2014/main" id="{D1B68123-F00D-1049-A43C-9704F1EC1486}"/>
              </a:ext>
            </a:extLst>
          </p:cNvPr>
          <p:cNvSpPr txBox="1"/>
          <p:nvPr/>
        </p:nvSpPr>
        <p:spPr>
          <a:xfrm>
            <a:off x="2700483" y="3677207"/>
            <a:ext cx="939681" cy="184666"/>
          </a:xfrm>
          <a:prstGeom prst="rect">
            <a:avLst/>
          </a:prstGeom>
          <a:noFill/>
        </p:spPr>
        <p:txBody>
          <a:bodyPr wrap="none" rtlCol="0">
            <a:spAutoFit/>
          </a:bodyPr>
          <a:lstStyle/>
          <a:p>
            <a:r>
              <a:rPr lang="en-US" sz="600" dirty="0"/>
              <a:t>Room &amp; Availability Info</a:t>
            </a:r>
          </a:p>
        </p:txBody>
      </p:sp>
      <p:sp>
        <p:nvSpPr>
          <p:cNvPr id="137" name="TextBox 136">
            <a:extLst>
              <a:ext uri="{FF2B5EF4-FFF2-40B4-BE49-F238E27FC236}">
                <a16:creationId xmlns:a16="http://schemas.microsoft.com/office/drawing/2014/main" id="{780348C9-B59C-3E41-93AE-77551F5AD6D0}"/>
              </a:ext>
            </a:extLst>
          </p:cNvPr>
          <p:cNvSpPr txBox="1"/>
          <p:nvPr/>
        </p:nvSpPr>
        <p:spPr>
          <a:xfrm>
            <a:off x="271516" y="3265559"/>
            <a:ext cx="595035" cy="184666"/>
          </a:xfrm>
          <a:prstGeom prst="rect">
            <a:avLst/>
          </a:prstGeom>
          <a:noFill/>
        </p:spPr>
        <p:txBody>
          <a:bodyPr wrap="none" rtlCol="0">
            <a:spAutoFit/>
          </a:bodyPr>
          <a:lstStyle/>
          <a:p>
            <a:r>
              <a:rPr lang="en-US" sz="600" dirty="0"/>
              <a:t>Room Search</a:t>
            </a:r>
          </a:p>
        </p:txBody>
      </p:sp>
      <p:sp>
        <p:nvSpPr>
          <p:cNvPr id="138" name="TextBox 137">
            <a:extLst>
              <a:ext uri="{FF2B5EF4-FFF2-40B4-BE49-F238E27FC236}">
                <a16:creationId xmlns:a16="http://schemas.microsoft.com/office/drawing/2014/main" id="{9A792253-CBA0-2248-ADE6-AF65217D9E79}"/>
              </a:ext>
            </a:extLst>
          </p:cNvPr>
          <p:cNvSpPr txBox="1"/>
          <p:nvPr/>
        </p:nvSpPr>
        <p:spPr>
          <a:xfrm rot="5400000">
            <a:off x="3936677" y="4014065"/>
            <a:ext cx="636713" cy="184666"/>
          </a:xfrm>
          <a:prstGeom prst="rect">
            <a:avLst/>
          </a:prstGeom>
          <a:noFill/>
        </p:spPr>
        <p:txBody>
          <a:bodyPr wrap="none" rtlCol="0">
            <a:spAutoFit/>
          </a:bodyPr>
          <a:lstStyle/>
          <a:p>
            <a:r>
              <a:rPr lang="en-US" sz="600" dirty="0"/>
              <a:t>Search Results</a:t>
            </a:r>
          </a:p>
        </p:txBody>
      </p:sp>
      <p:sp>
        <p:nvSpPr>
          <p:cNvPr id="139" name="TextBox 138">
            <a:extLst>
              <a:ext uri="{FF2B5EF4-FFF2-40B4-BE49-F238E27FC236}">
                <a16:creationId xmlns:a16="http://schemas.microsoft.com/office/drawing/2014/main" id="{F9324337-F5BB-FD49-BB64-7BBC6F403DD6}"/>
              </a:ext>
            </a:extLst>
          </p:cNvPr>
          <p:cNvSpPr txBox="1"/>
          <p:nvPr/>
        </p:nvSpPr>
        <p:spPr>
          <a:xfrm rot="5400000">
            <a:off x="4413170" y="2205538"/>
            <a:ext cx="636713" cy="184666"/>
          </a:xfrm>
          <a:prstGeom prst="rect">
            <a:avLst/>
          </a:prstGeom>
          <a:noFill/>
        </p:spPr>
        <p:txBody>
          <a:bodyPr wrap="none" rtlCol="0">
            <a:spAutoFit/>
          </a:bodyPr>
          <a:lstStyle/>
          <a:p>
            <a:r>
              <a:rPr lang="en-US" sz="600" dirty="0"/>
              <a:t>Search Results</a:t>
            </a:r>
          </a:p>
        </p:txBody>
      </p:sp>
      <p:cxnSp>
        <p:nvCxnSpPr>
          <p:cNvPr id="144" name="Elbow Connector 143">
            <a:extLst>
              <a:ext uri="{FF2B5EF4-FFF2-40B4-BE49-F238E27FC236}">
                <a16:creationId xmlns:a16="http://schemas.microsoft.com/office/drawing/2014/main" id="{D5BE5D4F-EB32-6742-9B61-4466674E98B9}"/>
              </a:ext>
            </a:extLst>
          </p:cNvPr>
          <p:cNvCxnSpPr>
            <a:cxnSpLocks/>
            <a:stCxn id="98" idx="3"/>
            <a:endCxn id="4" idx="1"/>
          </p:cNvCxnSpPr>
          <p:nvPr/>
        </p:nvCxnSpPr>
        <p:spPr>
          <a:xfrm flipV="1">
            <a:off x="4130480" y="1071504"/>
            <a:ext cx="1405056" cy="203149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67CA87B6-5B87-5A4A-9C3F-353C6897A0D3}"/>
              </a:ext>
            </a:extLst>
          </p:cNvPr>
          <p:cNvSpPr txBox="1"/>
          <p:nvPr/>
        </p:nvSpPr>
        <p:spPr>
          <a:xfrm rot="5400000">
            <a:off x="4523680" y="3837942"/>
            <a:ext cx="577402" cy="184666"/>
          </a:xfrm>
          <a:prstGeom prst="rect">
            <a:avLst/>
          </a:prstGeom>
          <a:noFill/>
        </p:spPr>
        <p:txBody>
          <a:bodyPr wrap="none" rtlCol="0">
            <a:spAutoFit/>
          </a:bodyPr>
          <a:lstStyle/>
          <a:p>
            <a:r>
              <a:rPr lang="en-US" sz="600" dirty="0"/>
              <a:t>Booking Info</a:t>
            </a:r>
          </a:p>
        </p:txBody>
      </p:sp>
      <p:sp>
        <p:nvSpPr>
          <p:cNvPr id="159" name="TextBox 158">
            <a:extLst>
              <a:ext uri="{FF2B5EF4-FFF2-40B4-BE49-F238E27FC236}">
                <a16:creationId xmlns:a16="http://schemas.microsoft.com/office/drawing/2014/main" id="{B5B9B31D-8001-A946-8863-7DB97DB0F7B2}"/>
              </a:ext>
            </a:extLst>
          </p:cNvPr>
          <p:cNvSpPr txBox="1"/>
          <p:nvPr/>
        </p:nvSpPr>
        <p:spPr>
          <a:xfrm>
            <a:off x="5531093" y="2057216"/>
            <a:ext cx="715260" cy="184666"/>
          </a:xfrm>
          <a:prstGeom prst="rect">
            <a:avLst/>
          </a:prstGeom>
          <a:noFill/>
        </p:spPr>
        <p:txBody>
          <a:bodyPr wrap="none" rtlCol="0">
            <a:spAutoFit/>
          </a:bodyPr>
          <a:lstStyle/>
          <a:p>
            <a:r>
              <a:rPr lang="en-US" sz="600" dirty="0"/>
              <a:t>Reservation  Info</a:t>
            </a:r>
          </a:p>
        </p:txBody>
      </p:sp>
      <p:sp>
        <p:nvSpPr>
          <p:cNvPr id="160" name="TextBox 159">
            <a:extLst>
              <a:ext uri="{FF2B5EF4-FFF2-40B4-BE49-F238E27FC236}">
                <a16:creationId xmlns:a16="http://schemas.microsoft.com/office/drawing/2014/main" id="{35E8A0E0-CE0B-B144-88B0-DDEE20754186}"/>
              </a:ext>
            </a:extLst>
          </p:cNvPr>
          <p:cNvSpPr txBox="1"/>
          <p:nvPr/>
        </p:nvSpPr>
        <p:spPr>
          <a:xfrm>
            <a:off x="6235177" y="3683779"/>
            <a:ext cx="715260" cy="184666"/>
          </a:xfrm>
          <a:prstGeom prst="rect">
            <a:avLst/>
          </a:prstGeom>
          <a:noFill/>
        </p:spPr>
        <p:txBody>
          <a:bodyPr wrap="none" rtlCol="0">
            <a:spAutoFit/>
          </a:bodyPr>
          <a:lstStyle/>
          <a:p>
            <a:r>
              <a:rPr lang="en-US" sz="600" dirty="0"/>
              <a:t>Reservation  Info</a:t>
            </a:r>
          </a:p>
        </p:txBody>
      </p:sp>
      <p:sp>
        <p:nvSpPr>
          <p:cNvPr id="161" name="TextBox 160">
            <a:extLst>
              <a:ext uri="{FF2B5EF4-FFF2-40B4-BE49-F238E27FC236}">
                <a16:creationId xmlns:a16="http://schemas.microsoft.com/office/drawing/2014/main" id="{68B77603-DE04-534B-AD23-679F5D1C91FB}"/>
              </a:ext>
            </a:extLst>
          </p:cNvPr>
          <p:cNvSpPr txBox="1"/>
          <p:nvPr/>
        </p:nvSpPr>
        <p:spPr>
          <a:xfrm>
            <a:off x="6485546" y="4062547"/>
            <a:ext cx="532518" cy="184666"/>
          </a:xfrm>
          <a:prstGeom prst="rect">
            <a:avLst/>
          </a:prstGeom>
          <a:noFill/>
        </p:spPr>
        <p:txBody>
          <a:bodyPr wrap="none" rtlCol="0">
            <a:spAutoFit/>
          </a:bodyPr>
          <a:lstStyle/>
          <a:p>
            <a:r>
              <a:rPr lang="en-US" sz="600" dirty="0"/>
              <a:t>Cancel Info</a:t>
            </a:r>
          </a:p>
        </p:txBody>
      </p:sp>
      <p:sp>
        <p:nvSpPr>
          <p:cNvPr id="163" name="TextBox 162">
            <a:extLst>
              <a:ext uri="{FF2B5EF4-FFF2-40B4-BE49-F238E27FC236}">
                <a16:creationId xmlns:a16="http://schemas.microsoft.com/office/drawing/2014/main" id="{F17CDBA6-BFB5-CE4F-8AAB-0504559AA392}"/>
              </a:ext>
            </a:extLst>
          </p:cNvPr>
          <p:cNvSpPr txBox="1"/>
          <p:nvPr/>
        </p:nvSpPr>
        <p:spPr>
          <a:xfrm>
            <a:off x="8043079" y="1099544"/>
            <a:ext cx="1258678" cy="184666"/>
          </a:xfrm>
          <a:prstGeom prst="rect">
            <a:avLst/>
          </a:prstGeom>
          <a:noFill/>
        </p:spPr>
        <p:txBody>
          <a:bodyPr wrap="none" rtlCol="0">
            <a:spAutoFit/>
          </a:bodyPr>
          <a:lstStyle/>
          <a:p>
            <a:r>
              <a:rPr lang="en-US" sz="600" dirty="0"/>
              <a:t>Reservation / Cancellation Receipt</a:t>
            </a:r>
          </a:p>
        </p:txBody>
      </p:sp>
      <p:cxnSp>
        <p:nvCxnSpPr>
          <p:cNvPr id="164" name="Elbow Connector 163">
            <a:extLst>
              <a:ext uri="{FF2B5EF4-FFF2-40B4-BE49-F238E27FC236}">
                <a16:creationId xmlns:a16="http://schemas.microsoft.com/office/drawing/2014/main" id="{F41DFE72-596B-B744-8429-49CEAFEE0C5D}"/>
              </a:ext>
            </a:extLst>
          </p:cNvPr>
          <p:cNvCxnSpPr>
            <a:cxnSpLocks/>
            <a:stCxn id="77" idx="3"/>
            <a:endCxn id="4" idx="3"/>
          </p:cNvCxnSpPr>
          <p:nvPr/>
        </p:nvCxnSpPr>
        <p:spPr>
          <a:xfrm flipH="1" flipV="1">
            <a:off x="6352517" y="1071504"/>
            <a:ext cx="2765249" cy="1976034"/>
          </a:xfrm>
          <a:prstGeom prst="bentConnector3">
            <a:avLst>
              <a:gd name="adj1" fmla="val -8267"/>
            </a:avLst>
          </a:prstGeom>
          <a:ln>
            <a:tailEnd type="triangle"/>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D3926C16-12F4-EA45-868E-2DF349586412}"/>
              </a:ext>
            </a:extLst>
          </p:cNvPr>
          <p:cNvSpPr txBox="1"/>
          <p:nvPr/>
        </p:nvSpPr>
        <p:spPr>
          <a:xfrm>
            <a:off x="10194450" y="3844756"/>
            <a:ext cx="724878" cy="184666"/>
          </a:xfrm>
          <a:prstGeom prst="rect">
            <a:avLst/>
          </a:prstGeom>
          <a:noFill/>
        </p:spPr>
        <p:txBody>
          <a:bodyPr wrap="none" rtlCol="0">
            <a:spAutoFit/>
          </a:bodyPr>
          <a:lstStyle/>
          <a:p>
            <a:r>
              <a:rPr lang="en-US" sz="600" dirty="0"/>
              <a:t>Check in/out Info</a:t>
            </a:r>
          </a:p>
        </p:txBody>
      </p:sp>
      <p:sp>
        <p:nvSpPr>
          <p:cNvPr id="169" name="TextBox 168">
            <a:extLst>
              <a:ext uri="{FF2B5EF4-FFF2-40B4-BE49-F238E27FC236}">
                <a16:creationId xmlns:a16="http://schemas.microsoft.com/office/drawing/2014/main" id="{9C5ECA78-527F-DC42-BD19-DD9F296AB0DD}"/>
              </a:ext>
            </a:extLst>
          </p:cNvPr>
          <p:cNvSpPr txBox="1"/>
          <p:nvPr/>
        </p:nvSpPr>
        <p:spPr>
          <a:xfrm>
            <a:off x="8474126" y="1705499"/>
            <a:ext cx="580608" cy="184666"/>
          </a:xfrm>
          <a:prstGeom prst="rect">
            <a:avLst/>
          </a:prstGeom>
          <a:noFill/>
        </p:spPr>
        <p:txBody>
          <a:bodyPr wrap="none" rtlCol="0">
            <a:spAutoFit/>
          </a:bodyPr>
          <a:lstStyle/>
          <a:p>
            <a:r>
              <a:rPr lang="en-US" sz="600" dirty="0"/>
              <a:t>Account Info</a:t>
            </a:r>
          </a:p>
        </p:txBody>
      </p:sp>
      <p:sp>
        <p:nvSpPr>
          <p:cNvPr id="170" name="TextBox 169">
            <a:extLst>
              <a:ext uri="{FF2B5EF4-FFF2-40B4-BE49-F238E27FC236}">
                <a16:creationId xmlns:a16="http://schemas.microsoft.com/office/drawing/2014/main" id="{029B4073-35DD-4545-9388-45E5F049A9AB}"/>
              </a:ext>
            </a:extLst>
          </p:cNvPr>
          <p:cNvSpPr txBox="1"/>
          <p:nvPr/>
        </p:nvSpPr>
        <p:spPr>
          <a:xfrm>
            <a:off x="10168475" y="4574318"/>
            <a:ext cx="580608" cy="184666"/>
          </a:xfrm>
          <a:prstGeom prst="rect">
            <a:avLst/>
          </a:prstGeom>
          <a:noFill/>
        </p:spPr>
        <p:txBody>
          <a:bodyPr wrap="none" rtlCol="0">
            <a:spAutoFit/>
          </a:bodyPr>
          <a:lstStyle/>
          <a:p>
            <a:r>
              <a:rPr lang="en-US" sz="600" dirty="0"/>
              <a:t>Account Info</a:t>
            </a:r>
          </a:p>
        </p:txBody>
      </p:sp>
      <p:sp>
        <p:nvSpPr>
          <p:cNvPr id="171" name="TextBox 170">
            <a:extLst>
              <a:ext uri="{FF2B5EF4-FFF2-40B4-BE49-F238E27FC236}">
                <a16:creationId xmlns:a16="http://schemas.microsoft.com/office/drawing/2014/main" id="{683CFAEA-FE23-454E-8AA8-14432D4E6230}"/>
              </a:ext>
            </a:extLst>
          </p:cNvPr>
          <p:cNvSpPr txBox="1"/>
          <p:nvPr/>
        </p:nvSpPr>
        <p:spPr>
          <a:xfrm>
            <a:off x="8183822" y="6214783"/>
            <a:ext cx="580608" cy="184666"/>
          </a:xfrm>
          <a:prstGeom prst="rect">
            <a:avLst/>
          </a:prstGeom>
          <a:noFill/>
        </p:spPr>
        <p:txBody>
          <a:bodyPr wrap="none" rtlCol="0">
            <a:spAutoFit/>
          </a:bodyPr>
          <a:lstStyle/>
          <a:p>
            <a:r>
              <a:rPr lang="en-US" sz="600" dirty="0"/>
              <a:t>Account Info</a:t>
            </a:r>
          </a:p>
        </p:txBody>
      </p:sp>
      <p:sp>
        <p:nvSpPr>
          <p:cNvPr id="175" name="TextBox 174">
            <a:extLst>
              <a:ext uri="{FF2B5EF4-FFF2-40B4-BE49-F238E27FC236}">
                <a16:creationId xmlns:a16="http://schemas.microsoft.com/office/drawing/2014/main" id="{1DE799F6-B803-1740-9224-493C2BC00CC7}"/>
              </a:ext>
            </a:extLst>
          </p:cNvPr>
          <p:cNvSpPr txBox="1"/>
          <p:nvPr/>
        </p:nvSpPr>
        <p:spPr>
          <a:xfrm>
            <a:off x="6435680" y="1586217"/>
            <a:ext cx="532518" cy="184666"/>
          </a:xfrm>
          <a:prstGeom prst="rect">
            <a:avLst/>
          </a:prstGeom>
          <a:noFill/>
        </p:spPr>
        <p:txBody>
          <a:bodyPr wrap="none" rtlCol="0">
            <a:spAutoFit/>
          </a:bodyPr>
          <a:lstStyle/>
          <a:p>
            <a:r>
              <a:rPr lang="en-US" sz="600" dirty="0"/>
              <a:t>Cancel Info</a:t>
            </a:r>
          </a:p>
        </p:txBody>
      </p:sp>
      <p:cxnSp>
        <p:nvCxnSpPr>
          <p:cNvPr id="176" name="Elbow Connector 175">
            <a:extLst>
              <a:ext uri="{FF2B5EF4-FFF2-40B4-BE49-F238E27FC236}">
                <a16:creationId xmlns:a16="http://schemas.microsoft.com/office/drawing/2014/main" id="{193CE64D-0F48-704E-ADCA-3FE1E748BDBC}"/>
              </a:ext>
            </a:extLst>
          </p:cNvPr>
          <p:cNvCxnSpPr>
            <a:cxnSpLocks/>
            <a:stCxn id="5" idx="2"/>
            <a:endCxn id="113" idx="0"/>
          </p:cNvCxnSpPr>
          <p:nvPr/>
        </p:nvCxnSpPr>
        <p:spPr>
          <a:xfrm rot="5400000" flipH="1" flipV="1">
            <a:off x="5918546" y="1019629"/>
            <a:ext cx="3961878" cy="7096832"/>
          </a:xfrm>
          <a:prstGeom prst="bentConnector5">
            <a:avLst>
              <a:gd name="adj1" fmla="val -5770"/>
              <a:gd name="adj2" fmla="val 108188"/>
              <a:gd name="adj3" fmla="val 105770"/>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TextBox 180">
            <a:extLst>
              <a:ext uri="{FF2B5EF4-FFF2-40B4-BE49-F238E27FC236}">
                <a16:creationId xmlns:a16="http://schemas.microsoft.com/office/drawing/2014/main" id="{2867CF39-3795-8E4F-A775-3DB4206115C0}"/>
              </a:ext>
            </a:extLst>
          </p:cNvPr>
          <p:cNvSpPr txBox="1"/>
          <p:nvPr/>
        </p:nvSpPr>
        <p:spPr>
          <a:xfrm>
            <a:off x="11198033" y="6559755"/>
            <a:ext cx="742511" cy="184666"/>
          </a:xfrm>
          <a:prstGeom prst="rect">
            <a:avLst/>
          </a:prstGeom>
          <a:noFill/>
        </p:spPr>
        <p:txBody>
          <a:bodyPr wrap="none" rtlCol="0">
            <a:spAutoFit/>
          </a:bodyPr>
          <a:lstStyle/>
          <a:p>
            <a:r>
              <a:rPr lang="en-US" sz="600" dirty="0"/>
              <a:t>Check in/out  Info</a:t>
            </a:r>
          </a:p>
        </p:txBody>
      </p:sp>
      <p:sp>
        <p:nvSpPr>
          <p:cNvPr id="184" name="TextBox 183">
            <a:extLst>
              <a:ext uri="{FF2B5EF4-FFF2-40B4-BE49-F238E27FC236}">
                <a16:creationId xmlns:a16="http://schemas.microsoft.com/office/drawing/2014/main" id="{540B61BD-6738-BE43-BE98-FBD8DEA4A629}"/>
              </a:ext>
            </a:extLst>
          </p:cNvPr>
          <p:cNvSpPr txBox="1"/>
          <p:nvPr/>
        </p:nvSpPr>
        <p:spPr>
          <a:xfrm>
            <a:off x="2968842" y="1769502"/>
            <a:ext cx="805029" cy="184666"/>
          </a:xfrm>
          <a:prstGeom prst="rect">
            <a:avLst/>
          </a:prstGeom>
          <a:noFill/>
        </p:spPr>
        <p:txBody>
          <a:bodyPr wrap="none" rtlCol="0">
            <a:spAutoFit/>
          </a:bodyPr>
          <a:lstStyle/>
          <a:p>
            <a:r>
              <a:rPr lang="en-US" sz="600" dirty="0"/>
              <a:t>Room Search Query</a:t>
            </a:r>
          </a:p>
        </p:txBody>
      </p:sp>
      <p:sp>
        <p:nvSpPr>
          <p:cNvPr id="186" name="TextBox 185">
            <a:extLst>
              <a:ext uri="{FF2B5EF4-FFF2-40B4-BE49-F238E27FC236}">
                <a16:creationId xmlns:a16="http://schemas.microsoft.com/office/drawing/2014/main" id="{5E73256D-2388-634E-AEAB-13A59EDE9755}"/>
              </a:ext>
            </a:extLst>
          </p:cNvPr>
          <p:cNvSpPr txBox="1"/>
          <p:nvPr/>
        </p:nvSpPr>
        <p:spPr>
          <a:xfrm>
            <a:off x="6502861" y="4564006"/>
            <a:ext cx="1258678" cy="184666"/>
          </a:xfrm>
          <a:prstGeom prst="rect">
            <a:avLst/>
          </a:prstGeom>
          <a:noFill/>
        </p:spPr>
        <p:txBody>
          <a:bodyPr wrap="none" rtlCol="0">
            <a:spAutoFit/>
          </a:bodyPr>
          <a:lstStyle/>
          <a:p>
            <a:r>
              <a:rPr lang="en-US" sz="600" dirty="0"/>
              <a:t>Reservation / Cancellation Receipt</a:t>
            </a:r>
          </a:p>
        </p:txBody>
      </p:sp>
      <p:cxnSp>
        <p:nvCxnSpPr>
          <p:cNvPr id="188" name="Elbow Connector 187">
            <a:extLst>
              <a:ext uri="{FF2B5EF4-FFF2-40B4-BE49-F238E27FC236}">
                <a16:creationId xmlns:a16="http://schemas.microsoft.com/office/drawing/2014/main" id="{90EFCC06-EE16-FB40-992B-431742F94AB0}"/>
              </a:ext>
            </a:extLst>
          </p:cNvPr>
          <p:cNvCxnSpPr>
            <a:cxnSpLocks/>
            <a:stCxn id="5" idx="3"/>
            <a:endCxn id="87" idx="0"/>
          </p:cNvCxnSpPr>
          <p:nvPr/>
        </p:nvCxnSpPr>
        <p:spPr>
          <a:xfrm flipV="1">
            <a:off x="4759559" y="2597092"/>
            <a:ext cx="2700292" cy="3802356"/>
          </a:xfrm>
          <a:prstGeom prst="bentConnector4">
            <a:avLst>
              <a:gd name="adj1" fmla="val 9747"/>
              <a:gd name="adj2" fmla="val 106012"/>
            </a:avLst>
          </a:prstGeom>
          <a:ln>
            <a:tailEnd type="triangle"/>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87AE7BB1-C977-9E4B-954F-AB3D7E3C02BC}"/>
              </a:ext>
            </a:extLst>
          </p:cNvPr>
          <p:cNvSpPr txBox="1"/>
          <p:nvPr/>
        </p:nvSpPr>
        <p:spPr>
          <a:xfrm rot="5400000">
            <a:off x="4818879" y="3585947"/>
            <a:ext cx="550151" cy="184666"/>
          </a:xfrm>
          <a:prstGeom prst="rect">
            <a:avLst/>
          </a:prstGeom>
          <a:noFill/>
        </p:spPr>
        <p:txBody>
          <a:bodyPr wrap="none" rtlCol="0">
            <a:spAutoFit/>
          </a:bodyPr>
          <a:lstStyle/>
          <a:p>
            <a:r>
              <a:rPr lang="en-US" sz="600" dirty="0"/>
              <a:t>Cancel  Info</a:t>
            </a:r>
          </a:p>
        </p:txBody>
      </p:sp>
    </p:spTree>
    <p:extLst>
      <p:ext uri="{BB962C8B-B14F-4D97-AF65-F5344CB8AC3E}">
        <p14:creationId xmlns:p14="http://schemas.microsoft.com/office/powerpoint/2010/main" val="63530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63E750-60D3-824A-A6D6-A94A201A0C58}"/>
              </a:ext>
            </a:extLst>
          </p:cNvPr>
          <p:cNvSpPr>
            <a:spLocks noGrp="1"/>
          </p:cNvSpPr>
          <p:nvPr>
            <p:ph type="title"/>
          </p:nvPr>
        </p:nvSpPr>
        <p:spPr>
          <a:xfrm>
            <a:off x="469901" y="162986"/>
            <a:ext cx="5915025" cy="1003409"/>
          </a:xfrm>
        </p:spPr>
        <p:txBody>
          <a:bodyPr/>
          <a:lstStyle/>
          <a:p>
            <a:r>
              <a:rPr lang="en-US" b="1" dirty="0"/>
              <a:t>Hotel Reservation System</a:t>
            </a:r>
            <a:endParaRPr lang="en-US" dirty="0"/>
          </a:p>
        </p:txBody>
      </p:sp>
      <p:sp>
        <p:nvSpPr>
          <p:cNvPr id="5" name="Content Placeholder 5">
            <a:extLst>
              <a:ext uri="{FF2B5EF4-FFF2-40B4-BE49-F238E27FC236}">
                <a16:creationId xmlns:a16="http://schemas.microsoft.com/office/drawing/2014/main" id="{3FD349B8-C78A-6941-B518-B9B08711552A}"/>
              </a:ext>
            </a:extLst>
          </p:cNvPr>
          <p:cNvSpPr>
            <a:spLocks noGrp="1"/>
          </p:cNvSpPr>
          <p:nvPr>
            <p:ph idx="1"/>
          </p:nvPr>
        </p:nvSpPr>
        <p:spPr>
          <a:xfrm>
            <a:off x="469901" y="1041400"/>
            <a:ext cx="11364912" cy="5653614"/>
          </a:xfrm>
        </p:spPr>
        <p:txBody>
          <a:bodyPr>
            <a:normAutofit fontScale="92500" lnSpcReduction="10000"/>
          </a:bodyPr>
          <a:lstStyle/>
          <a:p>
            <a:pPr marL="0" indent="0">
              <a:buNone/>
            </a:pPr>
            <a:r>
              <a:rPr lang="en-US" dirty="0"/>
              <a:t>The Hotel Reservation System allows </a:t>
            </a:r>
            <a:r>
              <a:rPr lang="en-US" b="1" dirty="0">
                <a:solidFill>
                  <a:srgbClr val="FF0000"/>
                </a:solidFill>
              </a:rPr>
              <a:t>customers</a:t>
            </a:r>
            <a:r>
              <a:rPr lang="en-US" dirty="0"/>
              <a:t> to </a:t>
            </a:r>
            <a:r>
              <a:rPr lang="en-US" b="1" dirty="0">
                <a:solidFill>
                  <a:srgbClr val="00B050"/>
                </a:solidFill>
              </a:rPr>
              <a:t>search for rooms </a:t>
            </a:r>
            <a:r>
              <a:rPr lang="en-US" dirty="0"/>
              <a:t>online by entering a date range. </a:t>
            </a:r>
            <a:r>
              <a:rPr lang="en-US" b="1" dirty="0">
                <a:solidFill>
                  <a:srgbClr val="FF0000"/>
                </a:solidFill>
              </a:rPr>
              <a:t>Customers</a:t>
            </a:r>
            <a:r>
              <a:rPr lang="en-US" dirty="0"/>
              <a:t> can also ask for such Info by </a:t>
            </a:r>
            <a:r>
              <a:rPr lang="en-US" b="1" dirty="0">
                <a:solidFill>
                  <a:srgbClr val="FF0000"/>
                </a:solidFill>
              </a:rPr>
              <a:t>calling the hotel</a:t>
            </a:r>
            <a:r>
              <a:rPr lang="en-US" dirty="0"/>
              <a:t>. The </a:t>
            </a:r>
            <a:r>
              <a:rPr lang="en-US" b="1" dirty="0">
                <a:solidFill>
                  <a:srgbClr val="00B050"/>
                </a:solidFill>
              </a:rPr>
              <a:t>search result </a:t>
            </a:r>
            <a:r>
              <a:rPr lang="en-US" dirty="0"/>
              <a:t>will show the room type, price, and availability. </a:t>
            </a:r>
            <a:r>
              <a:rPr lang="en-US" b="1" dirty="0">
                <a:solidFill>
                  <a:srgbClr val="FF0000"/>
                </a:solidFill>
              </a:rPr>
              <a:t>Customers</a:t>
            </a:r>
            <a:r>
              <a:rPr lang="en-US" dirty="0"/>
              <a:t> can </a:t>
            </a:r>
            <a:r>
              <a:rPr lang="en-US" b="1" dirty="0">
                <a:solidFill>
                  <a:srgbClr val="00B050"/>
                </a:solidFill>
              </a:rPr>
              <a:t>book rooms </a:t>
            </a:r>
            <a:r>
              <a:rPr lang="en-US" dirty="0"/>
              <a:t>online or </a:t>
            </a:r>
            <a:r>
              <a:rPr lang="en-US" b="1" dirty="0">
                <a:solidFill>
                  <a:srgbClr val="FF0000"/>
                </a:solidFill>
              </a:rPr>
              <a:t>call the hotel </a:t>
            </a:r>
            <a:r>
              <a:rPr lang="en-US" dirty="0"/>
              <a:t>to book rooms. </a:t>
            </a:r>
            <a:r>
              <a:rPr lang="en-US" b="1" dirty="0">
                <a:solidFill>
                  <a:srgbClr val="FF0000"/>
                </a:solidFill>
              </a:rPr>
              <a:t>Customers</a:t>
            </a:r>
            <a:r>
              <a:rPr lang="en-US" dirty="0"/>
              <a:t> can </a:t>
            </a:r>
            <a:r>
              <a:rPr lang="en-US" b="1" dirty="0">
                <a:solidFill>
                  <a:srgbClr val="00B050"/>
                </a:solidFill>
              </a:rPr>
              <a:t>cancel reservations</a:t>
            </a:r>
            <a:r>
              <a:rPr lang="en-US" dirty="0"/>
              <a:t> online or </a:t>
            </a:r>
            <a:r>
              <a:rPr lang="en-US" b="1" dirty="0">
                <a:solidFill>
                  <a:srgbClr val="FF0000"/>
                </a:solidFill>
              </a:rPr>
              <a:t>call the hotel </a:t>
            </a:r>
            <a:r>
              <a:rPr lang="en-US" dirty="0"/>
              <a:t>to cancel reservations. </a:t>
            </a:r>
            <a:r>
              <a:rPr lang="en-US" b="1" dirty="0">
                <a:solidFill>
                  <a:srgbClr val="FF0000"/>
                </a:solidFill>
              </a:rPr>
              <a:t>Customers</a:t>
            </a:r>
            <a:r>
              <a:rPr lang="en-US" dirty="0"/>
              <a:t> will </a:t>
            </a:r>
            <a:r>
              <a:rPr lang="en-US" b="1" dirty="0">
                <a:solidFill>
                  <a:srgbClr val="00B050"/>
                </a:solidFill>
              </a:rPr>
              <a:t>receive the confirmation</a:t>
            </a:r>
            <a:r>
              <a:rPr lang="en-US" dirty="0"/>
              <a:t> on room reservations or cancellations. </a:t>
            </a:r>
            <a:r>
              <a:rPr lang="en-US" b="1" dirty="0">
                <a:solidFill>
                  <a:srgbClr val="FF0000"/>
                </a:solidFill>
              </a:rPr>
              <a:t>Customers</a:t>
            </a:r>
            <a:r>
              <a:rPr lang="en-US" dirty="0"/>
              <a:t> can </a:t>
            </a:r>
            <a:r>
              <a:rPr lang="en-US" b="1" dirty="0">
                <a:solidFill>
                  <a:srgbClr val="00B050"/>
                </a:solidFill>
              </a:rPr>
              <a:t>create and update accounts</a:t>
            </a:r>
            <a:r>
              <a:rPr lang="en-US" dirty="0"/>
              <a:t> which include the contact Info such as name, mailing address, email address, and telephone number. </a:t>
            </a:r>
            <a:r>
              <a:rPr lang="en-US" b="1" dirty="0">
                <a:solidFill>
                  <a:srgbClr val="FF0000"/>
                </a:solidFill>
              </a:rPr>
              <a:t>Hotel staff </a:t>
            </a:r>
            <a:r>
              <a:rPr lang="en-US" dirty="0"/>
              <a:t>can </a:t>
            </a:r>
            <a:r>
              <a:rPr lang="en-US" b="1" dirty="0">
                <a:solidFill>
                  <a:srgbClr val="00B050"/>
                </a:solidFill>
              </a:rPr>
              <a:t>create and update accounts </a:t>
            </a:r>
            <a:r>
              <a:rPr lang="en-US" dirty="0"/>
              <a:t>for customers. </a:t>
            </a:r>
            <a:r>
              <a:rPr lang="en-US" b="1" dirty="0">
                <a:solidFill>
                  <a:srgbClr val="FF0000"/>
                </a:solidFill>
              </a:rPr>
              <a:t>Hotel staff </a:t>
            </a:r>
            <a:r>
              <a:rPr lang="en-US" dirty="0"/>
              <a:t>can </a:t>
            </a:r>
            <a:r>
              <a:rPr lang="en-US" b="1" dirty="0">
                <a:solidFill>
                  <a:srgbClr val="00B050"/>
                </a:solidFill>
              </a:rPr>
              <a:t>update customers’ check-in and check-out </a:t>
            </a:r>
            <a:r>
              <a:rPr lang="en-US" dirty="0"/>
              <a:t>status.</a:t>
            </a:r>
          </a:p>
          <a:p>
            <a:pPr marL="0" indent="0">
              <a:buNone/>
            </a:pPr>
            <a:endParaRPr lang="en-US" dirty="0"/>
          </a:p>
          <a:p>
            <a:pPr marL="0" indent="0">
              <a:buNone/>
            </a:pPr>
            <a:r>
              <a:rPr lang="en-US" dirty="0"/>
              <a:t>You are asked to:</a:t>
            </a:r>
          </a:p>
          <a:p>
            <a:pPr lvl="0"/>
            <a:r>
              <a:rPr lang="en-US" dirty="0"/>
              <a:t>Identify </a:t>
            </a:r>
            <a:r>
              <a:rPr lang="en-US" b="1" dirty="0">
                <a:solidFill>
                  <a:srgbClr val="FF0000"/>
                </a:solidFill>
              </a:rPr>
              <a:t>Actors</a:t>
            </a:r>
            <a:r>
              <a:rPr lang="en-US" dirty="0"/>
              <a:t> </a:t>
            </a:r>
          </a:p>
          <a:p>
            <a:pPr lvl="0"/>
            <a:r>
              <a:rPr lang="en-US" dirty="0"/>
              <a:t>Identify corresponding </a:t>
            </a:r>
            <a:r>
              <a:rPr lang="en-US" b="1" dirty="0">
                <a:solidFill>
                  <a:srgbClr val="00B050"/>
                </a:solidFill>
              </a:rPr>
              <a:t>Use Cases</a:t>
            </a:r>
          </a:p>
          <a:p>
            <a:pPr lvl="0"/>
            <a:r>
              <a:rPr lang="en-US" dirty="0"/>
              <a:t>Prepare the use case document/diagram to show the functional requirements of the Hotel Reservation System</a:t>
            </a:r>
          </a:p>
        </p:txBody>
      </p:sp>
    </p:spTree>
    <p:extLst>
      <p:ext uri="{BB962C8B-B14F-4D97-AF65-F5344CB8AC3E}">
        <p14:creationId xmlns:p14="http://schemas.microsoft.com/office/powerpoint/2010/main" val="3837483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9228F05-D533-9A49-A820-5ED3ADF77DF6}"/>
              </a:ext>
            </a:extLst>
          </p:cNvPr>
          <p:cNvGraphicFramePr>
            <a:graphicFrameLocks noGrp="1"/>
          </p:cNvGraphicFramePr>
          <p:nvPr>
            <p:extLst>
              <p:ext uri="{D42A27DB-BD31-4B8C-83A1-F6EECF244321}">
                <p14:modId xmlns:p14="http://schemas.microsoft.com/office/powerpoint/2010/main" val="1796961210"/>
              </p:ext>
            </p:extLst>
          </p:nvPr>
        </p:nvGraphicFramePr>
        <p:xfrm>
          <a:off x="558884" y="591679"/>
          <a:ext cx="10807616" cy="4754880"/>
        </p:xfrm>
        <a:graphic>
          <a:graphicData uri="http://schemas.openxmlformats.org/drawingml/2006/table">
            <a:tbl>
              <a:tblPr firstRow="1" firstCol="1" bandRow="1">
                <a:tableStyleId>{B301B821-A1FF-4177-AEE7-76D212191A09}</a:tableStyleId>
              </a:tblPr>
              <a:tblGrid>
                <a:gridCol w="2285916">
                  <a:extLst>
                    <a:ext uri="{9D8B030D-6E8A-4147-A177-3AD203B41FA5}">
                      <a16:colId xmlns:a16="http://schemas.microsoft.com/office/drawing/2014/main" val="4012915888"/>
                    </a:ext>
                  </a:extLst>
                </a:gridCol>
                <a:gridCol w="8521700">
                  <a:extLst>
                    <a:ext uri="{9D8B030D-6E8A-4147-A177-3AD203B41FA5}">
                      <a16:colId xmlns:a16="http://schemas.microsoft.com/office/drawing/2014/main" val="3257587073"/>
                    </a:ext>
                  </a:extLst>
                </a:gridCol>
              </a:tblGrid>
              <a:tr h="0">
                <a:tc>
                  <a:txBody>
                    <a:bodyPr/>
                    <a:lstStyle/>
                    <a:p>
                      <a:pPr marL="0" marR="0">
                        <a:spcBef>
                          <a:spcPts val="0"/>
                        </a:spcBef>
                        <a:spcAft>
                          <a:spcPts val="0"/>
                        </a:spcAft>
                      </a:pPr>
                      <a:r>
                        <a:rPr lang="en-US" sz="2400" dirty="0">
                          <a:effectLst/>
                        </a:rPr>
                        <a:t>Actor</a:t>
                      </a:r>
                      <a:endParaRPr lang="en-US" sz="2400" dirty="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spcBef>
                          <a:spcPts val="0"/>
                        </a:spcBef>
                        <a:spcAft>
                          <a:spcPts val="0"/>
                        </a:spcAft>
                      </a:pPr>
                      <a:r>
                        <a:rPr lang="en-US" sz="2400" dirty="0">
                          <a:effectLst/>
                        </a:rPr>
                        <a:t>Use Case</a:t>
                      </a:r>
                      <a:endParaRPr lang="en-US" sz="2400" dirty="0">
                        <a:effectLst/>
                        <a:latin typeface="Times New Roman" panose="02020603050405020304" pitchFamily="18" charset="0"/>
                        <a:ea typeface="PMingLiU" panose="02020500000000000000" pitchFamily="18" charset="-120"/>
                      </a:endParaRPr>
                    </a:p>
                  </a:txBody>
                  <a:tcPr marL="68580" marR="68580" marT="0" marB="0"/>
                </a:tc>
                <a:extLst>
                  <a:ext uri="{0D108BD9-81ED-4DB2-BD59-A6C34878D82A}">
                    <a16:rowId xmlns:a16="http://schemas.microsoft.com/office/drawing/2014/main" val="3628263512"/>
                  </a:ext>
                </a:extLst>
              </a:tr>
              <a:tr h="0">
                <a:tc>
                  <a:txBody>
                    <a:bodyPr/>
                    <a:lstStyle/>
                    <a:p>
                      <a:pPr marL="0" marR="0">
                        <a:spcBef>
                          <a:spcPts val="0"/>
                        </a:spcBef>
                        <a:spcAft>
                          <a:spcPts val="0"/>
                        </a:spcAft>
                      </a:pPr>
                      <a:r>
                        <a:rPr lang="en-US" sz="2400" dirty="0">
                          <a:effectLst/>
                        </a:rPr>
                        <a:t>Customers</a:t>
                      </a:r>
                      <a:endParaRPr lang="en-US" sz="2400" dirty="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spcBef>
                          <a:spcPts val="0"/>
                        </a:spcBef>
                        <a:spcAft>
                          <a:spcPts val="0"/>
                        </a:spcAft>
                      </a:pPr>
                      <a:r>
                        <a:rPr lang="en-US" sz="2400" b="1" dirty="0">
                          <a:effectLst/>
                        </a:rPr>
                        <a:t>1. Search</a:t>
                      </a:r>
                      <a:r>
                        <a:rPr lang="en-US" sz="2400" dirty="0">
                          <a:effectLst/>
                        </a:rPr>
                        <a:t> for rooms</a:t>
                      </a:r>
                    </a:p>
                    <a:p>
                      <a:pPr marL="0" marR="0">
                        <a:spcBef>
                          <a:spcPts val="0"/>
                        </a:spcBef>
                        <a:spcAft>
                          <a:spcPts val="0"/>
                        </a:spcAft>
                      </a:pPr>
                      <a:r>
                        <a:rPr lang="en-US" sz="2400" b="1" dirty="0">
                          <a:effectLst/>
                        </a:rPr>
                        <a:t>2. View</a:t>
                      </a:r>
                      <a:r>
                        <a:rPr lang="en-US" sz="2400" dirty="0">
                          <a:effectLst/>
                        </a:rPr>
                        <a:t> search result</a:t>
                      </a:r>
                    </a:p>
                    <a:p>
                      <a:pPr marL="0" marR="0">
                        <a:spcBef>
                          <a:spcPts val="0"/>
                        </a:spcBef>
                        <a:spcAft>
                          <a:spcPts val="0"/>
                        </a:spcAft>
                      </a:pPr>
                      <a:r>
                        <a:rPr lang="en-US" sz="2400" b="1" dirty="0">
                          <a:effectLst/>
                        </a:rPr>
                        <a:t>3. Book</a:t>
                      </a:r>
                      <a:r>
                        <a:rPr lang="en-US" sz="2400" dirty="0">
                          <a:effectLst/>
                        </a:rPr>
                        <a:t> rooms</a:t>
                      </a:r>
                    </a:p>
                    <a:p>
                      <a:pPr marL="0" marR="0">
                        <a:spcBef>
                          <a:spcPts val="0"/>
                        </a:spcBef>
                        <a:spcAft>
                          <a:spcPts val="0"/>
                        </a:spcAft>
                      </a:pPr>
                      <a:r>
                        <a:rPr lang="en-US" sz="2400" b="1" dirty="0">
                          <a:effectLst/>
                        </a:rPr>
                        <a:t>4. Cancel</a:t>
                      </a:r>
                      <a:r>
                        <a:rPr lang="en-US" sz="2400" dirty="0">
                          <a:effectLst/>
                        </a:rPr>
                        <a:t> reservation</a:t>
                      </a:r>
                    </a:p>
                    <a:p>
                      <a:pPr marL="0" marR="0">
                        <a:spcBef>
                          <a:spcPts val="0"/>
                        </a:spcBef>
                        <a:spcAft>
                          <a:spcPts val="0"/>
                        </a:spcAft>
                      </a:pPr>
                      <a:r>
                        <a:rPr lang="en-US" sz="2400" b="1" dirty="0">
                          <a:effectLst/>
                        </a:rPr>
                        <a:t>5. Receive</a:t>
                      </a:r>
                      <a:r>
                        <a:rPr lang="en-US" sz="2400" dirty="0">
                          <a:effectLst/>
                        </a:rPr>
                        <a:t> reservation/cancelation confirmation</a:t>
                      </a:r>
                    </a:p>
                    <a:p>
                      <a:pPr marL="0" marR="0">
                        <a:spcBef>
                          <a:spcPts val="0"/>
                        </a:spcBef>
                        <a:spcAft>
                          <a:spcPts val="0"/>
                        </a:spcAft>
                      </a:pPr>
                      <a:r>
                        <a:rPr lang="en-US" sz="2400" b="1" dirty="0">
                          <a:effectLst/>
                        </a:rPr>
                        <a:t>6. Create/Update </a:t>
                      </a:r>
                      <a:r>
                        <a:rPr lang="en-US" sz="2400" b="0" dirty="0">
                          <a:effectLst/>
                        </a:rPr>
                        <a:t>customer</a:t>
                      </a:r>
                      <a:r>
                        <a:rPr lang="en-US" sz="2400" b="1" dirty="0">
                          <a:effectLst/>
                        </a:rPr>
                        <a:t> </a:t>
                      </a:r>
                      <a:r>
                        <a:rPr lang="en-US" sz="2400" dirty="0">
                          <a:effectLst/>
                        </a:rPr>
                        <a:t>account</a:t>
                      </a:r>
                      <a:endParaRPr lang="en-US" sz="2400" dirty="0">
                        <a:effectLst/>
                        <a:latin typeface="Times New Roman" panose="02020603050405020304" pitchFamily="18" charset="0"/>
                        <a:ea typeface="PMingLiU" panose="02020500000000000000" pitchFamily="18" charset="-120"/>
                      </a:endParaRPr>
                    </a:p>
                  </a:txBody>
                  <a:tcPr marL="68580" marR="68580" marT="0" marB="0"/>
                </a:tc>
                <a:extLst>
                  <a:ext uri="{0D108BD9-81ED-4DB2-BD59-A6C34878D82A}">
                    <a16:rowId xmlns:a16="http://schemas.microsoft.com/office/drawing/2014/main" val="3366012166"/>
                  </a:ext>
                </a:extLst>
              </a:tr>
              <a:tr h="0">
                <a:tc>
                  <a:txBody>
                    <a:bodyPr/>
                    <a:lstStyle/>
                    <a:p>
                      <a:pPr marL="0" marR="0">
                        <a:spcBef>
                          <a:spcPts val="0"/>
                        </a:spcBef>
                        <a:spcAft>
                          <a:spcPts val="0"/>
                        </a:spcAft>
                      </a:pPr>
                      <a:r>
                        <a:rPr lang="en-US" sz="2400">
                          <a:effectLst/>
                        </a:rPr>
                        <a:t>Hotel Staff</a:t>
                      </a:r>
                      <a:endParaRPr lang="en-US" sz="240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spcBef>
                          <a:spcPts val="0"/>
                        </a:spcBef>
                        <a:spcAft>
                          <a:spcPts val="0"/>
                        </a:spcAft>
                      </a:pPr>
                      <a:r>
                        <a:rPr lang="en-US" sz="2400" b="1" dirty="0">
                          <a:effectLst/>
                        </a:rPr>
                        <a:t>1. Search</a:t>
                      </a:r>
                      <a:r>
                        <a:rPr lang="en-US" sz="2400" dirty="0">
                          <a:effectLst/>
                        </a:rPr>
                        <a:t> for rooms</a:t>
                      </a:r>
                    </a:p>
                    <a:p>
                      <a:pPr marL="0" marR="0">
                        <a:spcBef>
                          <a:spcPts val="0"/>
                        </a:spcBef>
                        <a:spcAft>
                          <a:spcPts val="0"/>
                        </a:spcAft>
                      </a:pPr>
                      <a:r>
                        <a:rPr lang="en-US" sz="2400" b="1" dirty="0">
                          <a:effectLst/>
                        </a:rPr>
                        <a:t>2. View</a:t>
                      </a:r>
                      <a:r>
                        <a:rPr lang="en-US" sz="2400" dirty="0">
                          <a:effectLst/>
                        </a:rPr>
                        <a:t> search result</a:t>
                      </a:r>
                    </a:p>
                    <a:p>
                      <a:pPr marL="0" marR="0">
                        <a:spcBef>
                          <a:spcPts val="0"/>
                        </a:spcBef>
                        <a:spcAft>
                          <a:spcPts val="0"/>
                        </a:spcAft>
                      </a:pPr>
                      <a:r>
                        <a:rPr lang="en-US" sz="2400" b="1" dirty="0">
                          <a:effectLst/>
                        </a:rPr>
                        <a:t>3. Book</a:t>
                      </a:r>
                      <a:r>
                        <a:rPr lang="en-US" sz="2400" dirty="0">
                          <a:effectLst/>
                        </a:rPr>
                        <a:t> rooms</a:t>
                      </a:r>
                    </a:p>
                    <a:p>
                      <a:pPr marL="0" marR="0">
                        <a:spcBef>
                          <a:spcPts val="0"/>
                        </a:spcBef>
                        <a:spcAft>
                          <a:spcPts val="0"/>
                        </a:spcAft>
                      </a:pPr>
                      <a:r>
                        <a:rPr lang="en-US" sz="2400" b="1" dirty="0">
                          <a:effectLst/>
                        </a:rPr>
                        <a:t>4. Cancel </a:t>
                      </a:r>
                      <a:r>
                        <a:rPr lang="en-US" sz="2400" dirty="0">
                          <a:effectLst/>
                        </a:rPr>
                        <a:t>reservation</a:t>
                      </a:r>
                    </a:p>
                    <a:p>
                      <a:pPr marL="0" marR="0">
                        <a:spcBef>
                          <a:spcPts val="0"/>
                        </a:spcBef>
                        <a:spcAft>
                          <a:spcPts val="0"/>
                        </a:spcAft>
                      </a:pPr>
                      <a:r>
                        <a:rPr lang="en-US" sz="2400" b="1" dirty="0">
                          <a:effectLst/>
                        </a:rPr>
                        <a:t>6. Create/Update </a:t>
                      </a:r>
                      <a:r>
                        <a:rPr lang="en-US" sz="2400" dirty="0">
                          <a:effectLst/>
                        </a:rPr>
                        <a:t>customer account</a:t>
                      </a:r>
                    </a:p>
                    <a:p>
                      <a:pPr marL="0" marR="0">
                        <a:spcBef>
                          <a:spcPts val="0"/>
                        </a:spcBef>
                        <a:spcAft>
                          <a:spcPts val="0"/>
                        </a:spcAft>
                      </a:pPr>
                      <a:r>
                        <a:rPr lang="en-US" sz="2400" b="1" dirty="0">
                          <a:effectLst/>
                        </a:rPr>
                        <a:t>7. Update</a:t>
                      </a:r>
                      <a:r>
                        <a:rPr lang="en-US" sz="2400" dirty="0">
                          <a:effectLst/>
                        </a:rPr>
                        <a:t> customer’s check-in/check-out status</a:t>
                      </a:r>
                      <a:endParaRPr lang="en-US" sz="2400" dirty="0">
                        <a:effectLst/>
                        <a:latin typeface="Times New Roman" panose="02020603050405020304" pitchFamily="18" charset="0"/>
                        <a:ea typeface="PMingLiU" panose="02020500000000000000" pitchFamily="18" charset="-120"/>
                      </a:endParaRPr>
                    </a:p>
                  </a:txBody>
                  <a:tcPr marL="68580" marR="68580" marT="0" marB="0"/>
                </a:tc>
                <a:extLst>
                  <a:ext uri="{0D108BD9-81ED-4DB2-BD59-A6C34878D82A}">
                    <a16:rowId xmlns:a16="http://schemas.microsoft.com/office/drawing/2014/main" val="4133748782"/>
                  </a:ext>
                </a:extLst>
              </a:tr>
            </a:tbl>
          </a:graphicData>
        </a:graphic>
      </p:graphicFrame>
      <p:sp>
        <p:nvSpPr>
          <p:cNvPr id="7" name="Oval Callout 6">
            <a:extLst>
              <a:ext uri="{FF2B5EF4-FFF2-40B4-BE49-F238E27FC236}">
                <a16:creationId xmlns:a16="http://schemas.microsoft.com/office/drawing/2014/main" id="{21980C59-0DF5-5A4D-AF0C-28561FD09191}"/>
              </a:ext>
            </a:extLst>
          </p:cNvPr>
          <p:cNvSpPr/>
          <p:nvPr/>
        </p:nvSpPr>
        <p:spPr>
          <a:xfrm>
            <a:off x="7461169" y="3465248"/>
            <a:ext cx="2488557" cy="972273"/>
          </a:xfrm>
          <a:prstGeom prst="wedgeEllipseCallout">
            <a:avLst>
              <a:gd name="adj1" fmla="val -29670"/>
              <a:gd name="adj2" fmla="val -10119"/>
            </a:avLst>
          </a:prstGeom>
          <a:solidFill>
            <a:srgbClr val="FF0000">
              <a:alpha val="2078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Duplicate Requirements (1, 2, 3, 6)</a:t>
            </a:r>
          </a:p>
        </p:txBody>
      </p:sp>
      <p:sp>
        <p:nvSpPr>
          <p:cNvPr id="8" name="TextBox 7">
            <a:extLst>
              <a:ext uri="{FF2B5EF4-FFF2-40B4-BE49-F238E27FC236}">
                <a16:creationId xmlns:a16="http://schemas.microsoft.com/office/drawing/2014/main" id="{84CA988D-5339-4048-AB13-21373CF15FD1}"/>
              </a:ext>
            </a:extLst>
          </p:cNvPr>
          <p:cNvSpPr txBox="1"/>
          <p:nvPr/>
        </p:nvSpPr>
        <p:spPr>
          <a:xfrm>
            <a:off x="1535633" y="5628060"/>
            <a:ext cx="4120872" cy="523220"/>
          </a:xfrm>
          <a:prstGeom prst="rect">
            <a:avLst/>
          </a:prstGeom>
          <a:solidFill>
            <a:srgbClr val="FFFF00"/>
          </a:solidFill>
        </p:spPr>
        <p:txBody>
          <a:bodyPr wrap="none" rtlCol="0">
            <a:spAutoFit/>
          </a:bodyPr>
          <a:lstStyle/>
          <a:p>
            <a:r>
              <a:rPr lang="en-US" sz="2800" b="1" dirty="0"/>
              <a:t>Total 2 Actors, 7 Use Cases</a:t>
            </a:r>
          </a:p>
        </p:txBody>
      </p:sp>
    </p:spTree>
    <p:extLst>
      <p:ext uri="{BB962C8B-B14F-4D97-AF65-F5344CB8AC3E}">
        <p14:creationId xmlns:p14="http://schemas.microsoft.com/office/powerpoint/2010/main" val="4017719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2DFF875-9E51-DE48-849C-8857CF1796DB}"/>
              </a:ext>
            </a:extLst>
          </p:cNvPr>
          <p:cNvSpPr/>
          <p:nvPr/>
        </p:nvSpPr>
        <p:spPr>
          <a:xfrm>
            <a:off x="4866538" y="977852"/>
            <a:ext cx="1092286" cy="4861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1. </a:t>
            </a:r>
            <a:r>
              <a:rPr lang="en-US" sz="1013" b="1" dirty="0">
                <a:solidFill>
                  <a:schemeClr val="tx1"/>
                </a:solidFill>
              </a:rPr>
              <a:t>Search</a:t>
            </a:r>
            <a:r>
              <a:rPr lang="en-US" sz="1013" dirty="0">
                <a:solidFill>
                  <a:schemeClr val="tx1"/>
                </a:solidFill>
              </a:rPr>
              <a:t> Rooms</a:t>
            </a:r>
          </a:p>
        </p:txBody>
      </p:sp>
      <p:sp>
        <p:nvSpPr>
          <p:cNvPr id="6" name="TextBox 5">
            <a:extLst>
              <a:ext uri="{FF2B5EF4-FFF2-40B4-BE49-F238E27FC236}">
                <a16:creationId xmlns:a16="http://schemas.microsoft.com/office/drawing/2014/main" id="{05DC98C7-829C-DD42-BB7A-370D2F6C0D6B}"/>
              </a:ext>
            </a:extLst>
          </p:cNvPr>
          <p:cNvSpPr txBox="1"/>
          <p:nvPr/>
        </p:nvSpPr>
        <p:spPr>
          <a:xfrm>
            <a:off x="2738753" y="3994481"/>
            <a:ext cx="699230" cy="248209"/>
          </a:xfrm>
          <a:prstGeom prst="rect">
            <a:avLst/>
          </a:prstGeom>
          <a:noFill/>
        </p:spPr>
        <p:txBody>
          <a:bodyPr wrap="none" rtlCol="0">
            <a:spAutoFit/>
          </a:bodyPr>
          <a:lstStyle/>
          <a:p>
            <a:r>
              <a:rPr lang="en-US" sz="1013" dirty="0"/>
              <a:t>Customer</a:t>
            </a:r>
          </a:p>
        </p:txBody>
      </p:sp>
      <p:sp>
        <p:nvSpPr>
          <p:cNvPr id="7" name="TextBox 6">
            <a:extLst>
              <a:ext uri="{FF2B5EF4-FFF2-40B4-BE49-F238E27FC236}">
                <a16:creationId xmlns:a16="http://schemas.microsoft.com/office/drawing/2014/main" id="{F037425B-7102-554D-BE6C-82A7D5373E7E}"/>
              </a:ext>
            </a:extLst>
          </p:cNvPr>
          <p:cNvSpPr txBox="1"/>
          <p:nvPr/>
        </p:nvSpPr>
        <p:spPr>
          <a:xfrm>
            <a:off x="9017897" y="4029525"/>
            <a:ext cx="745717" cy="248209"/>
          </a:xfrm>
          <a:prstGeom prst="rect">
            <a:avLst/>
          </a:prstGeom>
          <a:noFill/>
        </p:spPr>
        <p:txBody>
          <a:bodyPr wrap="none" rtlCol="0">
            <a:spAutoFit/>
          </a:bodyPr>
          <a:lstStyle/>
          <a:p>
            <a:r>
              <a:rPr lang="en-US" sz="1013" dirty="0"/>
              <a:t>Hotel Staff</a:t>
            </a:r>
          </a:p>
        </p:txBody>
      </p:sp>
      <p:sp>
        <p:nvSpPr>
          <p:cNvPr id="8" name="Oval 7">
            <a:extLst>
              <a:ext uri="{FF2B5EF4-FFF2-40B4-BE49-F238E27FC236}">
                <a16:creationId xmlns:a16="http://schemas.microsoft.com/office/drawing/2014/main" id="{2148D555-7358-D542-8862-F40C837963BF}"/>
              </a:ext>
            </a:extLst>
          </p:cNvPr>
          <p:cNvSpPr/>
          <p:nvPr/>
        </p:nvSpPr>
        <p:spPr>
          <a:xfrm>
            <a:off x="4811340" y="2835829"/>
            <a:ext cx="1202682" cy="5448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3. </a:t>
            </a:r>
            <a:r>
              <a:rPr lang="en-US" sz="1013" b="1" dirty="0">
                <a:solidFill>
                  <a:schemeClr val="tx1"/>
                </a:solidFill>
              </a:rPr>
              <a:t>Book</a:t>
            </a:r>
            <a:r>
              <a:rPr lang="en-US" sz="1013" dirty="0">
                <a:solidFill>
                  <a:schemeClr val="tx1"/>
                </a:solidFill>
              </a:rPr>
              <a:t> Rooms</a:t>
            </a:r>
          </a:p>
        </p:txBody>
      </p:sp>
      <p:sp>
        <p:nvSpPr>
          <p:cNvPr id="9" name="Oval 8">
            <a:extLst>
              <a:ext uri="{FF2B5EF4-FFF2-40B4-BE49-F238E27FC236}">
                <a16:creationId xmlns:a16="http://schemas.microsoft.com/office/drawing/2014/main" id="{50E10D58-3A70-7D41-9784-B06558C4E065}"/>
              </a:ext>
            </a:extLst>
          </p:cNvPr>
          <p:cNvSpPr/>
          <p:nvPr/>
        </p:nvSpPr>
        <p:spPr>
          <a:xfrm>
            <a:off x="4829360" y="3624408"/>
            <a:ext cx="1166642" cy="4861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4. </a:t>
            </a:r>
            <a:r>
              <a:rPr lang="en-US" sz="1013" b="1" dirty="0">
                <a:solidFill>
                  <a:schemeClr val="tx1"/>
                </a:solidFill>
              </a:rPr>
              <a:t>Cancel</a:t>
            </a:r>
            <a:r>
              <a:rPr lang="en-US" sz="1013" dirty="0">
                <a:solidFill>
                  <a:schemeClr val="tx1"/>
                </a:solidFill>
              </a:rPr>
              <a:t> Reservation</a:t>
            </a:r>
          </a:p>
        </p:txBody>
      </p:sp>
      <p:cxnSp>
        <p:nvCxnSpPr>
          <p:cNvPr id="10" name="Straight Arrow Connector 9">
            <a:extLst>
              <a:ext uri="{FF2B5EF4-FFF2-40B4-BE49-F238E27FC236}">
                <a16:creationId xmlns:a16="http://schemas.microsoft.com/office/drawing/2014/main" id="{90441CEB-7979-6043-87C0-65A7218DF43F}"/>
              </a:ext>
            </a:extLst>
          </p:cNvPr>
          <p:cNvCxnSpPr>
            <a:cxnSpLocks/>
            <a:stCxn id="20" idx="3"/>
            <a:endCxn id="4" idx="2"/>
          </p:cNvCxnSpPr>
          <p:nvPr/>
        </p:nvCxnSpPr>
        <p:spPr>
          <a:xfrm flipV="1">
            <a:off x="3254796" y="1220914"/>
            <a:ext cx="1611742" cy="2425763"/>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E6009C8-29C3-394A-A1B4-37523A4EE3D7}"/>
              </a:ext>
            </a:extLst>
          </p:cNvPr>
          <p:cNvCxnSpPr>
            <a:cxnSpLocks/>
            <a:stCxn id="20" idx="3"/>
            <a:endCxn id="8" idx="2"/>
          </p:cNvCxnSpPr>
          <p:nvPr/>
        </p:nvCxnSpPr>
        <p:spPr>
          <a:xfrm flipV="1">
            <a:off x="3254796" y="3108259"/>
            <a:ext cx="1556544" cy="53841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CA96995-1D37-D84B-B6B7-2E98BCA0A750}"/>
              </a:ext>
            </a:extLst>
          </p:cNvPr>
          <p:cNvCxnSpPr>
            <a:cxnSpLocks/>
            <a:stCxn id="20" idx="3"/>
            <a:endCxn id="9" idx="2"/>
          </p:cNvCxnSpPr>
          <p:nvPr/>
        </p:nvCxnSpPr>
        <p:spPr>
          <a:xfrm>
            <a:off x="3254796" y="3646677"/>
            <a:ext cx="1574564" cy="220793"/>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822FEB0-C839-5341-B7A4-2A5FD01C5465}"/>
              </a:ext>
            </a:extLst>
          </p:cNvPr>
          <p:cNvCxnSpPr>
            <a:cxnSpLocks/>
            <a:stCxn id="8" idx="6"/>
            <a:endCxn id="21" idx="1"/>
          </p:cNvCxnSpPr>
          <p:nvPr/>
        </p:nvCxnSpPr>
        <p:spPr>
          <a:xfrm>
            <a:off x="6014022" y="3108259"/>
            <a:ext cx="3053149" cy="37727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72FBBFC1-B8C4-7A4F-A2F5-17927473D790}"/>
              </a:ext>
            </a:extLst>
          </p:cNvPr>
          <p:cNvSpPr/>
          <p:nvPr/>
        </p:nvSpPr>
        <p:spPr>
          <a:xfrm>
            <a:off x="7928240" y="1301051"/>
            <a:ext cx="1462515" cy="48612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Verify Room Availability</a:t>
            </a:r>
          </a:p>
        </p:txBody>
      </p:sp>
      <p:cxnSp>
        <p:nvCxnSpPr>
          <p:cNvPr id="16" name="Straight Arrow Connector 15">
            <a:extLst>
              <a:ext uri="{FF2B5EF4-FFF2-40B4-BE49-F238E27FC236}">
                <a16:creationId xmlns:a16="http://schemas.microsoft.com/office/drawing/2014/main" id="{E5674804-24B6-864D-B12C-0C06D6482F4A}"/>
              </a:ext>
            </a:extLst>
          </p:cNvPr>
          <p:cNvCxnSpPr>
            <a:cxnSpLocks/>
            <a:stCxn id="8" idx="6"/>
            <a:endCxn id="15" idx="3"/>
          </p:cNvCxnSpPr>
          <p:nvPr/>
        </p:nvCxnSpPr>
        <p:spPr>
          <a:xfrm flipV="1">
            <a:off x="6014022" y="1715983"/>
            <a:ext cx="2128398" cy="1392276"/>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32EA393-6292-EF47-B4CB-171FD768310B}"/>
              </a:ext>
            </a:extLst>
          </p:cNvPr>
          <p:cNvSpPr txBox="1"/>
          <p:nvPr/>
        </p:nvSpPr>
        <p:spPr>
          <a:xfrm rot="19477302">
            <a:off x="5835119" y="2579918"/>
            <a:ext cx="827471" cy="248209"/>
          </a:xfrm>
          <a:prstGeom prst="rect">
            <a:avLst/>
          </a:prstGeom>
          <a:noFill/>
        </p:spPr>
        <p:txBody>
          <a:bodyPr wrap="none" rtlCol="0">
            <a:spAutoFit/>
          </a:bodyPr>
          <a:lstStyle/>
          <a:p>
            <a:r>
              <a:rPr lang="en-US" sz="1013" dirty="0"/>
              <a:t>&lt;&lt;include&gt;&gt;</a:t>
            </a:r>
          </a:p>
        </p:txBody>
      </p:sp>
      <p:cxnSp>
        <p:nvCxnSpPr>
          <p:cNvPr id="18" name="Straight Arrow Connector 17">
            <a:extLst>
              <a:ext uri="{FF2B5EF4-FFF2-40B4-BE49-F238E27FC236}">
                <a16:creationId xmlns:a16="http://schemas.microsoft.com/office/drawing/2014/main" id="{53EC12AF-6381-B84A-B39A-C52CE20E7883}"/>
              </a:ext>
            </a:extLst>
          </p:cNvPr>
          <p:cNvCxnSpPr>
            <a:cxnSpLocks/>
            <a:stCxn id="4" idx="6"/>
            <a:endCxn id="15" idx="1"/>
          </p:cNvCxnSpPr>
          <p:nvPr/>
        </p:nvCxnSpPr>
        <p:spPr>
          <a:xfrm>
            <a:off x="5958824" y="1220914"/>
            <a:ext cx="2183596" cy="151328"/>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8300467-56F4-4F43-974E-030314B26266}"/>
              </a:ext>
            </a:extLst>
          </p:cNvPr>
          <p:cNvSpPr txBox="1"/>
          <p:nvPr/>
        </p:nvSpPr>
        <p:spPr>
          <a:xfrm rot="252376">
            <a:off x="6687733" y="1069261"/>
            <a:ext cx="827471" cy="248209"/>
          </a:xfrm>
          <a:prstGeom prst="rect">
            <a:avLst/>
          </a:prstGeom>
          <a:noFill/>
        </p:spPr>
        <p:txBody>
          <a:bodyPr wrap="none" rtlCol="0">
            <a:spAutoFit/>
          </a:bodyPr>
          <a:lstStyle/>
          <a:p>
            <a:r>
              <a:rPr lang="en-US" sz="1013" dirty="0"/>
              <a:t>&lt;&lt;include&gt;&gt;</a:t>
            </a:r>
          </a:p>
        </p:txBody>
      </p:sp>
      <p:pic>
        <p:nvPicPr>
          <p:cNvPr id="20" name="Picture 19">
            <a:extLst>
              <a:ext uri="{FF2B5EF4-FFF2-40B4-BE49-F238E27FC236}">
                <a16:creationId xmlns:a16="http://schemas.microsoft.com/office/drawing/2014/main" id="{E1A1F8EF-51DB-7547-9661-6C1D0E81A0BE}"/>
              </a:ext>
            </a:extLst>
          </p:cNvPr>
          <p:cNvPicPr>
            <a:picLocks noChangeAspect="1"/>
          </p:cNvPicPr>
          <p:nvPr/>
        </p:nvPicPr>
        <p:blipFill>
          <a:blip r:embed="rId2"/>
          <a:stretch>
            <a:fillRect/>
          </a:stretch>
        </p:blipFill>
        <p:spPr>
          <a:xfrm>
            <a:off x="2950675" y="3375140"/>
            <a:ext cx="304121" cy="543073"/>
          </a:xfrm>
          <a:prstGeom prst="rect">
            <a:avLst/>
          </a:prstGeom>
        </p:spPr>
      </p:pic>
      <p:pic>
        <p:nvPicPr>
          <p:cNvPr id="21" name="Picture 20">
            <a:extLst>
              <a:ext uri="{FF2B5EF4-FFF2-40B4-BE49-F238E27FC236}">
                <a16:creationId xmlns:a16="http://schemas.microsoft.com/office/drawing/2014/main" id="{DCFA7778-62C3-BF47-990E-9204849B56D5}"/>
              </a:ext>
            </a:extLst>
          </p:cNvPr>
          <p:cNvPicPr>
            <a:picLocks noChangeAspect="1"/>
          </p:cNvPicPr>
          <p:nvPr/>
        </p:nvPicPr>
        <p:blipFill>
          <a:blip r:embed="rId2"/>
          <a:stretch>
            <a:fillRect/>
          </a:stretch>
        </p:blipFill>
        <p:spPr>
          <a:xfrm>
            <a:off x="9067171" y="3214000"/>
            <a:ext cx="304121" cy="543073"/>
          </a:xfrm>
          <a:prstGeom prst="rect">
            <a:avLst/>
          </a:prstGeom>
        </p:spPr>
      </p:pic>
      <p:cxnSp>
        <p:nvCxnSpPr>
          <p:cNvPr id="22" name="Straight Arrow Connector 21">
            <a:extLst>
              <a:ext uri="{FF2B5EF4-FFF2-40B4-BE49-F238E27FC236}">
                <a16:creationId xmlns:a16="http://schemas.microsoft.com/office/drawing/2014/main" id="{F0CB230A-38BB-3B41-BFC0-F98EB0C80CBF}"/>
              </a:ext>
            </a:extLst>
          </p:cNvPr>
          <p:cNvCxnSpPr>
            <a:cxnSpLocks/>
            <a:stCxn id="4" idx="6"/>
            <a:endCxn id="21" idx="1"/>
          </p:cNvCxnSpPr>
          <p:nvPr/>
        </p:nvCxnSpPr>
        <p:spPr>
          <a:xfrm>
            <a:off x="5958824" y="1220914"/>
            <a:ext cx="3108347" cy="2264623"/>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101076E-4E1B-DE42-995E-98FA9AC922AD}"/>
              </a:ext>
            </a:extLst>
          </p:cNvPr>
          <p:cNvSpPr txBox="1"/>
          <p:nvPr/>
        </p:nvSpPr>
        <p:spPr>
          <a:xfrm>
            <a:off x="1762033" y="140343"/>
            <a:ext cx="7783413" cy="584775"/>
          </a:xfrm>
          <a:prstGeom prst="rect">
            <a:avLst/>
          </a:prstGeom>
          <a:noFill/>
        </p:spPr>
        <p:txBody>
          <a:bodyPr wrap="none" rtlCol="0">
            <a:spAutoFit/>
          </a:bodyPr>
          <a:lstStyle/>
          <a:p>
            <a:r>
              <a:rPr lang="en-US" sz="3200" b="1" dirty="0"/>
              <a:t>Use Case Diagram: Hotel Reservation System</a:t>
            </a:r>
          </a:p>
        </p:txBody>
      </p:sp>
      <p:sp>
        <p:nvSpPr>
          <p:cNvPr id="30" name="Oval 29">
            <a:extLst>
              <a:ext uri="{FF2B5EF4-FFF2-40B4-BE49-F238E27FC236}">
                <a16:creationId xmlns:a16="http://schemas.microsoft.com/office/drawing/2014/main" id="{8A56BBBC-CBCF-FF4C-BE39-1F69E5BB80F4}"/>
              </a:ext>
            </a:extLst>
          </p:cNvPr>
          <p:cNvSpPr/>
          <p:nvPr/>
        </p:nvSpPr>
        <p:spPr>
          <a:xfrm>
            <a:off x="4921130" y="1714210"/>
            <a:ext cx="983102" cy="4861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2. </a:t>
            </a:r>
            <a:r>
              <a:rPr lang="en-US" sz="1013" b="1" dirty="0">
                <a:solidFill>
                  <a:schemeClr val="tx1"/>
                </a:solidFill>
              </a:rPr>
              <a:t>View</a:t>
            </a:r>
            <a:r>
              <a:rPr lang="en-US" sz="1013" dirty="0">
                <a:solidFill>
                  <a:schemeClr val="tx1"/>
                </a:solidFill>
              </a:rPr>
              <a:t> Results</a:t>
            </a:r>
          </a:p>
        </p:txBody>
      </p:sp>
      <p:cxnSp>
        <p:nvCxnSpPr>
          <p:cNvPr id="31" name="Straight Arrow Connector 30">
            <a:extLst>
              <a:ext uri="{FF2B5EF4-FFF2-40B4-BE49-F238E27FC236}">
                <a16:creationId xmlns:a16="http://schemas.microsoft.com/office/drawing/2014/main" id="{0B8AB007-8443-8A48-9F2C-6AEE59C15053}"/>
              </a:ext>
            </a:extLst>
          </p:cNvPr>
          <p:cNvCxnSpPr>
            <a:cxnSpLocks/>
            <a:stCxn id="20" idx="3"/>
            <a:endCxn id="30" idx="2"/>
          </p:cNvCxnSpPr>
          <p:nvPr/>
        </p:nvCxnSpPr>
        <p:spPr>
          <a:xfrm flipV="1">
            <a:off x="3254796" y="1957272"/>
            <a:ext cx="1666334" cy="1689405"/>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9D220BAE-4E96-5D47-8AE4-B6950C6F8E50}"/>
              </a:ext>
            </a:extLst>
          </p:cNvPr>
          <p:cNvSpPr/>
          <p:nvPr/>
        </p:nvSpPr>
        <p:spPr>
          <a:xfrm>
            <a:off x="4829360" y="5306319"/>
            <a:ext cx="1166642" cy="4861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6. </a:t>
            </a:r>
            <a:r>
              <a:rPr lang="en-US" sz="1013" b="1" dirty="0">
                <a:solidFill>
                  <a:schemeClr val="tx1"/>
                </a:solidFill>
              </a:rPr>
              <a:t>Create / Update </a:t>
            </a:r>
            <a:r>
              <a:rPr lang="en-US" sz="1013" dirty="0">
                <a:solidFill>
                  <a:schemeClr val="tx1"/>
                </a:solidFill>
              </a:rPr>
              <a:t>Account</a:t>
            </a:r>
          </a:p>
        </p:txBody>
      </p:sp>
      <p:cxnSp>
        <p:nvCxnSpPr>
          <p:cNvPr id="37" name="Straight Arrow Connector 36">
            <a:extLst>
              <a:ext uri="{FF2B5EF4-FFF2-40B4-BE49-F238E27FC236}">
                <a16:creationId xmlns:a16="http://schemas.microsoft.com/office/drawing/2014/main" id="{FA3461E8-E09D-B044-96D0-EDB99900C94A}"/>
              </a:ext>
            </a:extLst>
          </p:cNvPr>
          <p:cNvCxnSpPr>
            <a:cxnSpLocks/>
            <a:stCxn id="20" idx="3"/>
            <a:endCxn id="36" idx="2"/>
          </p:cNvCxnSpPr>
          <p:nvPr/>
        </p:nvCxnSpPr>
        <p:spPr>
          <a:xfrm>
            <a:off x="3254796" y="3646677"/>
            <a:ext cx="1574564" cy="190270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1AB7CF3-09E0-CB45-B716-ACBB50EE2391}"/>
              </a:ext>
            </a:extLst>
          </p:cNvPr>
          <p:cNvCxnSpPr>
            <a:cxnSpLocks/>
            <a:stCxn id="36" idx="6"/>
            <a:endCxn id="21" idx="1"/>
          </p:cNvCxnSpPr>
          <p:nvPr/>
        </p:nvCxnSpPr>
        <p:spPr>
          <a:xfrm flipV="1">
            <a:off x="5996002" y="3485537"/>
            <a:ext cx="3071169" cy="206384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1BC963C1-6E1C-174F-946F-4AAE6BDEA2C1}"/>
              </a:ext>
            </a:extLst>
          </p:cNvPr>
          <p:cNvCxnSpPr>
            <a:cxnSpLocks/>
            <a:stCxn id="30" idx="6"/>
            <a:endCxn id="21" idx="1"/>
          </p:cNvCxnSpPr>
          <p:nvPr/>
        </p:nvCxnSpPr>
        <p:spPr>
          <a:xfrm>
            <a:off x="5904232" y="1957272"/>
            <a:ext cx="3162939" cy="1528265"/>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1" name="Oval 100">
            <a:extLst>
              <a:ext uri="{FF2B5EF4-FFF2-40B4-BE49-F238E27FC236}">
                <a16:creationId xmlns:a16="http://schemas.microsoft.com/office/drawing/2014/main" id="{A7EA768B-540E-D641-BDD2-C5E048B82D00}"/>
              </a:ext>
            </a:extLst>
          </p:cNvPr>
          <p:cNvSpPr/>
          <p:nvPr/>
        </p:nvSpPr>
        <p:spPr>
          <a:xfrm>
            <a:off x="4780697" y="4471223"/>
            <a:ext cx="1263968" cy="5448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5. </a:t>
            </a:r>
            <a:r>
              <a:rPr lang="en-US" sz="1013" b="1" dirty="0">
                <a:solidFill>
                  <a:schemeClr val="tx1"/>
                </a:solidFill>
              </a:rPr>
              <a:t>Receive</a:t>
            </a:r>
            <a:r>
              <a:rPr lang="en-US" sz="1013" dirty="0">
                <a:solidFill>
                  <a:schemeClr val="tx1"/>
                </a:solidFill>
              </a:rPr>
              <a:t> Confirmation</a:t>
            </a:r>
          </a:p>
        </p:txBody>
      </p:sp>
      <p:cxnSp>
        <p:nvCxnSpPr>
          <p:cNvPr id="102" name="Straight Arrow Connector 101">
            <a:extLst>
              <a:ext uri="{FF2B5EF4-FFF2-40B4-BE49-F238E27FC236}">
                <a16:creationId xmlns:a16="http://schemas.microsoft.com/office/drawing/2014/main" id="{E703B331-8E9B-6C46-B327-26029E701B67}"/>
              </a:ext>
            </a:extLst>
          </p:cNvPr>
          <p:cNvCxnSpPr>
            <a:cxnSpLocks/>
            <a:stCxn id="20" idx="3"/>
            <a:endCxn id="101" idx="2"/>
          </p:cNvCxnSpPr>
          <p:nvPr/>
        </p:nvCxnSpPr>
        <p:spPr>
          <a:xfrm>
            <a:off x="3254796" y="3646677"/>
            <a:ext cx="1525901" cy="1096976"/>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ACA57EBA-6C21-7D49-9FBC-00A678B3DC4C}"/>
              </a:ext>
            </a:extLst>
          </p:cNvPr>
          <p:cNvSpPr/>
          <p:nvPr/>
        </p:nvSpPr>
        <p:spPr>
          <a:xfrm>
            <a:off x="4740745" y="6030513"/>
            <a:ext cx="1343873" cy="4861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7. </a:t>
            </a:r>
            <a:r>
              <a:rPr lang="en-US" sz="1013" b="1" dirty="0">
                <a:solidFill>
                  <a:schemeClr val="tx1"/>
                </a:solidFill>
              </a:rPr>
              <a:t>Update</a:t>
            </a:r>
            <a:r>
              <a:rPr lang="en-US" sz="1013" dirty="0">
                <a:solidFill>
                  <a:schemeClr val="tx1"/>
                </a:solidFill>
              </a:rPr>
              <a:t> Check-in/out Status</a:t>
            </a:r>
          </a:p>
        </p:txBody>
      </p:sp>
      <p:cxnSp>
        <p:nvCxnSpPr>
          <p:cNvPr id="108" name="Straight Arrow Connector 107">
            <a:extLst>
              <a:ext uri="{FF2B5EF4-FFF2-40B4-BE49-F238E27FC236}">
                <a16:creationId xmlns:a16="http://schemas.microsoft.com/office/drawing/2014/main" id="{628A17ED-A198-854F-9BEA-77A7017A26F8}"/>
              </a:ext>
            </a:extLst>
          </p:cNvPr>
          <p:cNvCxnSpPr>
            <a:cxnSpLocks/>
            <a:stCxn id="107" idx="6"/>
            <a:endCxn id="21" idx="1"/>
          </p:cNvCxnSpPr>
          <p:nvPr/>
        </p:nvCxnSpPr>
        <p:spPr>
          <a:xfrm flipV="1">
            <a:off x="6084618" y="3485537"/>
            <a:ext cx="2982553" cy="278803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391989F7-9168-7047-A74B-28CECA793C10}"/>
              </a:ext>
            </a:extLst>
          </p:cNvPr>
          <p:cNvCxnSpPr>
            <a:cxnSpLocks/>
            <a:stCxn id="9" idx="6"/>
            <a:endCxn id="21" idx="1"/>
          </p:cNvCxnSpPr>
          <p:nvPr/>
        </p:nvCxnSpPr>
        <p:spPr>
          <a:xfrm flipV="1">
            <a:off x="5996002" y="3485537"/>
            <a:ext cx="3071169" cy="381933"/>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2245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2DFF875-9E51-DE48-849C-8857CF1796DB}"/>
              </a:ext>
            </a:extLst>
          </p:cNvPr>
          <p:cNvSpPr/>
          <p:nvPr/>
        </p:nvSpPr>
        <p:spPr>
          <a:xfrm>
            <a:off x="4866538" y="977852"/>
            <a:ext cx="1092286" cy="4861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1. </a:t>
            </a:r>
            <a:r>
              <a:rPr lang="en-US" sz="1013" b="1" dirty="0">
                <a:solidFill>
                  <a:schemeClr val="tx1"/>
                </a:solidFill>
              </a:rPr>
              <a:t>Search</a:t>
            </a:r>
            <a:r>
              <a:rPr lang="en-US" sz="1013" dirty="0">
                <a:solidFill>
                  <a:schemeClr val="tx1"/>
                </a:solidFill>
              </a:rPr>
              <a:t> Rooms</a:t>
            </a:r>
          </a:p>
        </p:txBody>
      </p:sp>
      <p:sp>
        <p:nvSpPr>
          <p:cNvPr id="6" name="TextBox 5">
            <a:extLst>
              <a:ext uri="{FF2B5EF4-FFF2-40B4-BE49-F238E27FC236}">
                <a16:creationId xmlns:a16="http://schemas.microsoft.com/office/drawing/2014/main" id="{05DC98C7-829C-DD42-BB7A-370D2F6C0D6B}"/>
              </a:ext>
            </a:extLst>
          </p:cNvPr>
          <p:cNvSpPr txBox="1"/>
          <p:nvPr/>
        </p:nvSpPr>
        <p:spPr>
          <a:xfrm>
            <a:off x="642865" y="4130523"/>
            <a:ext cx="699230" cy="248209"/>
          </a:xfrm>
          <a:prstGeom prst="rect">
            <a:avLst/>
          </a:prstGeom>
          <a:noFill/>
        </p:spPr>
        <p:txBody>
          <a:bodyPr wrap="none" rtlCol="0">
            <a:spAutoFit/>
          </a:bodyPr>
          <a:lstStyle/>
          <a:p>
            <a:r>
              <a:rPr lang="en-US" sz="1013" dirty="0"/>
              <a:t>Customer</a:t>
            </a:r>
          </a:p>
        </p:txBody>
      </p:sp>
      <p:sp>
        <p:nvSpPr>
          <p:cNvPr id="7" name="TextBox 6">
            <a:extLst>
              <a:ext uri="{FF2B5EF4-FFF2-40B4-BE49-F238E27FC236}">
                <a16:creationId xmlns:a16="http://schemas.microsoft.com/office/drawing/2014/main" id="{F037425B-7102-554D-BE6C-82A7D5373E7E}"/>
              </a:ext>
            </a:extLst>
          </p:cNvPr>
          <p:cNvSpPr txBox="1"/>
          <p:nvPr/>
        </p:nvSpPr>
        <p:spPr>
          <a:xfrm>
            <a:off x="11052325" y="4061314"/>
            <a:ext cx="745717" cy="248209"/>
          </a:xfrm>
          <a:prstGeom prst="rect">
            <a:avLst/>
          </a:prstGeom>
          <a:noFill/>
        </p:spPr>
        <p:txBody>
          <a:bodyPr wrap="none" rtlCol="0">
            <a:spAutoFit/>
          </a:bodyPr>
          <a:lstStyle/>
          <a:p>
            <a:r>
              <a:rPr lang="en-US" sz="1013" dirty="0"/>
              <a:t>Hotel Staff</a:t>
            </a:r>
          </a:p>
        </p:txBody>
      </p:sp>
      <p:sp>
        <p:nvSpPr>
          <p:cNvPr id="8" name="Oval 7">
            <a:extLst>
              <a:ext uri="{FF2B5EF4-FFF2-40B4-BE49-F238E27FC236}">
                <a16:creationId xmlns:a16="http://schemas.microsoft.com/office/drawing/2014/main" id="{2148D555-7358-D542-8862-F40C837963BF}"/>
              </a:ext>
            </a:extLst>
          </p:cNvPr>
          <p:cNvSpPr/>
          <p:nvPr/>
        </p:nvSpPr>
        <p:spPr>
          <a:xfrm>
            <a:off x="4838636" y="2465302"/>
            <a:ext cx="1202682" cy="5448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3. </a:t>
            </a:r>
            <a:r>
              <a:rPr lang="en-US" sz="1013" b="1" dirty="0">
                <a:solidFill>
                  <a:schemeClr val="tx1"/>
                </a:solidFill>
              </a:rPr>
              <a:t>Book</a:t>
            </a:r>
            <a:r>
              <a:rPr lang="en-US" sz="1013" dirty="0">
                <a:solidFill>
                  <a:schemeClr val="tx1"/>
                </a:solidFill>
              </a:rPr>
              <a:t> Rooms</a:t>
            </a:r>
          </a:p>
        </p:txBody>
      </p:sp>
      <p:sp>
        <p:nvSpPr>
          <p:cNvPr id="9" name="Oval 8">
            <a:extLst>
              <a:ext uri="{FF2B5EF4-FFF2-40B4-BE49-F238E27FC236}">
                <a16:creationId xmlns:a16="http://schemas.microsoft.com/office/drawing/2014/main" id="{50E10D58-3A70-7D41-9784-B06558C4E065}"/>
              </a:ext>
            </a:extLst>
          </p:cNvPr>
          <p:cNvSpPr/>
          <p:nvPr/>
        </p:nvSpPr>
        <p:spPr>
          <a:xfrm>
            <a:off x="4856656" y="3253881"/>
            <a:ext cx="1166642" cy="4861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4. </a:t>
            </a:r>
            <a:r>
              <a:rPr lang="en-US" sz="1013" b="1" dirty="0">
                <a:solidFill>
                  <a:schemeClr val="tx1"/>
                </a:solidFill>
              </a:rPr>
              <a:t>Cancel</a:t>
            </a:r>
            <a:r>
              <a:rPr lang="en-US" sz="1013" dirty="0">
                <a:solidFill>
                  <a:schemeClr val="tx1"/>
                </a:solidFill>
              </a:rPr>
              <a:t> Reservation</a:t>
            </a:r>
          </a:p>
        </p:txBody>
      </p:sp>
      <p:cxnSp>
        <p:nvCxnSpPr>
          <p:cNvPr id="10" name="Straight Arrow Connector 9">
            <a:extLst>
              <a:ext uri="{FF2B5EF4-FFF2-40B4-BE49-F238E27FC236}">
                <a16:creationId xmlns:a16="http://schemas.microsoft.com/office/drawing/2014/main" id="{90441CEB-7979-6043-87C0-65A7218DF43F}"/>
              </a:ext>
            </a:extLst>
          </p:cNvPr>
          <p:cNvCxnSpPr>
            <a:cxnSpLocks/>
            <a:stCxn id="20" idx="3"/>
            <a:endCxn id="4" idx="2"/>
          </p:cNvCxnSpPr>
          <p:nvPr/>
        </p:nvCxnSpPr>
        <p:spPr>
          <a:xfrm flipV="1">
            <a:off x="1057506" y="1220914"/>
            <a:ext cx="3809032" cy="2479623"/>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E6009C8-29C3-394A-A1B4-37523A4EE3D7}"/>
              </a:ext>
            </a:extLst>
          </p:cNvPr>
          <p:cNvCxnSpPr>
            <a:cxnSpLocks/>
            <a:stCxn id="20" idx="3"/>
            <a:endCxn id="8" idx="2"/>
          </p:cNvCxnSpPr>
          <p:nvPr/>
        </p:nvCxnSpPr>
        <p:spPr>
          <a:xfrm flipV="1">
            <a:off x="1057506" y="2737732"/>
            <a:ext cx="3781130" cy="962805"/>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CA96995-1D37-D84B-B6B7-2E98BCA0A750}"/>
              </a:ext>
            </a:extLst>
          </p:cNvPr>
          <p:cNvCxnSpPr>
            <a:cxnSpLocks/>
            <a:stCxn id="20" idx="3"/>
            <a:endCxn id="9" idx="2"/>
          </p:cNvCxnSpPr>
          <p:nvPr/>
        </p:nvCxnSpPr>
        <p:spPr>
          <a:xfrm flipV="1">
            <a:off x="1057506" y="3496943"/>
            <a:ext cx="3799150" cy="20359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822FEB0-C839-5341-B7A4-2A5FD01C5465}"/>
              </a:ext>
            </a:extLst>
          </p:cNvPr>
          <p:cNvCxnSpPr>
            <a:cxnSpLocks/>
            <a:stCxn id="8" idx="6"/>
            <a:endCxn id="21" idx="1"/>
          </p:cNvCxnSpPr>
          <p:nvPr/>
        </p:nvCxnSpPr>
        <p:spPr>
          <a:xfrm>
            <a:off x="6041318" y="2737732"/>
            <a:ext cx="5357449" cy="967681"/>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72FBBFC1-B8C4-7A4F-A2F5-17927473D790}"/>
              </a:ext>
            </a:extLst>
          </p:cNvPr>
          <p:cNvSpPr/>
          <p:nvPr/>
        </p:nvSpPr>
        <p:spPr>
          <a:xfrm>
            <a:off x="7928240" y="1301051"/>
            <a:ext cx="1462515" cy="48612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Verify Room Availability</a:t>
            </a:r>
          </a:p>
        </p:txBody>
      </p:sp>
      <p:cxnSp>
        <p:nvCxnSpPr>
          <p:cNvPr id="16" name="Straight Arrow Connector 15">
            <a:extLst>
              <a:ext uri="{FF2B5EF4-FFF2-40B4-BE49-F238E27FC236}">
                <a16:creationId xmlns:a16="http://schemas.microsoft.com/office/drawing/2014/main" id="{E5674804-24B6-864D-B12C-0C06D6482F4A}"/>
              </a:ext>
            </a:extLst>
          </p:cNvPr>
          <p:cNvCxnSpPr>
            <a:cxnSpLocks/>
            <a:stCxn id="8" idx="6"/>
            <a:endCxn id="15" idx="3"/>
          </p:cNvCxnSpPr>
          <p:nvPr/>
        </p:nvCxnSpPr>
        <p:spPr>
          <a:xfrm flipV="1">
            <a:off x="6041318" y="1715983"/>
            <a:ext cx="2101102" cy="1021749"/>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32EA393-6292-EF47-B4CB-171FD768310B}"/>
              </a:ext>
            </a:extLst>
          </p:cNvPr>
          <p:cNvSpPr txBox="1"/>
          <p:nvPr/>
        </p:nvSpPr>
        <p:spPr>
          <a:xfrm rot="19477302">
            <a:off x="5948695" y="2321113"/>
            <a:ext cx="827471" cy="248209"/>
          </a:xfrm>
          <a:prstGeom prst="rect">
            <a:avLst/>
          </a:prstGeom>
          <a:noFill/>
        </p:spPr>
        <p:txBody>
          <a:bodyPr wrap="none" rtlCol="0">
            <a:spAutoFit/>
          </a:bodyPr>
          <a:lstStyle/>
          <a:p>
            <a:r>
              <a:rPr lang="en-US" sz="1013" dirty="0"/>
              <a:t>&lt;&lt;include&gt;&gt;</a:t>
            </a:r>
          </a:p>
        </p:txBody>
      </p:sp>
      <p:cxnSp>
        <p:nvCxnSpPr>
          <p:cNvPr id="18" name="Straight Arrow Connector 17">
            <a:extLst>
              <a:ext uri="{FF2B5EF4-FFF2-40B4-BE49-F238E27FC236}">
                <a16:creationId xmlns:a16="http://schemas.microsoft.com/office/drawing/2014/main" id="{53EC12AF-6381-B84A-B39A-C52CE20E7883}"/>
              </a:ext>
            </a:extLst>
          </p:cNvPr>
          <p:cNvCxnSpPr>
            <a:cxnSpLocks/>
            <a:stCxn id="4" idx="6"/>
            <a:endCxn id="15" idx="1"/>
          </p:cNvCxnSpPr>
          <p:nvPr/>
        </p:nvCxnSpPr>
        <p:spPr>
          <a:xfrm>
            <a:off x="5958824" y="1220914"/>
            <a:ext cx="2183596" cy="151328"/>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8300467-56F4-4F43-974E-030314B26266}"/>
              </a:ext>
            </a:extLst>
          </p:cNvPr>
          <p:cNvSpPr txBox="1"/>
          <p:nvPr/>
        </p:nvSpPr>
        <p:spPr>
          <a:xfrm rot="252376">
            <a:off x="6687733" y="1069261"/>
            <a:ext cx="827471" cy="248209"/>
          </a:xfrm>
          <a:prstGeom prst="rect">
            <a:avLst/>
          </a:prstGeom>
          <a:noFill/>
        </p:spPr>
        <p:txBody>
          <a:bodyPr wrap="none" rtlCol="0">
            <a:spAutoFit/>
          </a:bodyPr>
          <a:lstStyle/>
          <a:p>
            <a:r>
              <a:rPr lang="en-US" sz="1013" dirty="0"/>
              <a:t>&lt;&lt;include&gt;&gt;</a:t>
            </a:r>
          </a:p>
        </p:txBody>
      </p:sp>
      <p:pic>
        <p:nvPicPr>
          <p:cNvPr id="20" name="Picture 19">
            <a:extLst>
              <a:ext uri="{FF2B5EF4-FFF2-40B4-BE49-F238E27FC236}">
                <a16:creationId xmlns:a16="http://schemas.microsoft.com/office/drawing/2014/main" id="{E1A1F8EF-51DB-7547-9661-6C1D0E81A0BE}"/>
              </a:ext>
            </a:extLst>
          </p:cNvPr>
          <p:cNvPicPr>
            <a:picLocks noChangeAspect="1"/>
          </p:cNvPicPr>
          <p:nvPr/>
        </p:nvPicPr>
        <p:blipFill>
          <a:blip r:embed="rId2"/>
          <a:stretch>
            <a:fillRect/>
          </a:stretch>
        </p:blipFill>
        <p:spPr>
          <a:xfrm>
            <a:off x="753385" y="3429000"/>
            <a:ext cx="304121" cy="543073"/>
          </a:xfrm>
          <a:prstGeom prst="rect">
            <a:avLst/>
          </a:prstGeom>
        </p:spPr>
      </p:pic>
      <p:pic>
        <p:nvPicPr>
          <p:cNvPr id="21" name="Picture 20">
            <a:extLst>
              <a:ext uri="{FF2B5EF4-FFF2-40B4-BE49-F238E27FC236}">
                <a16:creationId xmlns:a16="http://schemas.microsoft.com/office/drawing/2014/main" id="{DCFA7778-62C3-BF47-990E-9204849B56D5}"/>
              </a:ext>
            </a:extLst>
          </p:cNvPr>
          <p:cNvPicPr>
            <a:picLocks noChangeAspect="1"/>
          </p:cNvPicPr>
          <p:nvPr/>
        </p:nvPicPr>
        <p:blipFill>
          <a:blip r:embed="rId2"/>
          <a:stretch>
            <a:fillRect/>
          </a:stretch>
        </p:blipFill>
        <p:spPr>
          <a:xfrm>
            <a:off x="11398767" y="3433876"/>
            <a:ext cx="304121" cy="543073"/>
          </a:xfrm>
          <a:prstGeom prst="rect">
            <a:avLst/>
          </a:prstGeom>
        </p:spPr>
      </p:pic>
      <p:cxnSp>
        <p:nvCxnSpPr>
          <p:cNvPr id="22" name="Straight Arrow Connector 21">
            <a:extLst>
              <a:ext uri="{FF2B5EF4-FFF2-40B4-BE49-F238E27FC236}">
                <a16:creationId xmlns:a16="http://schemas.microsoft.com/office/drawing/2014/main" id="{F0CB230A-38BB-3B41-BFC0-F98EB0C80CBF}"/>
              </a:ext>
            </a:extLst>
          </p:cNvPr>
          <p:cNvCxnSpPr>
            <a:cxnSpLocks/>
            <a:stCxn id="4" idx="6"/>
            <a:endCxn id="21" idx="1"/>
          </p:cNvCxnSpPr>
          <p:nvPr/>
        </p:nvCxnSpPr>
        <p:spPr>
          <a:xfrm>
            <a:off x="5958824" y="1220914"/>
            <a:ext cx="5439943" cy="2484499"/>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101076E-4E1B-DE42-995E-98FA9AC922AD}"/>
              </a:ext>
            </a:extLst>
          </p:cNvPr>
          <p:cNvSpPr txBox="1"/>
          <p:nvPr/>
        </p:nvSpPr>
        <p:spPr>
          <a:xfrm>
            <a:off x="1762033" y="140343"/>
            <a:ext cx="7783413" cy="584775"/>
          </a:xfrm>
          <a:prstGeom prst="rect">
            <a:avLst/>
          </a:prstGeom>
          <a:noFill/>
        </p:spPr>
        <p:txBody>
          <a:bodyPr wrap="none" rtlCol="0">
            <a:spAutoFit/>
          </a:bodyPr>
          <a:lstStyle/>
          <a:p>
            <a:r>
              <a:rPr lang="en-US" sz="3200" b="1" dirty="0"/>
              <a:t>Use Case Diagram: Hotel Reservation System</a:t>
            </a:r>
          </a:p>
        </p:txBody>
      </p:sp>
      <p:sp>
        <p:nvSpPr>
          <p:cNvPr id="30" name="Oval 29">
            <a:extLst>
              <a:ext uri="{FF2B5EF4-FFF2-40B4-BE49-F238E27FC236}">
                <a16:creationId xmlns:a16="http://schemas.microsoft.com/office/drawing/2014/main" id="{8A56BBBC-CBCF-FF4C-BE39-1F69E5BB80F4}"/>
              </a:ext>
            </a:extLst>
          </p:cNvPr>
          <p:cNvSpPr/>
          <p:nvPr/>
        </p:nvSpPr>
        <p:spPr>
          <a:xfrm>
            <a:off x="4921130" y="1714210"/>
            <a:ext cx="983102" cy="4861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2. </a:t>
            </a:r>
            <a:r>
              <a:rPr lang="en-US" sz="1013" b="1" dirty="0">
                <a:solidFill>
                  <a:schemeClr val="tx1"/>
                </a:solidFill>
              </a:rPr>
              <a:t>View</a:t>
            </a:r>
            <a:r>
              <a:rPr lang="en-US" sz="1013" dirty="0">
                <a:solidFill>
                  <a:schemeClr val="tx1"/>
                </a:solidFill>
              </a:rPr>
              <a:t> Results</a:t>
            </a:r>
          </a:p>
        </p:txBody>
      </p:sp>
      <p:cxnSp>
        <p:nvCxnSpPr>
          <p:cNvPr id="31" name="Straight Arrow Connector 30">
            <a:extLst>
              <a:ext uri="{FF2B5EF4-FFF2-40B4-BE49-F238E27FC236}">
                <a16:creationId xmlns:a16="http://schemas.microsoft.com/office/drawing/2014/main" id="{0B8AB007-8443-8A48-9F2C-6AEE59C15053}"/>
              </a:ext>
            </a:extLst>
          </p:cNvPr>
          <p:cNvCxnSpPr>
            <a:cxnSpLocks/>
            <a:stCxn id="20" idx="3"/>
            <a:endCxn id="30" idx="2"/>
          </p:cNvCxnSpPr>
          <p:nvPr/>
        </p:nvCxnSpPr>
        <p:spPr>
          <a:xfrm flipV="1">
            <a:off x="1057506" y="1957272"/>
            <a:ext cx="3863624" cy="1743265"/>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9D220BAE-4E96-5D47-8AE4-B6950C6F8E50}"/>
              </a:ext>
            </a:extLst>
          </p:cNvPr>
          <p:cNvSpPr/>
          <p:nvPr/>
        </p:nvSpPr>
        <p:spPr>
          <a:xfrm>
            <a:off x="4767849" y="5774029"/>
            <a:ext cx="1166642" cy="4861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6. </a:t>
            </a:r>
            <a:r>
              <a:rPr lang="en-US" sz="1013" b="1" dirty="0">
                <a:solidFill>
                  <a:schemeClr val="tx1"/>
                </a:solidFill>
              </a:rPr>
              <a:t>Create / Update </a:t>
            </a:r>
            <a:r>
              <a:rPr lang="en-US" sz="1013" dirty="0">
                <a:solidFill>
                  <a:schemeClr val="tx1"/>
                </a:solidFill>
              </a:rPr>
              <a:t>Account</a:t>
            </a:r>
          </a:p>
        </p:txBody>
      </p:sp>
      <p:cxnSp>
        <p:nvCxnSpPr>
          <p:cNvPr id="37" name="Straight Arrow Connector 36">
            <a:extLst>
              <a:ext uri="{FF2B5EF4-FFF2-40B4-BE49-F238E27FC236}">
                <a16:creationId xmlns:a16="http://schemas.microsoft.com/office/drawing/2014/main" id="{FA3461E8-E09D-B044-96D0-EDB99900C94A}"/>
              </a:ext>
            </a:extLst>
          </p:cNvPr>
          <p:cNvCxnSpPr>
            <a:cxnSpLocks/>
            <a:stCxn id="20" idx="3"/>
            <a:endCxn id="36" idx="2"/>
          </p:cNvCxnSpPr>
          <p:nvPr/>
        </p:nvCxnSpPr>
        <p:spPr>
          <a:xfrm>
            <a:off x="1057506" y="3700537"/>
            <a:ext cx="3710343" cy="231655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1AB7CF3-09E0-CB45-B716-ACBB50EE2391}"/>
              </a:ext>
            </a:extLst>
          </p:cNvPr>
          <p:cNvCxnSpPr>
            <a:cxnSpLocks/>
            <a:stCxn id="36" idx="6"/>
            <a:endCxn id="21" idx="1"/>
          </p:cNvCxnSpPr>
          <p:nvPr/>
        </p:nvCxnSpPr>
        <p:spPr>
          <a:xfrm flipV="1">
            <a:off x="5934491" y="3705413"/>
            <a:ext cx="5464276" cy="231167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1BC963C1-6E1C-174F-946F-4AAE6BDEA2C1}"/>
              </a:ext>
            </a:extLst>
          </p:cNvPr>
          <p:cNvCxnSpPr>
            <a:cxnSpLocks/>
            <a:stCxn id="30" idx="6"/>
            <a:endCxn id="21" idx="1"/>
          </p:cNvCxnSpPr>
          <p:nvPr/>
        </p:nvCxnSpPr>
        <p:spPr>
          <a:xfrm>
            <a:off x="5904232" y="1957272"/>
            <a:ext cx="5494535" cy="1748141"/>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1" name="Oval 100">
            <a:extLst>
              <a:ext uri="{FF2B5EF4-FFF2-40B4-BE49-F238E27FC236}">
                <a16:creationId xmlns:a16="http://schemas.microsoft.com/office/drawing/2014/main" id="{A7EA768B-540E-D641-BDD2-C5E048B82D00}"/>
              </a:ext>
            </a:extLst>
          </p:cNvPr>
          <p:cNvSpPr/>
          <p:nvPr/>
        </p:nvSpPr>
        <p:spPr>
          <a:xfrm>
            <a:off x="4777350" y="4091179"/>
            <a:ext cx="1263968" cy="5448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5a. </a:t>
            </a:r>
            <a:r>
              <a:rPr lang="en-US" sz="1013" b="1" dirty="0">
                <a:solidFill>
                  <a:schemeClr val="tx1"/>
                </a:solidFill>
              </a:rPr>
              <a:t>Receive</a:t>
            </a:r>
            <a:r>
              <a:rPr lang="en-US" sz="1013" dirty="0">
                <a:solidFill>
                  <a:schemeClr val="tx1"/>
                </a:solidFill>
              </a:rPr>
              <a:t> Booking Confirmation</a:t>
            </a:r>
          </a:p>
        </p:txBody>
      </p:sp>
      <p:cxnSp>
        <p:nvCxnSpPr>
          <p:cNvPr id="102" name="Straight Arrow Connector 101">
            <a:extLst>
              <a:ext uri="{FF2B5EF4-FFF2-40B4-BE49-F238E27FC236}">
                <a16:creationId xmlns:a16="http://schemas.microsoft.com/office/drawing/2014/main" id="{E703B331-8E9B-6C46-B327-26029E701B67}"/>
              </a:ext>
            </a:extLst>
          </p:cNvPr>
          <p:cNvCxnSpPr>
            <a:cxnSpLocks/>
            <a:stCxn id="20" idx="3"/>
            <a:endCxn id="101" idx="2"/>
          </p:cNvCxnSpPr>
          <p:nvPr/>
        </p:nvCxnSpPr>
        <p:spPr>
          <a:xfrm>
            <a:off x="1057506" y="3700537"/>
            <a:ext cx="3719844" cy="663072"/>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ACA57EBA-6C21-7D49-9FBC-00A678B3DC4C}"/>
              </a:ext>
            </a:extLst>
          </p:cNvPr>
          <p:cNvSpPr/>
          <p:nvPr/>
        </p:nvSpPr>
        <p:spPr>
          <a:xfrm>
            <a:off x="4710102" y="6430650"/>
            <a:ext cx="1343873" cy="4861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7. </a:t>
            </a:r>
            <a:r>
              <a:rPr lang="en-US" sz="1013" b="1" dirty="0">
                <a:solidFill>
                  <a:schemeClr val="tx1"/>
                </a:solidFill>
              </a:rPr>
              <a:t>Update</a:t>
            </a:r>
            <a:r>
              <a:rPr lang="en-US" sz="1013" dirty="0">
                <a:solidFill>
                  <a:schemeClr val="tx1"/>
                </a:solidFill>
              </a:rPr>
              <a:t> Check-in/out Status</a:t>
            </a:r>
          </a:p>
        </p:txBody>
      </p:sp>
      <p:cxnSp>
        <p:nvCxnSpPr>
          <p:cNvPr id="108" name="Straight Arrow Connector 107">
            <a:extLst>
              <a:ext uri="{FF2B5EF4-FFF2-40B4-BE49-F238E27FC236}">
                <a16:creationId xmlns:a16="http://schemas.microsoft.com/office/drawing/2014/main" id="{628A17ED-A198-854F-9BEA-77A7017A26F8}"/>
              </a:ext>
            </a:extLst>
          </p:cNvPr>
          <p:cNvCxnSpPr>
            <a:cxnSpLocks/>
            <a:stCxn id="107" idx="6"/>
            <a:endCxn id="21" idx="1"/>
          </p:cNvCxnSpPr>
          <p:nvPr/>
        </p:nvCxnSpPr>
        <p:spPr>
          <a:xfrm flipV="1">
            <a:off x="6053975" y="3705413"/>
            <a:ext cx="5344792" cy="2968299"/>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391989F7-9168-7047-A74B-28CECA793C10}"/>
              </a:ext>
            </a:extLst>
          </p:cNvPr>
          <p:cNvCxnSpPr>
            <a:cxnSpLocks/>
            <a:stCxn id="9" idx="6"/>
            <a:endCxn id="21" idx="1"/>
          </p:cNvCxnSpPr>
          <p:nvPr/>
        </p:nvCxnSpPr>
        <p:spPr>
          <a:xfrm>
            <a:off x="6023298" y="3496943"/>
            <a:ext cx="5375469" cy="20847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8E87A595-DFDA-2646-992D-C4B4220DA4CB}"/>
              </a:ext>
            </a:extLst>
          </p:cNvPr>
          <p:cNvSpPr/>
          <p:nvPr/>
        </p:nvSpPr>
        <p:spPr>
          <a:xfrm>
            <a:off x="7723438" y="4192195"/>
            <a:ext cx="1375525" cy="5448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Confirmation</a:t>
            </a:r>
          </a:p>
        </p:txBody>
      </p:sp>
      <p:sp>
        <p:nvSpPr>
          <p:cNvPr id="48" name="Oval 47">
            <a:extLst>
              <a:ext uri="{FF2B5EF4-FFF2-40B4-BE49-F238E27FC236}">
                <a16:creationId xmlns:a16="http://schemas.microsoft.com/office/drawing/2014/main" id="{397F3D07-D193-5E49-8046-89BE5240DD1D}"/>
              </a:ext>
            </a:extLst>
          </p:cNvPr>
          <p:cNvSpPr/>
          <p:nvPr/>
        </p:nvSpPr>
        <p:spPr>
          <a:xfrm>
            <a:off x="4777974" y="4984897"/>
            <a:ext cx="1263968" cy="5448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5b. </a:t>
            </a:r>
            <a:r>
              <a:rPr lang="en-US" sz="1013" b="1" dirty="0">
                <a:solidFill>
                  <a:schemeClr val="tx1"/>
                </a:solidFill>
              </a:rPr>
              <a:t>Receive</a:t>
            </a:r>
            <a:r>
              <a:rPr lang="en-US" sz="1013" dirty="0">
                <a:solidFill>
                  <a:schemeClr val="tx1"/>
                </a:solidFill>
              </a:rPr>
              <a:t> Cancellation Confirmation</a:t>
            </a:r>
          </a:p>
        </p:txBody>
      </p:sp>
      <p:cxnSp>
        <p:nvCxnSpPr>
          <p:cNvPr id="63" name="Straight Arrow Connector 62">
            <a:extLst>
              <a:ext uri="{FF2B5EF4-FFF2-40B4-BE49-F238E27FC236}">
                <a16:creationId xmlns:a16="http://schemas.microsoft.com/office/drawing/2014/main" id="{45BD320F-D175-FF4F-8697-3ACA0DACB26B}"/>
              </a:ext>
            </a:extLst>
          </p:cNvPr>
          <p:cNvCxnSpPr>
            <a:cxnSpLocks/>
            <a:stCxn id="46" idx="2"/>
            <a:endCxn id="101" idx="6"/>
          </p:cNvCxnSpPr>
          <p:nvPr/>
        </p:nvCxnSpPr>
        <p:spPr>
          <a:xfrm flipH="1" flipV="1">
            <a:off x="6041318" y="4363609"/>
            <a:ext cx="1682120" cy="101016"/>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141C8DA0-F450-6346-B94A-DBE8C268CAB0}"/>
              </a:ext>
            </a:extLst>
          </p:cNvPr>
          <p:cNvCxnSpPr>
            <a:cxnSpLocks/>
            <a:stCxn id="46" idx="2"/>
            <a:endCxn id="48" idx="6"/>
          </p:cNvCxnSpPr>
          <p:nvPr/>
        </p:nvCxnSpPr>
        <p:spPr>
          <a:xfrm flipH="1">
            <a:off x="6041942" y="4464625"/>
            <a:ext cx="1681496" cy="792702"/>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E7E489E-788D-7A4C-A360-AA2EE1D9CAE0}"/>
              </a:ext>
            </a:extLst>
          </p:cNvPr>
          <p:cNvSpPr txBox="1"/>
          <p:nvPr/>
        </p:nvSpPr>
        <p:spPr>
          <a:xfrm rot="19959945">
            <a:off x="6307599" y="4925075"/>
            <a:ext cx="806631" cy="248209"/>
          </a:xfrm>
          <a:prstGeom prst="rect">
            <a:avLst/>
          </a:prstGeom>
          <a:noFill/>
        </p:spPr>
        <p:txBody>
          <a:bodyPr wrap="none" rtlCol="0">
            <a:spAutoFit/>
          </a:bodyPr>
          <a:lstStyle/>
          <a:p>
            <a:r>
              <a:rPr lang="en-US" sz="1013" dirty="0"/>
              <a:t>&lt;&lt;extend&gt;&gt;</a:t>
            </a:r>
          </a:p>
        </p:txBody>
      </p:sp>
      <p:sp>
        <p:nvSpPr>
          <p:cNvPr id="47" name="TextBox 46">
            <a:extLst>
              <a:ext uri="{FF2B5EF4-FFF2-40B4-BE49-F238E27FC236}">
                <a16:creationId xmlns:a16="http://schemas.microsoft.com/office/drawing/2014/main" id="{241F8815-F026-E245-8C61-0722BB9060FE}"/>
              </a:ext>
            </a:extLst>
          </p:cNvPr>
          <p:cNvSpPr txBox="1"/>
          <p:nvPr/>
        </p:nvSpPr>
        <p:spPr>
          <a:xfrm>
            <a:off x="6413226" y="4138103"/>
            <a:ext cx="806631" cy="248209"/>
          </a:xfrm>
          <a:prstGeom prst="rect">
            <a:avLst/>
          </a:prstGeom>
          <a:noFill/>
        </p:spPr>
        <p:txBody>
          <a:bodyPr wrap="none" rtlCol="0">
            <a:spAutoFit/>
          </a:bodyPr>
          <a:lstStyle/>
          <a:p>
            <a:r>
              <a:rPr lang="en-US" sz="1013" dirty="0"/>
              <a:t>&lt;&lt;extend&gt;&gt;</a:t>
            </a:r>
          </a:p>
        </p:txBody>
      </p:sp>
      <p:cxnSp>
        <p:nvCxnSpPr>
          <p:cNvPr id="49" name="Straight Arrow Connector 48">
            <a:extLst>
              <a:ext uri="{FF2B5EF4-FFF2-40B4-BE49-F238E27FC236}">
                <a16:creationId xmlns:a16="http://schemas.microsoft.com/office/drawing/2014/main" id="{E32D5D09-1BF0-394A-B9B2-5C42EC5E7FBC}"/>
              </a:ext>
            </a:extLst>
          </p:cNvPr>
          <p:cNvCxnSpPr>
            <a:cxnSpLocks/>
            <a:stCxn id="20" idx="3"/>
            <a:endCxn id="48" idx="2"/>
          </p:cNvCxnSpPr>
          <p:nvPr/>
        </p:nvCxnSpPr>
        <p:spPr>
          <a:xfrm>
            <a:off x="1057506" y="3700537"/>
            <a:ext cx="3720468" cy="155679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1986902-45A5-7A42-853F-596347854E43}"/>
              </a:ext>
            </a:extLst>
          </p:cNvPr>
          <p:cNvSpPr txBox="1"/>
          <p:nvPr/>
        </p:nvSpPr>
        <p:spPr>
          <a:xfrm>
            <a:off x="9472693" y="1693384"/>
            <a:ext cx="2230195" cy="923330"/>
          </a:xfrm>
          <a:prstGeom prst="rect">
            <a:avLst/>
          </a:prstGeom>
          <a:solidFill>
            <a:srgbClr val="FFFF00"/>
          </a:solidFill>
        </p:spPr>
        <p:txBody>
          <a:bodyPr wrap="square" rtlCol="0">
            <a:spAutoFit/>
          </a:bodyPr>
          <a:lstStyle/>
          <a:p>
            <a:r>
              <a:rPr lang="en-US" dirty="0"/>
              <a:t>Showing examples of includes and extends, and </a:t>
            </a:r>
          </a:p>
        </p:txBody>
      </p:sp>
    </p:spTree>
    <p:extLst>
      <p:ext uri="{BB962C8B-B14F-4D97-AF65-F5344CB8AC3E}">
        <p14:creationId xmlns:p14="http://schemas.microsoft.com/office/powerpoint/2010/main" val="4041409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E75858-A858-7E4F-B8AD-6A09407EB0B4}"/>
              </a:ext>
            </a:extLst>
          </p:cNvPr>
          <p:cNvSpPr/>
          <p:nvPr/>
        </p:nvSpPr>
        <p:spPr>
          <a:xfrm>
            <a:off x="667628" y="1926873"/>
            <a:ext cx="1528550" cy="46786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p>
        </p:txBody>
      </p:sp>
      <p:sp>
        <p:nvSpPr>
          <p:cNvPr id="5" name="Rectangle 4">
            <a:extLst>
              <a:ext uri="{FF2B5EF4-FFF2-40B4-BE49-F238E27FC236}">
                <a16:creationId xmlns:a16="http://schemas.microsoft.com/office/drawing/2014/main" id="{C85FD804-0287-DB40-876F-9494F468950B}"/>
              </a:ext>
            </a:extLst>
          </p:cNvPr>
          <p:cNvSpPr/>
          <p:nvPr/>
        </p:nvSpPr>
        <p:spPr>
          <a:xfrm>
            <a:off x="9843939" y="1926872"/>
            <a:ext cx="1528550" cy="46786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Hotel Staff</a:t>
            </a:r>
          </a:p>
        </p:txBody>
      </p:sp>
      <p:sp>
        <p:nvSpPr>
          <p:cNvPr id="8" name="TextBox 7">
            <a:extLst>
              <a:ext uri="{FF2B5EF4-FFF2-40B4-BE49-F238E27FC236}">
                <a16:creationId xmlns:a16="http://schemas.microsoft.com/office/drawing/2014/main" id="{ACA475DA-AAB4-0C4F-ACC0-99DC10FCC247}"/>
              </a:ext>
            </a:extLst>
          </p:cNvPr>
          <p:cNvSpPr txBox="1"/>
          <p:nvPr/>
        </p:nvSpPr>
        <p:spPr>
          <a:xfrm>
            <a:off x="2773337" y="42648"/>
            <a:ext cx="6865149" cy="584775"/>
          </a:xfrm>
          <a:prstGeom prst="rect">
            <a:avLst/>
          </a:prstGeom>
          <a:noFill/>
        </p:spPr>
        <p:txBody>
          <a:bodyPr wrap="none" rtlCol="0">
            <a:spAutoFit/>
          </a:bodyPr>
          <a:lstStyle/>
          <a:p>
            <a:r>
              <a:rPr lang="en-US" sz="3200" b="1" dirty="0"/>
              <a:t>Context DFD: Hotel Reservation System</a:t>
            </a:r>
          </a:p>
        </p:txBody>
      </p:sp>
      <p:grpSp>
        <p:nvGrpSpPr>
          <p:cNvPr id="54" name="Group 53">
            <a:extLst>
              <a:ext uri="{FF2B5EF4-FFF2-40B4-BE49-F238E27FC236}">
                <a16:creationId xmlns:a16="http://schemas.microsoft.com/office/drawing/2014/main" id="{9B755A88-5288-6647-B4B3-022E6B8A9C8D}"/>
              </a:ext>
            </a:extLst>
          </p:cNvPr>
          <p:cNvGrpSpPr/>
          <p:nvPr/>
        </p:nvGrpSpPr>
        <p:grpSpPr>
          <a:xfrm>
            <a:off x="4891372" y="2324190"/>
            <a:ext cx="1933434" cy="2886452"/>
            <a:chOff x="4894996" y="2703590"/>
            <a:chExt cx="1933434" cy="2886452"/>
          </a:xfrm>
        </p:grpSpPr>
        <p:sp>
          <p:nvSpPr>
            <p:cNvPr id="7" name="Rounded Rectangle 6">
              <a:extLst>
                <a:ext uri="{FF2B5EF4-FFF2-40B4-BE49-F238E27FC236}">
                  <a16:creationId xmlns:a16="http://schemas.microsoft.com/office/drawing/2014/main" id="{63E0E38D-BDA2-2948-8C9F-547612700343}"/>
                </a:ext>
              </a:extLst>
            </p:cNvPr>
            <p:cNvSpPr/>
            <p:nvPr/>
          </p:nvSpPr>
          <p:spPr>
            <a:xfrm>
              <a:off x="4894996" y="2838733"/>
              <a:ext cx="1933433" cy="275130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Hotel Reservation System</a:t>
              </a:r>
            </a:p>
          </p:txBody>
        </p:sp>
        <p:sp>
          <p:nvSpPr>
            <p:cNvPr id="19" name="Delay 18">
              <a:extLst>
                <a:ext uri="{FF2B5EF4-FFF2-40B4-BE49-F238E27FC236}">
                  <a16:creationId xmlns:a16="http://schemas.microsoft.com/office/drawing/2014/main" id="{C2FEA86F-0C49-5947-A1A8-C95A6D15366C}"/>
                </a:ext>
              </a:extLst>
            </p:cNvPr>
            <p:cNvSpPr/>
            <p:nvPr/>
          </p:nvSpPr>
          <p:spPr>
            <a:xfrm rot="16200000">
              <a:off x="5651026" y="194756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DBB3E46C-6971-E94E-BBC9-65E463402177}"/>
                </a:ext>
              </a:extLst>
            </p:cNvPr>
            <p:cNvSpPr txBox="1"/>
            <p:nvPr/>
          </p:nvSpPr>
          <p:spPr>
            <a:xfrm>
              <a:off x="5710870" y="2729611"/>
              <a:ext cx="301686" cy="369332"/>
            </a:xfrm>
            <a:prstGeom prst="rect">
              <a:avLst/>
            </a:prstGeom>
            <a:noFill/>
          </p:spPr>
          <p:txBody>
            <a:bodyPr wrap="none" rtlCol="0">
              <a:spAutoFit/>
            </a:bodyPr>
            <a:lstStyle/>
            <a:p>
              <a:r>
                <a:rPr lang="en-US" dirty="0"/>
                <a:t>0</a:t>
              </a:r>
            </a:p>
          </p:txBody>
        </p:sp>
      </p:grpSp>
      <p:sp>
        <p:nvSpPr>
          <p:cNvPr id="21" name="TextBox 20">
            <a:extLst>
              <a:ext uri="{FF2B5EF4-FFF2-40B4-BE49-F238E27FC236}">
                <a16:creationId xmlns:a16="http://schemas.microsoft.com/office/drawing/2014/main" id="{A88CCAB7-CCB3-4B48-B864-40AD69C3B043}"/>
              </a:ext>
            </a:extLst>
          </p:cNvPr>
          <p:cNvSpPr txBox="1"/>
          <p:nvPr/>
        </p:nvSpPr>
        <p:spPr>
          <a:xfrm>
            <a:off x="2327028" y="2139524"/>
            <a:ext cx="2494702" cy="369332"/>
          </a:xfrm>
          <a:prstGeom prst="rect">
            <a:avLst/>
          </a:prstGeom>
          <a:noFill/>
        </p:spPr>
        <p:txBody>
          <a:bodyPr wrap="square" rtlCol="0">
            <a:spAutoFit/>
          </a:bodyPr>
          <a:lstStyle/>
          <a:p>
            <a:r>
              <a:rPr lang="en-US" dirty="0"/>
              <a:t>Room Search Query</a:t>
            </a:r>
          </a:p>
        </p:txBody>
      </p:sp>
      <p:sp>
        <p:nvSpPr>
          <p:cNvPr id="23" name="TextBox 22">
            <a:extLst>
              <a:ext uri="{FF2B5EF4-FFF2-40B4-BE49-F238E27FC236}">
                <a16:creationId xmlns:a16="http://schemas.microsoft.com/office/drawing/2014/main" id="{35DD4A30-F622-024E-B069-10E6B31B6DCA}"/>
              </a:ext>
            </a:extLst>
          </p:cNvPr>
          <p:cNvSpPr txBox="1"/>
          <p:nvPr/>
        </p:nvSpPr>
        <p:spPr>
          <a:xfrm>
            <a:off x="2489669" y="2576475"/>
            <a:ext cx="2152555" cy="369332"/>
          </a:xfrm>
          <a:prstGeom prst="rect">
            <a:avLst/>
          </a:prstGeom>
          <a:noFill/>
        </p:spPr>
        <p:txBody>
          <a:bodyPr wrap="square" rtlCol="0">
            <a:spAutoFit/>
          </a:bodyPr>
          <a:lstStyle/>
          <a:p>
            <a:r>
              <a:rPr lang="en-US" dirty="0"/>
              <a:t>Search Results </a:t>
            </a:r>
          </a:p>
        </p:txBody>
      </p:sp>
      <p:cxnSp>
        <p:nvCxnSpPr>
          <p:cNvPr id="35" name="Straight Arrow Connector 34">
            <a:extLst>
              <a:ext uri="{FF2B5EF4-FFF2-40B4-BE49-F238E27FC236}">
                <a16:creationId xmlns:a16="http://schemas.microsoft.com/office/drawing/2014/main" id="{349312F6-93DF-D340-99C3-810302752C35}"/>
              </a:ext>
            </a:extLst>
          </p:cNvPr>
          <p:cNvCxnSpPr/>
          <p:nvPr/>
        </p:nvCxnSpPr>
        <p:spPr>
          <a:xfrm>
            <a:off x="2327028" y="2544146"/>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C1DF25A-4263-0348-BA97-BD6537A885E4}"/>
              </a:ext>
            </a:extLst>
          </p:cNvPr>
          <p:cNvCxnSpPr>
            <a:cxnSpLocks/>
          </p:cNvCxnSpPr>
          <p:nvPr/>
        </p:nvCxnSpPr>
        <p:spPr>
          <a:xfrm flipH="1">
            <a:off x="2327028" y="3010249"/>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3C09872-5540-A94D-811A-C21CE9156EBC}"/>
              </a:ext>
            </a:extLst>
          </p:cNvPr>
          <p:cNvSpPr txBox="1"/>
          <p:nvPr/>
        </p:nvSpPr>
        <p:spPr>
          <a:xfrm>
            <a:off x="2625749" y="4075025"/>
            <a:ext cx="2152555" cy="369332"/>
          </a:xfrm>
          <a:prstGeom prst="rect">
            <a:avLst/>
          </a:prstGeom>
          <a:noFill/>
        </p:spPr>
        <p:txBody>
          <a:bodyPr wrap="square" rtlCol="0">
            <a:spAutoFit/>
          </a:bodyPr>
          <a:lstStyle/>
          <a:p>
            <a:r>
              <a:rPr lang="en-US" dirty="0"/>
              <a:t>Receipt Info</a:t>
            </a:r>
          </a:p>
        </p:txBody>
      </p:sp>
      <p:cxnSp>
        <p:nvCxnSpPr>
          <p:cNvPr id="41" name="Straight Arrow Connector 40">
            <a:extLst>
              <a:ext uri="{FF2B5EF4-FFF2-40B4-BE49-F238E27FC236}">
                <a16:creationId xmlns:a16="http://schemas.microsoft.com/office/drawing/2014/main" id="{C0384FA9-BF46-1946-AD16-80B5A22A09AF}"/>
              </a:ext>
            </a:extLst>
          </p:cNvPr>
          <p:cNvCxnSpPr/>
          <p:nvPr/>
        </p:nvCxnSpPr>
        <p:spPr>
          <a:xfrm>
            <a:off x="2463108" y="3911969"/>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344B442-6C18-9843-90EC-D29F2FC81B71}"/>
              </a:ext>
            </a:extLst>
          </p:cNvPr>
          <p:cNvCxnSpPr>
            <a:cxnSpLocks/>
          </p:cNvCxnSpPr>
          <p:nvPr/>
        </p:nvCxnSpPr>
        <p:spPr>
          <a:xfrm flipH="1">
            <a:off x="2463108" y="4034509"/>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EFFFA11-A6C2-5D43-A8ED-4E06F4C44BC9}"/>
              </a:ext>
            </a:extLst>
          </p:cNvPr>
          <p:cNvCxnSpPr/>
          <p:nvPr/>
        </p:nvCxnSpPr>
        <p:spPr>
          <a:xfrm>
            <a:off x="2454483" y="5992138"/>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5A6C8-8E3F-9E48-B912-32A737A40714}"/>
              </a:ext>
            </a:extLst>
          </p:cNvPr>
          <p:cNvSpPr txBox="1"/>
          <p:nvPr/>
        </p:nvSpPr>
        <p:spPr>
          <a:xfrm>
            <a:off x="2640597" y="3591023"/>
            <a:ext cx="1709892" cy="369332"/>
          </a:xfrm>
          <a:prstGeom prst="rect">
            <a:avLst/>
          </a:prstGeom>
          <a:noFill/>
        </p:spPr>
        <p:txBody>
          <a:bodyPr wrap="none" rtlCol="0">
            <a:spAutoFit/>
          </a:bodyPr>
          <a:lstStyle/>
          <a:p>
            <a:r>
              <a:rPr lang="en-US" dirty="0"/>
              <a:t>Reservation Info</a:t>
            </a:r>
          </a:p>
        </p:txBody>
      </p:sp>
      <p:sp>
        <p:nvSpPr>
          <p:cNvPr id="49" name="TextBox 48">
            <a:extLst>
              <a:ext uri="{FF2B5EF4-FFF2-40B4-BE49-F238E27FC236}">
                <a16:creationId xmlns:a16="http://schemas.microsoft.com/office/drawing/2014/main" id="{5BEC0D55-C107-8248-9BDC-1740D68D825B}"/>
              </a:ext>
            </a:extLst>
          </p:cNvPr>
          <p:cNvSpPr txBox="1"/>
          <p:nvPr/>
        </p:nvSpPr>
        <p:spPr>
          <a:xfrm>
            <a:off x="2742440" y="5678239"/>
            <a:ext cx="2152555" cy="369332"/>
          </a:xfrm>
          <a:prstGeom prst="rect">
            <a:avLst/>
          </a:prstGeom>
          <a:noFill/>
        </p:spPr>
        <p:txBody>
          <a:bodyPr wrap="square" rtlCol="0">
            <a:spAutoFit/>
          </a:bodyPr>
          <a:lstStyle/>
          <a:p>
            <a:r>
              <a:rPr lang="en-US" dirty="0"/>
              <a:t>Account Info</a:t>
            </a:r>
          </a:p>
        </p:txBody>
      </p:sp>
      <p:sp>
        <p:nvSpPr>
          <p:cNvPr id="50" name="TextBox 49">
            <a:extLst>
              <a:ext uri="{FF2B5EF4-FFF2-40B4-BE49-F238E27FC236}">
                <a16:creationId xmlns:a16="http://schemas.microsoft.com/office/drawing/2014/main" id="{CD459F9C-6E30-BF4F-B187-078E75B0DB08}"/>
              </a:ext>
            </a:extLst>
          </p:cNvPr>
          <p:cNvSpPr txBox="1"/>
          <p:nvPr/>
        </p:nvSpPr>
        <p:spPr>
          <a:xfrm>
            <a:off x="7032545" y="2143147"/>
            <a:ext cx="2494702" cy="369332"/>
          </a:xfrm>
          <a:prstGeom prst="rect">
            <a:avLst/>
          </a:prstGeom>
          <a:noFill/>
        </p:spPr>
        <p:txBody>
          <a:bodyPr wrap="square" rtlCol="0">
            <a:spAutoFit/>
          </a:bodyPr>
          <a:lstStyle/>
          <a:p>
            <a:r>
              <a:rPr lang="en-US" dirty="0"/>
              <a:t>Room Search Query</a:t>
            </a:r>
          </a:p>
        </p:txBody>
      </p:sp>
      <p:sp>
        <p:nvSpPr>
          <p:cNvPr id="51" name="TextBox 50">
            <a:extLst>
              <a:ext uri="{FF2B5EF4-FFF2-40B4-BE49-F238E27FC236}">
                <a16:creationId xmlns:a16="http://schemas.microsoft.com/office/drawing/2014/main" id="{35B8E170-B6FD-2548-AB2E-9C9CC68D5984}"/>
              </a:ext>
            </a:extLst>
          </p:cNvPr>
          <p:cNvSpPr txBox="1"/>
          <p:nvPr/>
        </p:nvSpPr>
        <p:spPr>
          <a:xfrm>
            <a:off x="7195186" y="2580098"/>
            <a:ext cx="2152555" cy="369332"/>
          </a:xfrm>
          <a:prstGeom prst="rect">
            <a:avLst/>
          </a:prstGeom>
          <a:noFill/>
        </p:spPr>
        <p:txBody>
          <a:bodyPr wrap="square" rtlCol="0">
            <a:spAutoFit/>
          </a:bodyPr>
          <a:lstStyle/>
          <a:p>
            <a:r>
              <a:rPr lang="en-US" dirty="0"/>
              <a:t>Search Results </a:t>
            </a:r>
          </a:p>
        </p:txBody>
      </p:sp>
      <p:cxnSp>
        <p:nvCxnSpPr>
          <p:cNvPr id="52" name="Straight Arrow Connector 51">
            <a:extLst>
              <a:ext uri="{FF2B5EF4-FFF2-40B4-BE49-F238E27FC236}">
                <a16:creationId xmlns:a16="http://schemas.microsoft.com/office/drawing/2014/main" id="{C1FB07D9-5617-6044-B8B9-1DD32AD6700F}"/>
              </a:ext>
            </a:extLst>
          </p:cNvPr>
          <p:cNvCxnSpPr/>
          <p:nvPr/>
        </p:nvCxnSpPr>
        <p:spPr>
          <a:xfrm>
            <a:off x="7032545" y="3098943"/>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6478DCF-6C6A-1D46-A6FD-BF12EF467F14}"/>
              </a:ext>
            </a:extLst>
          </p:cNvPr>
          <p:cNvCxnSpPr>
            <a:cxnSpLocks/>
          </p:cNvCxnSpPr>
          <p:nvPr/>
        </p:nvCxnSpPr>
        <p:spPr>
          <a:xfrm flipH="1">
            <a:off x="7032545" y="2544146"/>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4EBE01E4-41B6-C14C-B220-6576CB534A2E}"/>
              </a:ext>
            </a:extLst>
          </p:cNvPr>
          <p:cNvSpPr txBox="1"/>
          <p:nvPr/>
        </p:nvSpPr>
        <p:spPr>
          <a:xfrm>
            <a:off x="7394364" y="3541094"/>
            <a:ext cx="1709892" cy="369332"/>
          </a:xfrm>
          <a:prstGeom prst="rect">
            <a:avLst/>
          </a:prstGeom>
          <a:noFill/>
        </p:spPr>
        <p:txBody>
          <a:bodyPr wrap="none" rtlCol="0">
            <a:spAutoFit/>
          </a:bodyPr>
          <a:lstStyle/>
          <a:p>
            <a:r>
              <a:rPr lang="en-US" dirty="0"/>
              <a:t>Reservation Info</a:t>
            </a:r>
          </a:p>
        </p:txBody>
      </p:sp>
      <p:cxnSp>
        <p:nvCxnSpPr>
          <p:cNvPr id="58" name="Straight Arrow Connector 57">
            <a:extLst>
              <a:ext uri="{FF2B5EF4-FFF2-40B4-BE49-F238E27FC236}">
                <a16:creationId xmlns:a16="http://schemas.microsoft.com/office/drawing/2014/main" id="{1E008A86-1032-C647-9A58-F36FD3C39AD9}"/>
              </a:ext>
            </a:extLst>
          </p:cNvPr>
          <p:cNvCxnSpPr>
            <a:cxnSpLocks/>
          </p:cNvCxnSpPr>
          <p:nvPr/>
        </p:nvCxnSpPr>
        <p:spPr>
          <a:xfrm flipH="1">
            <a:off x="7195186" y="3959306"/>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45431906-FC53-374A-A268-7F186C371914}"/>
              </a:ext>
            </a:extLst>
          </p:cNvPr>
          <p:cNvSpPr/>
          <p:nvPr/>
        </p:nvSpPr>
        <p:spPr>
          <a:xfrm>
            <a:off x="2322961" y="1801854"/>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60" name="Oval 59">
            <a:extLst>
              <a:ext uri="{FF2B5EF4-FFF2-40B4-BE49-F238E27FC236}">
                <a16:creationId xmlns:a16="http://schemas.microsoft.com/office/drawing/2014/main" id="{3B914CC5-34FA-FD41-827E-D0395CFB89EC}"/>
              </a:ext>
            </a:extLst>
          </p:cNvPr>
          <p:cNvSpPr/>
          <p:nvPr/>
        </p:nvSpPr>
        <p:spPr>
          <a:xfrm>
            <a:off x="2340890" y="2650941"/>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61" name="Oval 60">
            <a:extLst>
              <a:ext uri="{FF2B5EF4-FFF2-40B4-BE49-F238E27FC236}">
                <a16:creationId xmlns:a16="http://schemas.microsoft.com/office/drawing/2014/main" id="{275C929D-02DA-9649-91B3-0AAB61B9E594}"/>
              </a:ext>
            </a:extLst>
          </p:cNvPr>
          <p:cNvSpPr/>
          <p:nvPr/>
        </p:nvSpPr>
        <p:spPr>
          <a:xfrm>
            <a:off x="6924489" y="1801854"/>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62" name="Oval 61">
            <a:extLst>
              <a:ext uri="{FF2B5EF4-FFF2-40B4-BE49-F238E27FC236}">
                <a16:creationId xmlns:a16="http://schemas.microsoft.com/office/drawing/2014/main" id="{761B690B-DFE9-7A48-B86F-5402B22A343A}"/>
              </a:ext>
            </a:extLst>
          </p:cNvPr>
          <p:cNvSpPr/>
          <p:nvPr/>
        </p:nvSpPr>
        <p:spPr>
          <a:xfrm>
            <a:off x="6942418" y="2650941"/>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63" name="Oval 62">
            <a:extLst>
              <a:ext uri="{FF2B5EF4-FFF2-40B4-BE49-F238E27FC236}">
                <a16:creationId xmlns:a16="http://schemas.microsoft.com/office/drawing/2014/main" id="{7E2C1976-7A1A-3241-86EA-1ADBBF58E3DA}"/>
              </a:ext>
            </a:extLst>
          </p:cNvPr>
          <p:cNvSpPr/>
          <p:nvPr/>
        </p:nvSpPr>
        <p:spPr>
          <a:xfrm>
            <a:off x="2382364" y="3570424"/>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sp>
        <p:nvSpPr>
          <p:cNvPr id="64" name="Oval 63">
            <a:extLst>
              <a:ext uri="{FF2B5EF4-FFF2-40B4-BE49-F238E27FC236}">
                <a16:creationId xmlns:a16="http://schemas.microsoft.com/office/drawing/2014/main" id="{8759A733-EA84-864F-8EBF-3DAB94C6EA35}"/>
              </a:ext>
            </a:extLst>
          </p:cNvPr>
          <p:cNvSpPr/>
          <p:nvPr/>
        </p:nvSpPr>
        <p:spPr>
          <a:xfrm>
            <a:off x="2400293" y="4160200"/>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a:t>
            </a:r>
          </a:p>
        </p:txBody>
      </p:sp>
      <p:sp>
        <p:nvSpPr>
          <p:cNvPr id="65" name="Oval 64">
            <a:extLst>
              <a:ext uri="{FF2B5EF4-FFF2-40B4-BE49-F238E27FC236}">
                <a16:creationId xmlns:a16="http://schemas.microsoft.com/office/drawing/2014/main" id="{E2091490-FD0D-0747-99E4-5A3CCA750A03}"/>
              </a:ext>
            </a:extLst>
          </p:cNvPr>
          <p:cNvSpPr/>
          <p:nvPr/>
        </p:nvSpPr>
        <p:spPr>
          <a:xfrm>
            <a:off x="6959778" y="3502983"/>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sp>
        <p:nvSpPr>
          <p:cNvPr id="66" name="TextBox 65">
            <a:extLst>
              <a:ext uri="{FF2B5EF4-FFF2-40B4-BE49-F238E27FC236}">
                <a16:creationId xmlns:a16="http://schemas.microsoft.com/office/drawing/2014/main" id="{883763A1-17F7-B444-AC3D-A2FD0180EF3E}"/>
              </a:ext>
            </a:extLst>
          </p:cNvPr>
          <p:cNvSpPr txBox="1"/>
          <p:nvPr/>
        </p:nvSpPr>
        <p:spPr>
          <a:xfrm>
            <a:off x="2617124" y="5253475"/>
            <a:ext cx="2152555" cy="369332"/>
          </a:xfrm>
          <a:prstGeom prst="rect">
            <a:avLst/>
          </a:prstGeom>
          <a:noFill/>
        </p:spPr>
        <p:txBody>
          <a:bodyPr wrap="square" rtlCol="0">
            <a:spAutoFit/>
          </a:bodyPr>
          <a:lstStyle/>
          <a:p>
            <a:r>
              <a:rPr lang="en-US" dirty="0"/>
              <a:t>Receipt Info</a:t>
            </a:r>
          </a:p>
        </p:txBody>
      </p:sp>
      <p:cxnSp>
        <p:nvCxnSpPr>
          <p:cNvPr id="67" name="Straight Arrow Connector 66">
            <a:extLst>
              <a:ext uri="{FF2B5EF4-FFF2-40B4-BE49-F238E27FC236}">
                <a16:creationId xmlns:a16="http://schemas.microsoft.com/office/drawing/2014/main" id="{4A497CDD-8C47-744A-865D-44DCD2D3433C}"/>
              </a:ext>
            </a:extLst>
          </p:cNvPr>
          <p:cNvCxnSpPr/>
          <p:nvPr/>
        </p:nvCxnSpPr>
        <p:spPr>
          <a:xfrm>
            <a:off x="2454483" y="5131010"/>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DBD0D4E0-076B-534B-92F5-DD34E2384D63}"/>
              </a:ext>
            </a:extLst>
          </p:cNvPr>
          <p:cNvCxnSpPr>
            <a:cxnSpLocks/>
          </p:cNvCxnSpPr>
          <p:nvPr/>
        </p:nvCxnSpPr>
        <p:spPr>
          <a:xfrm flipH="1">
            <a:off x="2454483" y="5212174"/>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6600234C-0D9F-9040-86AE-82A9A4EF3F58}"/>
              </a:ext>
            </a:extLst>
          </p:cNvPr>
          <p:cNvSpPr txBox="1"/>
          <p:nvPr/>
        </p:nvSpPr>
        <p:spPr>
          <a:xfrm>
            <a:off x="2631972" y="4810064"/>
            <a:ext cx="1225207" cy="369332"/>
          </a:xfrm>
          <a:prstGeom prst="rect">
            <a:avLst/>
          </a:prstGeom>
          <a:noFill/>
        </p:spPr>
        <p:txBody>
          <a:bodyPr wrap="none" rtlCol="0">
            <a:spAutoFit/>
          </a:bodyPr>
          <a:lstStyle/>
          <a:p>
            <a:r>
              <a:rPr lang="en-US" dirty="0"/>
              <a:t>Cancel Info</a:t>
            </a:r>
          </a:p>
        </p:txBody>
      </p:sp>
      <p:sp>
        <p:nvSpPr>
          <p:cNvPr id="70" name="Oval 69">
            <a:extLst>
              <a:ext uri="{FF2B5EF4-FFF2-40B4-BE49-F238E27FC236}">
                <a16:creationId xmlns:a16="http://schemas.microsoft.com/office/drawing/2014/main" id="{8B666FF1-702C-AF4C-BF55-848BA5BF3AB5}"/>
              </a:ext>
            </a:extLst>
          </p:cNvPr>
          <p:cNvSpPr/>
          <p:nvPr/>
        </p:nvSpPr>
        <p:spPr>
          <a:xfrm>
            <a:off x="2373739" y="4789465"/>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71" name="Oval 70">
            <a:extLst>
              <a:ext uri="{FF2B5EF4-FFF2-40B4-BE49-F238E27FC236}">
                <a16:creationId xmlns:a16="http://schemas.microsoft.com/office/drawing/2014/main" id="{A8150497-FC1B-B14B-908D-B4D62AE5D3DD}"/>
              </a:ext>
            </a:extLst>
          </p:cNvPr>
          <p:cNvSpPr/>
          <p:nvPr/>
        </p:nvSpPr>
        <p:spPr>
          <a:xfrm>
            <a:off x="2391668" y="5379241"/>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a:t>
            </a:r>
          </a:p>
        </p:txBody>
      </p:sp>
      <p:sp>
        <p:nvSpPr>
          <p:cNvPr id="72" name="Oval 71">
            <a:extLst>
              <a:ext uri="{FF2B5EF4-FFF2-40B4-BE49-F238E27FC236}">
                <a16:creationId xmlns:a16="http://schemas.microsoft.com/office/drawing/2014/main" id="{A7E1C813-EFFD-B342-A297-0A609CE99B1A}"/>
              </a:ext>
            </a:extLst>
          </p:cNvPr>
          <p:cNvSpPr/>
          <p:nvPr/>
        </p:nvSpPr>
        <p:spPr>
          <a:xfrm>
            <a:off x="2380748" y="5862849"/>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a:t>
            </a:r>
          </a:p>
        </p:txBody>
      </p:sp>
      <p:sp>
        <p:nvSpPr>
          <p:cNvPr id="73" name="TextBox 72">
            <a:extLst>
              <a:ext uri="{FF2B5EF4-FFF2-40B4-BE49-F238E27FC236}">
                <a16:creationId xmlns:a16="http://schemas.microsoft.com/office/drawing/2014/main" id="{190DB1FA-4BAF-C641-B3B0-58171105F6FC}"/>
              </a:ext>
            </a:extLst>
          </p:cNvPr>
          <p:cNvSpPr txBox="1"/>
          <p:nvPr/>
        </p:nvSpPr>
        <p:spPr>
          <a:xfrm>
            <a:off x="7411229" y="5673071"/>
            <a:ext cx="1370247" cy="369332"/>
          </a:xfrm>
          <a:prstGeom prst="rect">
            <a:avLst/>
          </a:prstGeom>
          <a:noFill/>
        </p:spPr>
        <p:txBody>
          <a:bodyPr wrap="none" rtlCol="0">
            <a:spAutoFit/>
          </a:bodyPr>
          <a:lstStyle/>
          <a:p>
            <a:r>
              <a:rPr lang="en-US" dirty="0"/>
              <a:t>Account Info</a:t>
            </a:r>
          </a:p>
        </p:txBody>
      </p:sp>
      <p:cxnSp>
        <p:nvCxnSpPr>
          <p:cNvPr id="74" name="Straight Arrow Connector 73">
            <a:extLst>
              <a:ext uri="{FF2B5EF4-FFF2-40B4-BE49-F238E27FC236}">
                <a16:creationId xmlns:a16="http://schemas.microsoft.com/office/drawing/2014/main" id="{D385153A-5281-4742-9DFC-182220ABCF70}"/>
              </a:ext>
            </a:extLst>
          </p:cNvPr>
          <p:cNvCxnSpPr>
            <a:cxnSpLocks/>
          </p:cNvCxnSpPr>
          <p:nvPr/>
        </p:nvCxnSpPr>
        <p:spPr>
          <a:xfrm flipH="1">
            <a:off x="7212051" y="6091283"/>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FBA9FA9B-A694-2641-B33D-7E2612160853}"/>
              </a:ext>
            </a:extLst>
          </p:cNvPr>
          <p:cNvSpPr/>
          <p:nvPr/>
        </p:nvSpPr>
        <p:spPr>
          <a:xfrm>
            <a:off x="6976643" y="5634960"/>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a:t>
            </a:r>
          </a:p>
        </p:txBody>
      </p:sp>
      <p:sp>
        <p:nvSpPr>
          <p:cNvPr id="76" name="TextBox 75">
            <a:extLst>
              <a:ext uri="{FF2B5EF4-FFF2-40B4-BE49-F238E27FC236}">
                <a16:creationId xmlns:a16="http://schemas.microsoft.com/office/drawing/2014/main" id="{BA580F06-CE0E-9849-A85B-5550756A53ED}"/>
              </a:ext>
            </a:extLst>
          </p:cNvPr>
          <p:cNvSpPr txBox="1"/>
          <p:nvPr/>
        </p:nvSpPr>
        <p:spPr>
          <a:xfrm>
            <a:off x="7411229" y="6396238"/>
            <a:ext cx="1799916" cy="369332"/>
          </a:xfrm>
          <a:prstGeom prst="rect">
            <a:avLst/>
          </a:prstGeom>
          <a:noFill/>
        </p:spPr>
        <p:txBody>
          <a:bodyPr wrap="none" rtlCol="0">
            <a:spAutoFit/>
          </a:bodyPr>
          <a:lstStyle/>
          <a:p>
            <a:r>
              <a:rPr lang="en-US" dirty="0"/>
              <a:t>Check in/out Info</a:t>
            </a:r>
          </a:p>
        </p:txBody>
      </p:sp>
      <p:cxnSp>
        <p:nvCxnSpPr>
          <p:cNvPr id="77" name="Straight Arrow Connector 76">
            <a:extLst>
              <a:ext uri="{FF2B5EF4-FFF2-40B4-BE49-F238E27FC236}">
                <a16:creationId xmlns:a16="http://schemas.microsoft.com/office/drawing/2014/main" id="{1B9A5E06-C3A2-D045-ABF3-A6D7C7C4FDD2}"/>
              </a:ext>
            </a:extLst>
          </p:cNvPr>
          <p:cNvCxnSpPr>
            <a:cxnSpLocks/>
          </p:cNvCxnSpPr>
          <p:nvPr/>
        </p:nvCxnSpPr>
        <p:spPr>
          <a:xfrm flipH="1">
            <a:off x="7212051" y="6814450"/>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CE0C7D4C-393C-474C-AC62-0B53BDCD883A}"/>
              </a:ext>
            </a:extLst>
          </p:cNvPr>
          <p:cNvSpPr/>
          <p:nvPr/>
        </p:nvSpPr>
        <p:spPr>
          <a:xfrm>
            <a:off x="6976643" y="6358127"/>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7</a:t>
            </a:r>
          </a:p>
        </p:txBody>
      </p:sp>
      <p:sp>
        <p:nvSpPr>
          <p:cNvPr id="79" name="TextBox 78">
            <a:extLst>
              <a:ext uri="{FF2B5EF4-FFF2-40B4-BE49-F238E27FC236}">
                <a16:creationId xmlns:a16="http://schemas.microsoft.com/office/drawing/2014/main" id="{DB52C052-52F3-AF40-9312-68909D50831C}"/>
              </a:ext>
            </a:extLst>
          </p:cNvPr>
          <p:cNvSpPr txBox="1"/>
          <p:nvPr/>
        </p:nvSpPr>
        <p:spPr>
          <a:xfrm>
            <a:off x="7310898" y="4663194"/>
            <a:ext cx="1225207" cy="369332"/>
          </a:xfrm>
          <a:prstGeom prst="rect">
            <a:avLst/>
          </a:prstGeom>
          <a:noFill/>
        </p:spPr>
        <p:txBody>
          <a:bodyPr wrap="none" rtlCol="0">
            <a:spAutoFit/>
          </a:bodyPr>
          <a:lstStyle/>
          <a:p>
            <a:r>
              <a:rPr lang="en-US" dirty="0"/>
              <a:t>Cancel Info</a:t>
            </a:r>
          </a:p>
        </p:txBody>
      </p:sp>
      <p:cxnSp>
        <p:nvCxnSpPr>
          <p:cNvPr id="80" name="Straight Arrow Connector 79">
            <a:extLst>
              <a:ext uri="{FF2B5EF4-FFF2-40B4-BE49-F238E27FC236}">
                <a16:creationId xmlns:a16="http://schemas.microsoft.com/office/drawing/2014/main" id="{261858C0-F1F9-0445-B38A-59FBB7FE59B4}"/>
              </a:ext>
            </a:extLst>
          </p:cNvPr>
          <p:cNvCxnSpPr>
            <a:cxnSpLocks/>
          </p:cNvCxnSpPr>
          <p:nvPr/>
        </p:nvCxnSpPr>
        <p:spPr>
          <a:xfrm flipH="1">
            <a:off x="7111720" y="5081406"/>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2FAFB489-4226-FC4F-A13F-E2B74E71F81A}"/>
              </a:ext>
            </a:extLst>
          </p:cNvPr>
          <p:cNvSpPr/>
          <p:nvPr/>
        </p:nvSpPr>
        <p:spPr>
          <a:xfrm>
            <a:off x="6876312" y="4625083"/>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Tree>
    <p:extLst>
      <p:ext uri="{BB962C8B-B14F-4D97-AF65-F5344CB8AC3E}">
        <p14:creationId xmlns:p14="http://schemas.microsoft.com/office/powerpoint/2010/main" val="951364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E75858-A858-7E4F-B8AD-6A09407EB0B4}"/>
              </a:ext>
            </a:extLst>
          </p:cNvPr>
          <p:cNvSpPr/>
          <p:nvPr/>
        </p:nvSpPr>
        <p:spPr>
          <a:xfrm>
            <a:off x="5535536" y="921967"/>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Customer</a:t>
            </a:r>
          </a:p>
        </p:txBody>
      </p:sp>
      <p:sp>
        <p:nvSpPr>
          <p:cNvPr id="5" name="Rectangle 4">
            <a:extLst>
              <a:ext uri="{FF2B5EF4-FFF2-40B4-BE49-F238E27FC236}">
                <a16:creationId xmlns:a16="http://schemas.microsoft.com/office/drawing/2014/main" id="{C85FD804-0287-DB40-876F-9494F468950B}"/>
              </a:ext>
            </a:extLst>
          </p:cNvPr>
          <p:cNvSpPr/>
          <p:nvPr/>
        </p:nvSpPr>
        <p:spPr>
          <a:xfrm>
            <a:off x="5687509" y="5881703"/>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Hotel Staff</a:t>
            </a:r>
          </a:p>
        </p:txBody>
      </p:sp>
      <p:sp>
        <p:nvSpPr>
          <p:cNvPr id="8" name="TextBox 7">
            <a:extLst>
              <a:ext uri="{FF2B5EF4-FFF2-40B4-BE49-F238E27FC236}">
                <a16:creationId xmlns:a16="http://schemas.microsoft.com/office/drawing/2014/main" id="{ACA475DA-AAB4-0C4F-ACC0-99DC10FCC247}"/>
              </a:ext>
            </a:extLst>
          </p:cNvPr>
          <p:cNvSpPr txBox="1"/>
          <p:nvPr/>
        </p:nvSpPr>
        <p:spPr>
          <a:xfrm>
            <a:off x="2671280" y="28672"/>
            <a:ext cx="8329011" cy="584775"/>
          </a:xfrm>
          <a:prstGeom prst="rect">
            <a:avLst/>
          </a:prstGeom>
          <a:noFill/>
        </p:spPr>
        <p:txBody>
          <a:bodyPr wrap="none" rtlCol="0">
            <a:spAutoFit/>
          </a:bodyPr>
          <a:lstStyle/>
          <a:p>
            <a:r>
              <a:rPr lang="en-US" sz="3200" b="1" dirty="0"/>
              <a:t>System DFD : Hotel Reservation System (DRAFT)</a:t>
            </a:r>
          </a:p>
        </p:txBody>
      </p:sp>
      <p:grpSp>
        <p:nvGrpSpPr>
          <p:cNvPr id="15" name="Group 14">
            <a:extLst>
              <a:ext uri="{FF2B5EF4-FFF2-40B4-BE49-F238E27FC236}">
                <a16:creationId xmlns:a16="http://schemas.microsoft.com/office/drawing/2014/main" id="{2EFCF254-7E03-7446-BD00-A1AA939CEB61}"/>
              </a:ext>
            </a:extLst>
          </p:cNvPr>
          <p:cNvGrpSpPr/>
          <p:nvPr/>
        </p:nvGrpSpPr>
        <p:grpSpPr>
          <a:xfrm>
            <a:off x="1498574" y="2552553"/>
            <a:ext cx="1033383" cy="876447"/>
            <a:chOff x="4894996" y="1947470"/>
            <a:chExt cx="1933434" cy="1639810"/>
          </a:xfrm>
        </p:grpSpPr>
        <p:sp>
          <p:nvSpPr>
            <p:cNvPr id="7" name="Rounded Rectangle 6">
              <a:extLst>
                <a:ext uri="{FF2B5EF4-FFF2-40B4-BE49-F238E27FC236}">
                  <a16:creationId xmlns:a16="http://schemas.microsoft.com/office/drawing/2014/main" id="{63E0E38D-BDA2-2948-8C9F-54761270034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Search</a:t>
              </a:r>
              <a:r>
                <a:rPr lang="en-US" sz="700" dirty="0">
                  <a:solidFill>
                    <a:schemeClr val="tx1"/>
                  </a:solidFill>
                </a:rPr>
                <a:t> Rooms</a:t>
              </a:r>
            </a:p>
          </p:txBody>
        </p:sp>
        <p:sp>
          <p:nvSpPr>
            <p:cNvPr id="19" name="Delay 18">
              <a:extLst>
                <a:ext uri="{FF2B5EF4-FFF2-40B4-BE49-F238E27FC236}">
                  <a16:creationId xmlns:a16="http://schemas.microsoft.com/office/drawing/2014/main" id="{C2FEA86F-0C49-5947-A1A8-C95A6D15366C}"/>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20" name="TextBox 19">
              <a:extLst>
                <a:ext uri="{FF2B5EF4-FFF2-40B4-BE49-F238E27FC236}">
                  <a16:creationId xmlns:a16="http://schemas.microsoft.com/office/drawing/2014/main" id="{DBB3E46C-6971-E94E-BBC9-65E463402177}"/>
                </a:ext>
              </a:extLst>
            </p:cNvPr>
            <p:cNvSpPr txBox="1"/>
            <p:nvPr/>
          </p:nvSpPr>
          <p:spPr>
            <a:xfrm>
              <a:off x="5628981" y="1973492"/>
              <a:ext cx="555448" cy="374298"/>
            </a:xfrm>
            <a:prstGeom prst="rect">
              <a:avLst/>
            </a:prstGeom>
            <a:noFill/>
          </p:spPr>
          <p:txBody>
            <a:bodyPr wrap="none" rtlCol="0">
              <a:spAutoFit/>
            </a:bodyPr>
            <a:lstStyle/>
            <a:p>
              <a:r>
                <a:rPr lang="en-US" sz="700" dirty="0"/>
                <a:t>1.0</a:t>
              </a:r>
            </a:p>
          </p:txBody>
        </p:sp>
      </p:grpSp>
      <p:grpSp>
        <p:nvGrpSpPr>
          <p:cNvPr id="35" name="Group 34">
            <a:extLst>
              <a:ext uri="{FF2B5EF4-FFF2-40B4-BE49-F238E27FC236}">
                <a16:creationId xmlns:a16="http://schemas.microsoft.com/office/drawing/2014/main" id="{190879D8-005F-0547-BD29-2413F8A12AC4}"/>
              </a:ext>
            </a:extLst>
          </p:cNvPr>
          <p:cNvGrpSpPr/>
          <p:nvPr/>
        </p:nvGrpSpPr>
        <p:grpSpPr>
          <a:xfrm>
            <a:off x="5732740" y="4408972"/>
            <a:ext cx="1167114" cy="307904"/>
            <a:chOff x="903742" y="5627244"/>
            <a:chExt cx="2183643" cy="576081"/>
          </a:xfrm>
        </p:grpSpPr>
        <p:sp>
          <p:nvSpPr>
            <p:cNvPr id="9" name="Rectangle 8">
              <a:extLst>
                <a:ext uri="{FF2B5EF4-FFF2-40B4-BE49-F238E27FC236}">
                  <a16:creationId xmlns:a16="http://schemas.microsoft.com/office/drawing/2014/main" id="{EC2A5354-F889-E740-8854-E21E03B32AAF}"/>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Reservation File</a:t>
              </a:r>
            </a:p>
          </p:txBody>
        </p:sp>
        <p:sp>
          <p:nvSpPr>
            <p:cNvPr id="11" name="Rectangle 10">
              <a:extLst>
                <a:ext uri="{FF2B5EF4-FFF2-40B4-BE49-F238E27FC236}">
                  <a16:creationId xmlns:a16="http://schemas.microsoft.com/office/drawing/2014/main" id="{5316078B-3729-6042-BEFF-452D9DEF5C44}"/>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D2</a:t>
              </a:r>
            </a:p>
          </p:txBody>
        </p:sp>
      </p:grpSp>
      <p:grpSp>
        <p:nvGrpSpPr>
          <p:cNvPr id="57" name="Group 56">
            <a:extLst>
              <a:ext uri="{FF2B5EF4-FFF2-40B4-BE49-F238E27FC236}">
                <a16:creationId xmlns:a16="http://schemas.microsoft.com/office/drawing/2014/main" id="{C5F9AB48-B4D8-154B-88E0-9E3DCF7823BE}"/>
              </a:ext>
            </a:extLst>
          </p:cNvPr>
          <p:cNvGrpSpPr/>
          <p:nvPr/>
        </p:nvGrpSpPr>
        <p:grpSpPr>
          <a:xfrm>
            <a:off x="8488653" y="4408972"/>
            <a:ext cx="1167114" cy="307904"/>
            <a:chOff x="903742" y="5627244"/>
            <a:chExt cx="2183643" cy="576081"/>
          </a:xfrm>
        </p:grpSpPr>
        <p:sp>
          <p:nvSpPr>
            <p:cNvPr id="58" name="Rectangle 57">
              <a:extLst>
                <a:ext uri="{FF2B5EF4-FFF2-40B4-BE49-F238E27FC236}">
                  <a16:creationId xmlns:a16="http://schemas.microsoft.com/office/drawing/2014/main" id="{B5B89637-8698-394D-9F18-656DC220FB34}"/>
                </a:ext>
              </a:extLst>
            </p:cNvPr>
            <p:cNvSpPr/>
            <p:nvPr/>
          </p:nvSpPr>
          <p:spPr>
            <a:xfrm>
              <a:off x="903744" y="5627244"/>
              <a:ext cx="2183641"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Account File</a:t>
              </a:r>
            </a:p>
          </p:txBody>
        </p:sp>
        <p:sp>
          <p:nvSpPr>
            <p:cNvPr id="59" name="Rectangle 58">
              <a:extLst>
                <a:ext uri="{FF2B5EF4-FFF2-40B4-BE49-F238E27FC236}">
                  <a16:creationId xmlns:a16="http://schemas.microsoft.com/office/drawing/2014/main" id="{0D110CCA-0E0A-D54B-AE1E-BA2AC6A7F9BE}"/>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D3</a:t>
              </a:r>
            </a:p>
          </p:txBody>
        </p:sp>
      </p:grpSp>
      <p:grpSp>
        <p:nvGrpSpPr>
          <p:cNvPr id="76" name="Group 75">
            <a:extLst>
              <a:ext uri="{FF2B5EF4-FFF2-40B4-BE49-F238E27FC236}">
                <a16:creationId xmlns:a16="http://schemas.microsoft.com/office/drawing/2014/main" id="{0DB72949-3E73-CD42-80CE-5946B25D2965}"/>
              </a:ext>
            </a:extLst>
          </p:cNvPr>
          <p:cNvGrpSpPr/>
          <p:nvPr/>
        </p:nvGrpSpPr>
        <p:grpSpPr>
          <a:xfrm>
            <a:off x="7144130" y="2552553"/>
            <a:ext cx="1033383" cy="876447"/>
            <a:chOff x="4894996" y="1947470"/>
            <a:chExt cx="1933434" cy="1639810"/>
          </a:xfrm>
        </p:grpSpPr>
        <p:sp>
          <p:nvSpPr>
            <p:cNvPr id="77" name="Rounded Rectangle 76">
              <a:extLst>
                <a:ext uri="{FF2B5EF4-FFF2-40B4-BE49-F238E27FC236}">
                  <a16:creationId xmlns:a16="http://schemas.microsoft.com/office/drawing/2014/main" id="{D38F9B3C-FB3F-B849-BC29-8388C738252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Receive </a:t>
              </a:r>
              <a:r>
                <a:rPr lang="en-US" sz="700" dirty="0">
                  <a:solidFill>
                    <a:schemeClr val="tx1"/>
                  </a:solidFill>
                </a:rPr>
                <a:t>Confirmation</a:t>
              </a:r>
            </a:p>
          </p:txBody>
        </p:sp>
        <p:sp>
          <p:nvSpPr>
            <p:cNvPr id="78" name="Delay 77">
              <a:extLst>
                <a:ext uri="{FF2B5EF4-FFF2-40B4-BE49-F238E27FC236}">
                  <a16:creationId xmlns:a16="http://schemas.microsoft.com/office/drawing/2014/main" id="{769380F5-A19F-D642-90B5-4B66F9C9F170}"/>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79" name="TextBox 78">
              <a:extLst>
                <a:ext uri="{FF2B5EF4-FFF2-40B4-BE49-F238E27FC236}">
                  <a16:creationId xmlns:a16="http://schemas.microsoft.com/office/drawing/2014/main" id="{A9EEDA21-C1C8-684E-9D56-7C7455AA83BA}"/>
                </a:ext>
              </a:extLst>
            </p:cNvPr>
            <p:cNvSpPr txBox="1"/>
            <p:nvPr/>
          </p:nvSpPr>
          <p:spPr>
            <a:xfrm>
              <a:off x="5628981" y="1973492"/>
              <a:ext cx="555448" cy="374298"/>
            </a:xfrm>
            <a:prstGeom prst="rect">
              <a:avLst/>
            </a:prstGeom>
            <a:noFill/>
          </p:spPr>
          <p:txBody>
            <a:bodyPr wrap="none" rtlCol="0">
              <a:spAutoFit/>
            </a:bodyPr>
            <a:lstStyle/>
            <a:p>
              <a:r>
                <a:rPr lang="en-US" sz="700" dirty="0"/>
                <a:t>5.0</a:t>
              </a:r>
            </a:p>
          </p:txBody>
        </p:sp>
      </p:grpSp>
      <p:grpSp>
        <p:nvGrpSpPr>
          <p:cNvPr id="80" name="Group 79">
            <a:extLst>
              <a:ext uri="{FF2B5EF4-FFF2-40B4-BE49-F238E27FC236}">
                <a16:creationId xmlns:a16="http://schemas.microsoft.com/office/drawing/2014/main" id="{B7A424EF-EC93-CA4D-937E-BD73114933F4}"/>
              </a:ext>
            </a:extLst>
          </p:cNvPr>
          <p:cNvGrpSpPr/>
          <p:nvPr/>
        </p:nvGrpSpPr>
        <p:grpSpPr>
          <a:xfrm>
            <a:off x="4321352" y="2552553"/>
            <a:ext cx="1033383" cy="876447"/>
            <a:chOff x="4894996" y="1947470"/>
            <a:chExt cx="1933434" cy="1639810"/>
          </a:xfrm>
        </p:grpSpPr>
        <p:sp>
          <p:nvSpPr>
            <p:cNvPr id="81" name="Rounded Rectangle 80">
              <a:extLst>
                <a:ext uri="{FF2B5EF4-FFF2-40B4-BE49-F238E27FC236}">
                  <a16:creationId xmlns:a16="http://schemas.microsoft.com/office/drawing/2014/main" id="{7ACC0D16-AF81-0C4A-9D40-69E767D9DA7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Book</a:t>
              </a:r>
              <a:r>
                <a:rPr lang="en-US" sz="700" dirty="0">
                  <a:solidFill>
                    <a:schemeClr val="tx1"/>
                  </a:solidFill>
                </a:rPr>
                <a:t> Rooms</a:t>
              </a:r>
            </a:p>
          </p:txBody>
        </p:sp>
        <p:sp>
          <p:nvSpPr>
            <p:cNvPr id="82" name="Delay 81">
              <a:extLst>
                <a:ext uri="{FF2B5EF4-FFF2-40B4-BE49-F238E27FC236}">
                  <a16:creationId xmlns:a16="http://schemas.microsoft.com/office/drawing/2014/main" id="{EFDA4729-EE7A-DF49-BACE-947DD6060891}"/>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3" name="TextBox 82">
              <a:extLst>
                <a:ext uri="{FF2B5EF4-FFF2-40B4-BE49-F238E27FC236}">
                  <a16:creationId xmlns:a16="http://schemas.microsoft.com/office/drawing/2014/main" id="{A7725265-B903-DE49-9B06-844747542A71}"/>
                </a:ext>
              </a:extLst>
            </p:cNvPr>
            <p:cNvSpPr txBox="1"/>
            <p:nvPr/>
          </p:nvSpPr>
          <p:spPr>
            <a:xfrm>
              <a:off x="5628981" y="1973492"/>
              <a:ext cx="555448" cy="374298"/>
            </a:xfrm>
            <a:prstGeom prst="rect">
              <a:avLst/>
            </a:prstGeom>
            <a:noFill/>
          </p:spPr>
          <p:txBody>
            <a:bodyPr wrap="none" rtlCol="0">
              <a:spAutoFit/>
            </a:bodyPr>
            <a:lstStyle/>
            <a:p>
              <a:r>
                <a:rPr lang="en-US" sz="700" dirty="0"/>
                <a:t>3.0</a:t>
              </a:r>
            </a:p>
          </p:txBody>
        </p:sp>
      </p:grpSp>
      <p:grpSp>
        <p:nvGrpSpPr>
          <p:cNvPr id="84" name="Group 83">
            <a:extLst>
              <a:ext uri="{FF2B5EF4-FFF2-40B4-BE49-F238E27FC236}">
                <a16:creationId xmlns:a16="http://schemas.microsoft.com/office/drawing/2014/main" id="{3F2817F1-4B42-6E4A-9F4F-5D6B60568B59}"/>
              </a:ext>
            </a:extLst>
          </p:cNvPr>
          <p:cNvGrpSpPr/>
          <p:nvPr/>
        </p:nvGrpSpPr>
        <p:grpSpPr>
          <a:xfrm>
            <a:off x="5732741" y="2552553"/>
            <a:ext cx="1033383" cy="876447"/>
            <a:chOff x="4894996" y="1947470"/>
            <a:chExt cx="1933434" cy="1639810"/>
          </a:xfrm>
        </p:grpSpPr>
        <p:sp>
          <p:nvSpPr>
            <p:cNvPr id="85" name="Rounded Rectangle 84">
              <a:extLst>
                <a:ext uri="{FF2B5EF4-FFF2-40B4-BE49-F238E27FC236}">
                  <a16:creationId xmlns:a16="http://schemas.microsoft.com/office/drawing/2014/main" id="{E1A95158-4B02-3349-B90F-B111643F1FE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Cancel</a:t>
              </a:r>
              <a:r>
                <a:rPr lang="en-US" sz="700" dirty="0">
                  <a:solidFill>
                    <a:schemeClr val="tx1"/>
                  </a:solidFill>
                </a:rPr>
                <a:t> Reservation</a:t>
              </a:r>
            </a:p>
          </p:txBody>
        </p:sp>
        <p:sp>
          <p:nvSpPr>
            <p:cNvPr id="86" name="Delay 85">
              <a:extLst>
                <a:ext uri="{FF2B5EF4-FFF2-40B4-BE49-F238E27FC236}">
                  <a16:creationId xmlns:a16="http://schemas.microsoft.com/office/drawing/2014/main" id="{D8AF57B8-D18C-F647-B90A-C7E909ADC443}"/>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7" name="TextBox 86">
              <a:extLst>
                <a:ext uri="{FF2B5EF4-FFF2-40B4-BE49-F238E27FC236}">
                  <a16:creationId xmlns:a16="http://schemas.microsoft.com/office/drawing/2014/main" id="{254317A5-AEE9-9B45-B791-6860EDC9E8FB}"/>
                </a:ext>
              </a:extLst>
            </p:cNvPr>
            <p:cNvSpPr txBox="1"/>
            <p:nvPr/>
          </p:nvSpPr>
          <p:spPr>
            <a:xfrm>
              <a:off x="5628981" y="1973492"/>
              <a:ext cx="555448" cy="374298"/>
            </a:xfrm>
            <a:prstGeom prst="rect">
              <a:avLst/>
            </a:prstGeom>
            <a:noFill/>
          </p:spPr>
          <p:txBody>
            <a:bodyPr wrap="none" rtlCol="0">
              <a:spAutoFit/>
            </a:bodyPr>
            <a:lstStyle/>
            <a:p>
              <a:r>
                <a:rPr lang="en-US" sz="700" dirty="0"/>
                <a:t>4.0</a:t>
              </a:r>
            </a:p>
          </p:txBody>
        </p:sp>
      </p:grpSp>
      <p:grpSp>
        <p:nvGrpSpPr>
          <p:cNvPr id="97" name="Group 96">
            <a:extLst>
              <a:ext uri="{FF2B5EF4-FFF2-40B4-BE49-F238E27FC236}">
                <a16:creationId xmlns:a16="http://schemas.microsoft.com/office/drawing/2014/main" id="{573FB219-3A9E-C740-B3DE-356B95581CE2}"/>
              </a:ext>
            </a:extLst>
          </p:cNvPr>
          <p:cNvGrpSpPr/>
          <p:nvPr/>
        </p:nvGrpSpPr>
        <p:grpSpPr>
          <a:xfrm>
            <a:off x="2909963" y="2552553"/>
            <a:ext cx="1033383" cy="876447"/>
            <a:chOff x="4894996" y="1947470"/>
            <a:chExt cx="1933434" cy="1639810"/>
          </a:xfrm>
        </p:grpSpPr>
        <p:sp>
          <p:nvSpPr>
            <p:cNvPr id="98" name="Rounded Rectangle 97">
              <a:extLst>
                <a:ext uri="{FF2B5EF4-FFF2-40B4-BE49-F238E27FC236}">
                  <a16:creationId xmlns:a16="http://schemas.microsoft.com/office/drawing/2014/main" id="{E815F7BB-EF83-1142-80D7-0DCC9A248F26}"/>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View</a:t>
              </a:r>
              <a:r>
                <a:rPr lang="en-US" sz="700" dirty="0">
                  <a:solidFill>
                    <a:schemeClr val="tx1"/>
                  </a:solidFill>
                </a:rPr>
                <a:t> Results</a:t>
              </a:r>
            </a:p>
          </p:txBody>
        </p:sp>
        <p:sp>
          <p:nvSpPr>
            <p:cNvPr id="99" name="Delay 98">
              <a:extLst>
                <a:ext uri="{FF2B5EF4-FFF2-40B4-BE49-F238E27FC236}">
                  <a16:creationId xmlns:a16="http://schemas.microsoft.com/office/drawing/2014/main" id="{01D83F20-1D3D-7F4E-A2DE-7F8483FC29ED}"/>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00" name="TextBox 99">
              <a:extLst>
                <a:ext uri="{FF2B5EF4-FFF2-40B4-BE49-F238E27FC236}">
                  <a16:creationId xmlns:a16="http://schemas.microsoft.com/office/drawing/2014/main" id="{2D59337E-A118-C049-8ECB-E6D0CA665E5C}"/>
                </a:ext>
              </a:extLst>
            </p:cNvPr>
            <p:cNvSpPr txBox="1"/>
            <p:nvPr/>
          </p:nvSpPr>
          <p:spPr>
            <a:xfrm>
              <a:off x="5628981" y="1973492"/>
              <a:ext cx="555448" cy="374298"/>
            </a:xfrm>
            <a:prstGeom prst="rect">
              <a:avLst/>
            </a:prstGeom>
            <a:noFill/>
          </p:spPr>
          <p:txBody>
            <a:bodyPr wrap="none" rtlCol="0">
              <a:spAutoFit/>
            </a:bodyPr>
            <a:lstStyle/>
            <a:p>
              <a:r>
                <a:rPr lang="en-US" sz="700" dirty="0"/>
                <a:t>2.0</a:t>
              </a:r>
            </a:p>
          </p:txBody>
        </p:sp>
      </p:grpSp>
      <p:grpSp>
        <p:nvGrpSpPr>
          <p:cNvPr id="101" name="Group 100">
            <a:extLst>
              <a:ext uri="{FF2B5EF4-FFF2-40B4-BE49-F238E27FC236}">
                <a16:creationId xmlns:a16="http://schemas.microsoft.com/office/drawing/2014/main" id="{1F7FD450-2A97-5542-879A-86CAC8B9AF2B}"/>
              </a:ext>
            </a:extLst>
          </p:cNvPr>
          <p:cNvGrpSpPr/>
          <p:nvPr/>
        </p:nvGrpSpPr>
        <p:grpSpPr>
          <a:xfrm>
            <a:off x="2432026" y="4408972"/>
            <a:ext cx="1167114" cy="307904"/>
            <a:chOff x="903742" y="5627244"/>
            <a:chExt cx="2183643" cy="576081"/>
          </a:xfrm>
        </p:grpSpPr>
        <p:sp>
          <p:nvSpPr>
            <p:cNvPr id="102" name="Rectangle 101">
              <a:extLst>
                <a:ext uri="{FF2B5EF4-FFF2-40B4-BE49-F238E27FC236}">
                  <a16:creationId xmlns:a16="http://schemas.microsoft.com/office/drawing/2014/main" id="{DBC0D4D8-FA9B-464B-BBFA-ACF3BD09AC07}"/>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Room File</a:t>
              </a:r>
            </a:p>
          </p:txBody>
        </p:sp>
        <p:sp>
          <p:nvSpPr>
            <p:cNvPr id="103" name="Rectangle 102">
              <a:extLst>
                <a:ext uri="{FF2B5EF4-FFF2-40B4-BE49-F238E27FC236}">
                  <a16:creationId xmlns:a16="http://schemas.microsoft.com/office/drawing/2014/main" id="{A260378A-2661-6E42-9EC0-FF74C6D5850B}"/>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D1</a:t>
              </a:r>
            </a:p>
          </p:txBody>
        </p:sp>
      </p:grpSp>
      <p:grpSp>
        <p:nvGrpSpPr>
          <p:cNvPr id="110" name="Group 109">
            <a:extLst>
              <a:ext uri="{FF2B5EF4-FFF2-40B4-BE49-F238E27FC236}">
                <a16:creationId xmlns:a16="http://schemas.microsoft.com/office/drawing/2014/main" id="{6AD7EBB8-0A50-C246-B475-4424980EBC8B}"/>
              </a:ext>
            </a:extLst>
          </p:cNvPr>
          <p:cNvGrpSpPr/>
          <p:nvPr/>
        </p:nvGrpSpPr>
        <p:grpSpPr>
          <a:xfrm>
            <a:off x="9966908" y="2552553"/>
            <a:ext cx="1033383" cy="876447"/>
            <a:chOff x="4894996" y="1947470"/>
            <a:chExt cx="1933434" cy="1639810"/>
          </a:xfrm>
        </p:grpSpPr>
        <p:sp>
          <p:nvSpPr>
            <p:cNvPr id="111" name="Rounded Rectangle 110">
              <a:extLst>
                <a:ext uri="{FF2B5EF4-FFF2-40B4-BE49-F238E27FC236}">
                  <a16:creationId xmlns:a16="http://schemas.microsoft.com/office/drawing/2014/main" id="{13964732-1769-9045-8321-75821AD1A0D9}"/>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Update </a:t>
              </a:r>
              <a:r>
                <a:rPr lang="en-US" sz="700" dirty="0">
                  <a:solidFill>
                    <a:schemeClr val="tx1"/>
                  </a:solidFill>
                </a:rPr>
                <a:t>Check in/out Status</a:t>
              </a:r>
            </a:p>
          </p:txBody>
        </p:sp>
        <p:sp>
          <p:nvSpPr>
            <p:cNvPr id="112" name="Delay 111">
              <a:extLst>
                <a:ext uri="{FF2B5EF4-FFF2-40B4-BE49-F238E27FC236}">
                  <a16:creationId xmlns:a16="http://schemas.microsoft.com/office/drawing/2014/main" id="{2A669666-C9C3-5B45-B11A-5A997BC5D408}"/>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13" name="TextBox 112">
              <a:extLst>
                <a:ext uri="{FF2B5EF4-FFF2-40B4-BE49-F238E27FC236}">
                  <a16:creationId xmlns:a16="http://schemas.microsoft.com/office/drawing/2014/main" id="{7176BFCC-2D95-DF45-9940-EEA539EE4025}"/>
                </a:ext>
              </a:extLst>
            </p:cNvPr>
            <p:cNvSpPr txBox="1"/>
            <p:nvPr/>
          </p:nvSpPr>
          <p:spPr>
            <a:xfrm>
              <a:off x="5628981" y="1973492"/>
              <a:ext cx="555448" cy="374298"/>
            </a:xfrm>
            <a:prstGeom prst="rect">
              <a:avLst/>
            </a:prstGeom>
            <a:noFill/>
          </p:spPr>
          <p:txBody>
            <a:bodyPr wrap="none" rtlCol="0">
              <a:spAutoFit/>
            </a:bodyPr>
            <a:lstStyle/>
            <a:p>
              <a:r>
                <a:rPr lang="en-US" sz="700" dirty="0"/>
                <a:t>7.0</a:t>
              </a:r>
            </a:p>
          </p:txBody>
        </p:sp>
      </p:grpSp>
      <p:grpSp>
        <p:nvGrpSpPr>
          <p:cNvPr id="114" name="Group 113">
            <a:extLst>
              <a:ext uri="{FF2B5EF4-FFF2-40B4-BE49-F238E27FC236}">
                <a16:creationId xmlns:a16="http://schemas.microsoft.com/office/drawing/2014/main" id="{EC01D5AF-A0D6-1542-8FF7-2E547F7EA679}"/>
              </a:ext>
            </a:extLst>
          </p:cNvPr>
          <p:cNvGrpSpPr/>
          <p:nvPr/>
        </p:nvGrpSpPr>
        <p:grpSpPr>
          <a:xfrm>
            <a:off x="8555519" y="2552553"/>
            <a:ext cx="1033383" cy="876447"/>
            <a:chOff x="4894996" y="1947470"/>
            <a:chExt cx="1933434" cy="1639810"/>
          </a:xfrm>
        </p:grpSpPr>
        <p:sp>
          <p:nvSpPr>
            <p:cNvPr id="115" name="Rounded Rectangle 114">
              <a:extLst>
                <a:ext uri="{FF2B5EF4-FFF2-40B4-BE49-F238E27FC236}">
                  <a16:creationId xmlns:a16="http://schemas.microsoft.com/office/drawing/2014/main" id="{A178AB7D-5A0D-8642-8EF0-156A4D1EEE01}"/>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Create / Update </a:t>
              </a:r>
              <a:r>
                <a:rPr lang="en-US" sz="700" dirty="0">
                  <a:solidFill>
                    <a:schemeClr val="tx1"/>
                  </a:solidFill>
                </a:rPr>
                <a:t> Account</a:t>
              </a:r>
            </a:p>
          </p:txBody>
        </p:sp>
        <p:sp>
          <p:nvSpPr>
            <p:cNvPr id="116" name="Delay 115">
              <a:extLst>
                <a:ext uri="{FF2B5EF4-FFF2-40B4-BE49-F238E27FC236}">
                  <a16:creationId xmlns:a16="http://schemas.microsoft.com/office/drawing/2014/main" id="{7A33EA24-9982-6E44-9379-09A07B78CB9A}"/>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17" name="TextBox 116">
              <a:extLst>
                <a:ext uri="{FF2B5EF4-FFF2-40B4-BE49-F238E27FC236}">
                  <a16:creationId xmlns:a16="http://schemas.microsoft.com/office/drawing/2014/main" id="{CEA427A9-B369-504F-934C-B7D49C88ADA3}"/>
                </a:ext>
              </a:extLst>
            </p:cNvPr>
            <p:cNvSpPr txBox="1"/>
            <p:nvPr/>
          </p:nvSpPr>
          <p:spPr>
            <a:xfrm>
              <a:off x="5628981" y="1973492"/>
              <a:ext cx="555448" cy="374298"/>
            </a:xfrm>
            <a:prstGeom prst="rect">
              <a:avLst/>
            </a:prstGeom>
            <a:noFill/>
          </p:spPr>
          <p:txBody>
            <a:bodyPr wrap="none" rtlCol="0">
              <a:spAutoFit/>
            </a:bodyPr>
            <a:lstStyle/>
            <a:p>
              <a:r>
                <a:rPr lang="en-US" sz="700" dirty="0"/>
                <a:t>6.0</a:t>
              </a:r>
            </a:p>
          </p:txBody>
        </p:sp>
      </p:grpSp>
    </p:spTree>
    <p:extLst>
      <p:ext uri="{BB962C8B-B14F-4D97-AF65-F5344CB8AC3E}">
        <p14:creationId xmlns:p14="http://schemas.microsoft.com/office/powerpoint/2010/main" val="413187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E75858-A858-7E4F-B8AD-6A09407EB0B4}"/>
              </a:ext>
            </a:extLst>
          </p:cNvPr>
          <p:cNvSpPr/>
          <p:nvPr/>
        </p:nvSpPr>
        <p:spPr>
          <a:xfrm>
            <a:off x="5535536" y="921967"/>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Customer</a:t>
            </a:r>
          </a:p>
        </p:txBody>
      </p:sp>
      <p:sp>
        <p:nvSpPr>
          <p:cNvPr id="8" name="TextBox 7">
            <a:extLst>
              <a:ext uri="{FF2B5EF4-FFF2-40B4-BE49-F238E27FC236}">
                <a16:creationId xmlns:a16="http://schemas.microsoft.com/office/drawing/2014/main" id="{ACA475DA-AAB4-0C4F-ACC0-99DC10FCC247}"/>
              </a:ext>
            </a:extLst>
          </p:cNvPr>
          <p:cNvSpPr txBox="1"/>
          <p:nvPr/>
        </p:nvSpPr>
        <p:spPr>
          <a:xfrm>
            <a:off x="2671280" y="28672"/>
            <a:ext cx="8329011" cy="584775"/>
          </a:xfrm>
          <a:prstGeom prst="rect">
            <a:avLst/>
          </a:prstGeom>
          <a:noFill/>
        </p:spPr>
        <p:txBody>
          <a:bodyPr wrap="none" rtlCol="0">
            <a:spAutoFit/>
          </a:bodyPr>
          <a:lstStyle/>
          <a:p>
            <a:r>
              <a:rPr lang="en-US" sz="3200" b="1" dirty="0"/>
              <a:t>System DFD : Hotel Reservation System (DRAFT)</a:t>
            </a:r>
          </a:p>
        </p:txBody>
      </p:sp>
      <p:grpSp>
        <p:nvGrpSpPr>
          <p:cNvPr id="15" name="Group 14">
            <a:extLst>
              <a:ext uri="{FF2B5EF4-FFF2-40B4-BE49-F238E27FC236}">
                <a16:creationId xmlns:a16="http://schemas.microsoft.com/office/drawing/2014/main" id="{2EFCF254-7E03-7446-BD00-A1AA939CEB61}"/>
              </a:ext>
            </a:extLst>
          </p:cNvPr>
          <p:cNvGrpSpPr/>
          <p:nvPr/>
        </p:nvGrpSpPr>
        <p:grpSpPr>
          <a:xfrm>
            <a:off x="861350" y="2571320"/>
            <a:ext cx="1033383" cy="876447"/>
            <a:chOff x="4894996" y="1947470"/>
            <a:chExt cx="1933434" cy="1639810"/>
          </a:xfrm>
        </p:grpSpPr>
        <p:sp>
          <p:nvSpPr>
            <p:cNvPr id="7" name="Rounded Rectangle 6">
              <a:extLst>
                <a:ext uri="{FF2B5EF4-FFF2-40B4-BE49-F238E27FC236}">
                  <a16:creationId xmlns:a16="http://schemas.microsoft.com/office/drawing/2014/main" id="{63E0E38D-BDA2-2948-8C9F-54761270034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Search</a:t>
              </a:r>
              <a:r>
                <a:rPr lang="en-US" sz="700" dirty="0">
                  <a:solidFill>
                    <a:schemeClr val="tx1"/>
                  </a:solidFill>
                </a:rPr>
                <a:t> Rooms</a:t>
              </a:r>
            </a:p>
          </p:txBody>
        </p:sp>
        <p:sp>
          <p:nvSpPr>
            <p:cNvPr id="19" name="Delay 18">
              <a:extLst>
                <a:ext uri="{FF2B5EF4-FFF2-40B4-BE49-F238E27FC236}">
                  <a16:creationId xmlns:a16="http://schemas.microsoft.com/office/drawing/2014/main" id="{C2FEA86F-0C49-5947-A1A8-C95A6D15366C}"/>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20" name="TextBox 19">
              <a:extLst>
                <a:ext uri="{FF2B5EF4-FFF2-40B4-BE49-F238E27FC236}">
                  <a16:creationId xmlns:a16="http://schemas.microsoft.com/office/drawing/2014/main" id="{DBB3E46C-6971-E94E-BBC9-65E463402177}"/>
                </a:ext>
              </a:extLst>
            </p:cNvPr>
            <p:cNvSpPr txBox="1"/>
            <p:nvPr/>
          </p:nvSpPr>
          <p:spPr>
            <a:xfrm>
              <a:off x="5628981" y="1973492"/>
              <a:ext cx="555448" cy="374298"/>
            </a:xfrm>
            <a:prstGeom prst="rect">
              <a:avLst/>
            </a:prstGeom>
            <a:noFill/>
          </p:spPr>
          <p:txBody>
            <a:bodyPr wrap="none" rtlCol="0">
              <a:spAutoFit/>
            </a:bodyPr>
            <a:lstStyle/>
            <a:p>
              <a:r>
                <a:rPr lang="en-US" sz="700" dirty="0"/>
                <a:t>1.0</a:t>
              </a:r>
            </a:p>
          </p:txBody>
        </p:sp>
      </p:grpSp>
      <p:grpSp>
        <p:nvGrpSpPr>
          <p:cNvPr id="101" name="Group 100">
            <a:extLst>
              <a:ext uri="{FF2B5EF4-FFF2-40B4-BE49-F238E27FC236}">
                <a16:creationId xmlns:a16="http://schemas.microsoft.com/office/drawing/2014/main" id="{1F7FD450-2A97-5542-879A-86CAC8B9AF2B}"/>
              </a:ext>
            </a:extLst>
          </p:cNvPr>
          <p:cNvGrpSpPr/>
          <p:nvPr/>
        </p:nvGrpSpPr>
        <p:grpSpPr>
          <a:xfrm>
            <a:off x="738294" y="4604829"/>
            <a:ext cx="1167114" cy="307904"/>
            <a:chOff x="903742" y="5627244"/>
            <a:chExt cx="2183643" cy="576081"/>
          </a:xfrm>
        </p:grpSpPr>
        <p:sp>
          <p:nvSpPr>
            <p:cNvPr id="102" name="Rectangle 101">
              <a:extLst>
                <a:ext uri="{FF2B5EF4-FFF2-40B4-BE49-F238E27FC236}">
                  <a16:creationId xmlns:a16="http://schemas.microsoft.com/office/drawing/2014/main" id="{DBC0D4D8-FA9B-464B-BBFA-ACF3BD09AC07}"/>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Room File</a:t>
              </a:r>
            </a:p>
          </p:txBody>
        </p:sp>
        <p:sp>
          <p:nvSpPr>
            <p:cNvPr id="103" name="Rectangle 102">
              <a:extLst>
                <a:ext uri="{FF2B5EF4-FFF2-40B4-BE49-F238E27FC236}">
                  <a16:creationId xmlns:a16="http://schemas.microsoft.com/office/drawing/2014/main" id="{A260378A-2661-6E42-9EC0-FF74C6D5850B}"/>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D1</a:t>
              </a:r>
            </a:p>
          </p:txBody>
        </p:sp>
      </p:grpSp>
      <p:cxnSp>
        <p:nvCxnSpPr>
          <p:cNvPr id="3" name="Elbow Connector 2">
            <a:extLst>
              <a:ext uri="{FF2B5EF4-FFF2-40B4-BE49-F238E27FC236}">
                <a16:creationId xmlns:a16="http://schemas.microsoft.com/office/drawing/2014/main" id="{29869E58-441A-7549-AE87-73845B02DDCA}"/>
              </a:ext>
            </a:extLst>
          </p:cNvPr>
          <p:cNvCxnSpPr>
            <a:cxnSpLocks/>
            <a:stCxn id="4" idx="1"/>
            <a:endCxn id="20" idx="0"/>
          </p:cNvCxnSpPr>
          <p:nvPr/>
        </p:nvCxnSpPr>
        <p:spPr>
          <a:xfrm rot="10800000" flipV="1">
            <a:off x="1402090" y="1071504"/>
            <a:ext cx="4133447" cy="15137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08CDA1DB-02DF-CF45-9C82-EF487B800F3F}"/>
              </a:ext>
            </a:extLst>
          </p:cNvPr>
          <p:cNvCxnSpPr>
            <a:cxnSpLocks/>
            <a:stCxn id="7" idx="2"/>
            <a:endCxn id="102" idx="0"/>
          </p:cNvCxnSpPr>
          <p:nvPr/>
        </p:nvCxnSpPr>
        <p:spPr>
          <a:xfrm rot="5400000">
            <a:off x="771416" y="3998204"/>
            <a:ext cx="1157062" cy="56189"/>
          </a:xfrm>
          <a:prstGeom prst="bentConnector3">
            <a:avLst>
              <a:gd name="adj1" fmla="val 5254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C70FF695-2E70-DF42-9071-4114A9CB1A4E}"/>
              </a:ext>
            </a:extLst>
          </p:cNvPr>
          <p:cNvCxnSpPr>
            <a:cxnSpLocks/>
            <a:stCxn id="102" idx="3"/>
            <a:endCxn id="93" idx="2"/>
          </p:cNvCxnSpPr>
          <p:nvPr/>
        </p:nvCxnSpPr>
        <p:spPr>
          <a:xfrm flipV="1">
            <a:off x="1905408" y="3481507"/>
            <a:ext cx="1809726" cy="12772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33A09DB5-5004-6D43-B024-8D0565946AB4}"/>
              </a:ext>
            </a:extLst>
          </p:cNvPr>
          <p:cNvSpPr txBox="1"/>
          <p:nvPr/>
        </p:nvSpPr>
        <p:spPr>
          <a:xfrm>
            <a:off x="1633388" y="891533"/>
            <a:ext cx="805029" cy="184666"/>
          </a:xfrm>
          <a:prstGeom prst="rect">
            <a:avLst/>
          </a:prstGeom>
          <a:noFill/>
        </p:spPr>
        <p:txBody>
          <a:bodyPr wrap="none" rtlCol="0">
            <a:spAutoFit/>
          </a:bodyPr>
          <a:lstStyle/>
          <a:p>
            <a:r>
              <a:rPr lang="en-US" sz="600" dirty="0"/>
              <a:t>Room Search Query</a:t>
            </a:r>
          </a:p>
        </p:txBody>
      </p:sp>
      <p:sp>
        <p:nvSpPr>
          <p:cNvPr id="105" name="TextBox 104">
            <a:extLst>
              <a:ext uri="{FF2B5EF4-FFF2-40B4-BE49-F238E27FC236}">
                <a16:creationId xmlns:a16="http://schemas.microsoft.com/office/drawing/2014/main" id="{86D822C2-17A4-7243-BA1E-16898CB615B2}"/>
              </a:ext>
            </a:extLst>
          </p:cNvPr>
          <p:cNvSpPr txBox="1"/>
          <p:nvPr/>
        </p:nvSpPr>
        <p:spPr>
          <a:xfrm>
            <a:off x="2462673" y="4545125"/>
            <a:ext cx="636713" cy="184666"/>
          </a:xfrm>
          <a:prstGeom prst="rect">
            <a:avLst/>
          </a:prstGeom>
          <a:noFill/>
        </p:spPr>
        <p:txBody>
          <a:bodyPr wrap="none" rtlCol="0">
            <a:spAutoFit/>
          </a:bodyPr>
          <a:lstStyle/>
          <a:p>
            <a:r>
              <a:rPr lang="en-US" sz="600" dirty="0"/>
              <a:t>Search Results</a:t>
            </a:r>
          </a:p>
        </p:txBody>
      </p:sp>
      <p:sp>
        <p:nvSpPr>
          <p:cNvPr id="137" name="TextBox 136">
            <a:extLst>
              <a:ext uri="{FF2B5EF4-FFF2-40B4-BE49-F238E27FC236}">
                <a16:creationId xmlns:a16="http://schemas.microsoft.com/office/drawing/2014/main" id="{780348C9-B59C-3E41-93AE-77551F5AD6D0}"/>
              </a:ext>
            </a:extLst>
          </p:cNvPr>
          <p:cNvSpPr txBox="1"/>
          <p:nvPr/>
        </p:nvSpPr>
        <p:spPr>
          <a:xfrm>
            <a:off x="696962" y="3777274"/>
            <a:ext cx="595035" cy="184666"/>
          </a:xfrm>
          <a:prstGeom prst="rect">
            <a:avLst/>
          </a:prstGeom>
          <a:noFill/>
        </p:spPr>
        <p:txBody>
          <a:bodyPr wrap="none" rtlCol="0">
            <a:spAutoFit/>
          </a:bodyPr>
          <a:lstStyle/>
          <a:p>
            <a:r>
              <a:rPr lang="en-US" sz="600" dirty="0"/>
              <a:t>Room Search</a:t>
            </a:r>
          </a:p>
        </p:txBody>
      </p:sp>
      <p:sp>
        <p:nvSpPr>
          <p:cNvPr id="139" name="TextBox 138">
            <a:extLst>
              <a:ext uri="{FF2B5EF4-FFF2-40B4-BE49-F238E27FC236}">
                <a16:creationId xmlns:a16="http://schemas.microsoft.com/office/drawing/2014/main" id="{F9324337-F5BB-FD49-BB64-7BBC6F403DD6}"/>
              </a:ext>
            </a:extLst>
          </p:cNvPr>
          <p:cNvSpPr txBox="1"/>
          <p:nvPr/>
        </p:nvSpPr>
        <p:spPr>
          <a:xfrm>
            <a:off x="4724467" y="2901210"/>
            <a:ext cx="636713" cy="184666"/>
          </a:xfrm>
          <a:prstGeom prst="rect">
            <a:avLst/>
          </a:prstGeom>
          <a:noFill/>
        </p:spPr>
        <p:txBody>
          <a:bodyPr wrap="none" rtlCol="0">
            <a:spAutoFit/>
          </a:bodyPr>
          <a:lstStyle/>
          <a:p>
            <a:r>
              <a:rPr lang="en-US" sz="600" dirty="0"/>
              <a:t>Search Results</a:t>
            </a:r>
          </a:p>
        </p:txBody>
      </p:sp>
      <p:cxnSp>
        <p:nvCxnSpPr>
          <p:cNvPr id="144" name="Elbow Connector 143">
            <a:extLst>
              <a:ext uri="{FF2B5EF4-FFF2-40B4-BE49-F238E27FC236}">
                <a16:creationId xmlns:a16="http://schemas.microsoft.com/office/drawing/2014/main" id="{D5BE5D4F-EB32-6742-9B61-4466674E98B9}"/>
              </a:ext>
            </a:extLst>
          </p:cNvPr>
          <p:cNvCxnSpPr>
            <a:cxnSpLocks/>
            <a:stCxn id="93" idx="3"/>
            <a:endCxn id="4" idx="2"/>
          </p:cNvCxnSpPr>
          <p:nvPr/>
        </p:nvCxnSpPr>
        <p:spPr>
          <a:xfrm flipV="1">
            <a:off x="4231825" y="1221040"/>
            <a:ext cx="1712202" cy="18583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9" name="Group 88">
            <a:extLst>
              <a:ext uri="{FF2B5EF4-FFF2-40B4-BE49-F238E27FC236}">
                <a16:creationId xmlns:a16="http://schemas.microsoft.com/office/drawing/2014/main" id="{C30D708A-4773-2540-95E7-0151C3D22B46}"/>
              </a:ext>
            </a:extLst>
          </p:cNvPr>
          <p:cNvGrpSpPr/>
          <p:nvPr/>
        </p:nvGrpSpPr>
        <p:grpSpPr>
          <a:xfrm>
            <a:off x="3198443" y="2605060"/>
            <a:ext cx="1033383" cy="876447"/>
            <a:chOff x="4894996" y="1947470"/>
            <a:chExt cx="1933434" cy="1639810"/>
          </a:xfrm>
        </p:grpSpPr>
        <p:sp>
          <p:nvSpPr>
            <p:cNvPr id="93" name="Rounded Rectangle 92">
              <a:extLst>
                <a:ext uri="{FF2B5EF4-FFF2-40B4-BE49-F238E27FC236}">
                  <a16:creationId xmlns:a16="http://schemas.microsoft.com/office/drawing/2014/main" id="{71DB00B5-3604-1043-95ED-DFAC8E3DBB8D}"/>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View</a:t>
              </a:r>
              <a:r>
                <a:rPr lang="en-US" sz="700" dirty="0">
                  <a:solidFill>
                    <a:schemeClr val="tx1"/>
                  </a:solidFill>
                </a:rPr>
                <a:t> Results</a:t>
              </a:r>
            </a:p>
          </p:txBody>
        </p:sp>
        <p:sp>
          <p:nvSpPr>
            <p:cNvPr id="94" name="Delay 93">
              <a:extLst>
                <a:ext uri="{FF2B5EF4-FFF2-40B4-BE49-F238E27FC236}">
                  <a16:creationId xmlns:a16="http://schemas.microsoft.com/office/drawing/2014/main" id="{32BC8107-5646-7849-B9B6-3F7D943834E6}"/>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95" name="TextBox 94">
              <a:extLst>
                <a:ext uri="{FF2B5EF4-FFF2-40B4-BE49-F238E27FC236}">
                  <a16:creationId xmlns:a16="http://schemas.microsoft.com/office/drawing/2014/main" id="{388D48AB-E0F7-0C46-8E52-4FFEF5FD40AD}"/>
                </a:ext>
              </a:extLst>
            </p:cNvPr>
            <p:cNvSpPr txBox="1"/>
            <p:nvPr/>
          </p:nvSpPr>
          <p:spPr>
            <a:xfrm>
              <a:off x="5628981" y="1973492"/>
              <a:ext cx="555448" cy="374298"/>
            </a:xfrm>
            <a:prstGeom prst="rect">
              <a:avLst/>
            </a:prstGeom>
            <a:noFill/>
          </p:spPr>
          <p:txBody>
            <a:bodyPr wrap="none" rtlCol="0">
              <a:spAutoFit/>
            </a:bodyPr>
            <a:lstStyle/>
            <a:p>
              <a:r>
                <a:rPr lang="en-US" sz="700" dirty="0"/>
                <a:t>2.0</a:t>
              </a:r>
            </a:p>
          </p:txBody>
        </p:sp>
      </p:grpSp>
    </p:spTree>
    <p:extLst>
      <p:ext uri="{BB962C8B-B14F-4D97-AF65-F5344CB8AC3E}">
        <p14:creationId xmlns:p14="http://schemas.microsoft.com/office/powerpoint/2010/main" val="2572857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E75858-A858-7E4F-B8AD-6A09407EB0B4}"/>
              </a:ext>
            </a:extLst>
          </p:cNvPr>
          <p:cNvSpPr/>
          <p:nvPr/>
        </p:nvSpPr>
        <p:spPr>
          <a:xfrm>
            <a:off x="5535536" y="921967"/>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Customer</a:t>
            </a:r>
          </a:p>
        </p:txBody>
      </p:sp>
      <p:sp>
        <p:nvSpPr>
          <p:cNvPr id="8" name="TextBox 7">
            <a:extLst>
              <a:ext uri="{FF2B5EF4-FFF2-40B4-BE49-F238E27FC236}">
                <a16:creationId xmlns:a16="http://schemas.microsoft.com/office/drawing/2014/main" id="{ACA475DA-AAB4-0C4F-ACC0-99DC10FCC247}"/>
              </a:ext>
            </a:extLst>
          </p:cNvPr>
          <p:cNvSpPr txBox="1"/>
          <p:nvPr/>
        </p:nvSpPr>
        <p:spPr>
          <a:xfrm>
            <a:off x="2671280" y="28672"/>
            <a:ext cx="8329011" cy="584775"/>
          </a:xfrm>
          <a:prstGeom prst="rect">
            <a:avLst/>
          </a:prstGeom>
          <a:noFill/>
        </p:spPr>
        <p:txBody>
          <a:bodyPr wrap="none" rtlCol="0">
            <a:spAutoFit/>
          </a:bodyPr>
          <a:lstStyle/>
          <a:p>
            <a:r>
              <a:rPr lang="en-US" sz="3200" b="1" dirty="0"/>
              <a:t>System DFD : Hotel Reservation System (DRAFT)</a:t>
            </a:r>
          </a:p>
        </p:txBody>
      </p:sp>
      <p:grpSp>
        <p:nvGrpSpPr>
          <p:cNvPr id="15" name="Group 14">
            <a:extLst>
              <a:ext uri="{FF2B5EF4-FFF2-40B4-BE49-F238E27FC236}">
                <a16:creationId xmlns:a16="http://schemas.microsoft.com/office/drawing/2014/main" id="{2EFCF254-7E03-7446-BD00-A1AA939CEB61}"/>
              </a:ext>
            </a:extLst>
          </p:cNvPr>
          <p:cNvGrpSpPr/>
          <p:nvPr/>
        </p:nvGrpSpPr>
        <p:grpSpPr>
          <a:xfrm>
            <a:off x="861350" y="2571320"/>
            <a:ext cx="1033383" cy="876447"/>
            <a:chOff x="4894996" y="1947470"/>
            <a:chExt cx="1933434" cy="1639810"/>
          </a:xfrm>
        </p:grpSpPr>
        <p:sp>
          <p:nvSpPr>
            <p:cNvPr id="7" name="Rounded Rectangle 6">
              <a:extLst>
                <a:ext uri="{FF2B5EF4-FFF2-40B4-BE49-F238E27FC236}">
                  <a16:creationId xmlns:a16="http://schemas.microsoft.com/office/drawing/2014/main" id="{63E0E38D-BDA2-2948-8C9F-54761270034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Search</a:t>
              </a:r>
              <a:r>
                <a:rPr lang="en-US" sz="700" dirty="0">
                  <a:solidFill>
                    <a:schemeClr val="tx1"/>
                  </a:solidFill>
                </a:rPr>
                <a:t> Rooms</a:t>
              </a:r>
            </a:p>
          </p:txBody>
        </p:sp>
        <p:sp>
          <p:nvSpPr>
            <p:cNvPr id="19" name="Delay 18">
              <a:extLst>
                <a:ext uri="{FF2B5EF4-FFF2-40B4-BE49-F238E27FC236}">
                  <a16:creationId xmlns:a16="http://schemas.microsoft.com/office/drawing/2014/main" id="{C2FEA86F-0C49-5947-A1A8-C95A6D15366C}"/>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20" name="TextBox 19">
              <a:extLst>
                <a:ext uri="{FF2B5EF4-FFF2-40B4-BE49-F238E27FC236}">
                  <a16:creationId xmlns:a16="http://schemas.microsoft.com/office/drawing/2014/main" id="{DBB3E46C-6971-E94E-BBC9-65E463402177}"/>
                </a:ext>
              </a:extLst>
            </p:cNvPr>
            <p:cNvSpPr txBox="1"/>
            <p:nvPr/>
          </p:nvSpPr>
          <p:spPr>
            <a:xfrm>
              <a:off x="5628981" y="1973492"/>
              <a:ext cx="555448" cy="374298"/>
            </a:xfrm>
            <a:prstGeom prst="rect">
              <a:avLst/>
            </a:prstGeom>
            <a:noFill/>
          </p:spPr>
          <p:txBody>
            <a:bodyPr wrap="none" rtlCol="0">
              <a:spAutoFit/>
            </a:bodyPr>
            <a:lstStyle/>
            <a:p>
              <a:r>
                <a:rPr lang="en-US" sz="700" dirty="0"/>
                <a:t>1.0</a:t>
              </a:r>
            </a:p>
          </p:txBody>
        </p:sp>
      </p:grpSp>
      <p:grpSp>
        <p:nvGrpSpPr>
          <p:cNvPr id="35" name="Group 34">
            <a:extLst>
              <a:ext uri="{FF2B5EF4-FFF2-40B4-BE49-F238E27FC236}">
                <a16:creationId xmlns:a16="http://schemas.microsoft.com/office/drawing/2014/main" id="{190879D8-005F-0547-BD29-2413F8A12AC4}"/>
              </a:ext>
            </a:extLst>
          </p:cNvPr>
          <p:cNvGrpSpPr/>
          <p:nvPr/>
        </p:nvGrpSpPr>
        <p:grpSpPr>
          <a:xfrm>
            <a:off x="5200187" y="4609200"/>
            <a:ext cx="1167114" cy="307904"/>
            <a:chOff x="903742" y="5627244"/>
            <a:chExt cx="2183643" cy="576081"/>
          </a:xfrm>
        </p:grpSpPr>
        <p:sp>
          <p:nvSpPr>
            <p:cNvPr id="9" name="Rectangle 8">
              <a:extLst>
                <a:ext uri="{FF2B5EF4-FFF2-40B4-BE49-F238E27FC236}">
                  <a16:creationId xmlns:a16="http://schemas.microsoft.com/office/drawing/2014/main" id="{EC2A5354-F889-E740-8854-E21E03B32AAF}"/>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Reservation File</a:t>
              </a:r>
            </a:p>
          </p:txBody>
        </p:sp>
        <p:sp>
          <p:nvSpPr>
            <p:cNvPr id="11" name="Rectangle 10">
              <a:extLst>
                <a:ext uri="{FF2B5EF4-FFF2-40B4-BE49-F238E27FC236}">
                  <a16:creationId xmlns:a16="http://schemas.microsoft.com/office/drawing/2014/main" id="{5316078B-3729-6042-BEFF-452D9DEF5C44}"/>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D2</a:t>
              </a:r>
            </a:p>
          </p:txBody>
        </p:sp>
      </p:grpSp>
      <p:grpSp>
        <p:nvGrpSpPr>
          <p:cNvPr id="97" name="Group 96">
            <a:extLst>
              <a:ext uri="{FF2B5EF4-FFF2-40B4-BE49-F238E27FC236}">
                <a16:creationId xmlns:a16="http://schemas.microsoft.com/office/drawing/2014/main" id="{573FB219-3A9E-C740-B3DE-356B95581CE2}"/>
              </a:ext>
            </a:extLst>
          </p:cNvPr>
          <p:cNvGrpSpPr/>
          <p:nvPr/>
        </p:nvGrpSpPr>
        <p:grpSpPr>
          <a:xfrm>
            <a:off x="3097098" y="2628661"/>
            <a:ext cx="1033383" cy="876447"/>
            <a:chOff x="4894996" y="1947470"/>
            <a:chExt cx="1933434" cy="1639810"/>
          </a:xfrm>
        </p:grpSpPr>
        <p:sp>
          <p:nvSpPr>
            <p:cNvPr id="98" name="Rounded Rectangle 97">
              <a:extLst>
                <a:ext uri="{FF2B5EF4-FFF2-40B4-BE49-F238E27FC236}">
                  <a16:creationId xmlns:a16="http://schemas.microsoft.com/office/drawing/2014/main" id="{E815F7BB-EF83-1142-80D7-0DCC9A248F26}"/>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View</a:t>
              </a:r>
              <a:r>
                <a:rPr lang="en-US" sz="700" dirty="0">
                  <a:solidFill>
                    <a:schemeClr val="tx1"/>
                  </a:solidFill>
                </a:rPr>
                <a:t> Results</a:t>
              </a:r>
            </a:p>
          </p:txBody>
        </p:sp>
        <p:sp>
          <p:nvSpPr>
            <p:cNvPr id="99" name="Delay 98">
              <a:extLst>
                <a:ext uri="{FF2B5EF4-FFF2-40B4-BE49-F238E27FC236}">
                  <a16:creationId xmlns:a16="http://schemas.microsoft.com/office/drawing/2014/main" id="{01D83F20-1D3D-7F4E-A2DE-7F8483FC29ED}"/>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00" name="TextBox 99">
              <a:extLst>
                <a:ext uri="{FF2B5EF4-FFF2-40B4-BE49-F238E27FC236}">
                  <a16:creationId xmlns:a16="http://schemas.microsoft.com/office/drawing/2014/main" id="{2D59337E-A118-C049-8ECB-E6D0CA665E5C}"/>
                </a:ext>
              </a:extLst>
            </p:cNvPr>
            <p:cNvSpPr txBox="1"/>
            <p:nvPr/>
          </p:nvSpPr>
          <p:spPr>
            <a:xfrm>
              <a:off x="5628981" y="1973492"/>
              <a:ext cx="555448" cy="374298"/>
            </a:xfrm>
            <a:prstGeom prst="rect">
              <a:avLst/>
            </a:prstGeom>
            <a:noFill/>
          </p:spPr>
          <p:txBody>
            <a:bodyPr wrap="none" rtlCol="0">
              <a:spAutoFit/>
            </a:bodyPr>
            <a:lstStyle/>
            <a:p>
              <a:r>
                <a:rPr lang="en-US" sz="700" dirty="0"/>
                <a:t>2.0</a:t>
              </a:r>
            </a:p>
          </p:txBody>
        </p:sp>
      </p:grpSp>
      <p:grpSp>
        <p:nvGrpSpPr>
          <p:cNvPr id="101" name="Group 100">
            <a:extLst>
              <a:ext uri="{FF2B5EF4-FFF2-40B4-BE49-F238E27FC236}">
                <a16:creationId xmlns:a16="http://schemas.microsoft.com/office/drawing/2014/main" id="{1F7FD450-2A97-5542-879A-86CAC8B9AF2B}"/>
              </a:ext>
            </a:extLst>
          </p:cNvPr>
          <p:cNvGrpSpPr/>
          <p:nvPr/>
        </p:nvGrpSpPr>
        <p:grpSpPr>
          <a:xfrm>
            <a:off x="738294" y="4604829"/>
            <a:ext cx="1167114" cy="307904"/>
            <a:chOff x="903742" y="5627244"/>
            <a:chExt cx="2183643" cy="576081"/>
          </a:xfrm>
        </p:grpSpPr>
        <p:sp>
          <p:nvSpPr>
            <p:cNvPr id="102" name="Rectangle 101">
              <a:extLst>
                <a:ext uri="{FF2B5EF4-FFF2-40B4-BE49-F238E27FC236}">
                  <a16:creationId xmlns:a16="http://schemas.microsoft.com/office/drawing/2014/main" id="{DBC0D4D8-FA9B-464B-BBFA-ACF3BD09AC07}"/>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Room File</a:t>
              </a:r>
            </a:p>
          </p:txBody>
        </p:sp>
        <p:sp>
          <p:nvSpPr>
            <p:cNvPr id="103" name="Rectangle 102">
              <a:extLst>
                <a:ext uri="{FF2B5EF4-FFF2-40B4-BE49-F238E27FC236}">
                  <a16:creationId xmlns:a16="http://schemas.microsoft.com/office/drawing/2014/main" id="{A260378A-2661-6E42-9EC0-FF74C6D5850B}"/>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D1</a:t>
              </a:r>
            </a:p>
          </p:txBody>
        </p:sp>
      </p:grpSp>
      <p:cxnSp>
        <p:nvCxnSpPr>
          <p:cNvPr id="3" name="Elbow Connector 2">
            <a:extLst>
              <a:ext uri="{FF2B5EF4-FFF2-40B4-BE49-F238E27FC236}">
                <a16:creationId xmlns:a16="http://schemas.microsoft.com/office/drawing/2014/main" id="{29869E58-441A-7549-AE87-73845B02DDCA}"/>
              </a:ext>
            </a:extLst>
          </p:cNvPr>
          <p:cNvCxnSpPr>
            <a:stCxn id="4" idx="2"/>
            <a:endCxn id="20" idx="0"/>
          </p:cNvCxnSpPr>
          <p:nvPr/>
        </p:nvCxnSpPr>
        <p:spPr>
          <a:xfrm rot="5400000">
            <a:off x="2990964" y="-367835"/>
            <a:ext cx="1364188" cy="4541938"/>
          </a:xfrm>
          <a:prstGeom prst="bentConnector3">
            <a:avLst>
              <a:gd name="adj1" fmla="val 581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08CDA1DB-02DF-CF45-9C82-EF487B800F3F}"/>
              </a:ext>
            </a:extLst>
          </p:cNvPr>
          <p:cNvCxnSpPr>
            <a:cxnSpLocks/>
            <a:stCxn id="7" idx="2"/>
            <a:endCxn id="102" idx="0"/>
          </p:cNvCxnSpPr>
          <p:nvPr/>
        </p:nvCxnSpPr>
        <p:spPr>
          <a:xfrm rot="5400000">
            <a:off x="771416" y="3998204"/>
            <a:ext cx="1157062" cy="561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C70FF695-2E70-DF42-9071-4114A9CB1A4E}"/>
              </a:ext>
            </a:extLst>
          </p:cNvPr>
          <p:cNvCxnSpPr>
            <a:cxnSpLocks/>
            <a:stCxn id="102" idx="2"/>
            <a:endCxn id="119" idx="1"/>
          </p:cNvCxnSpPr>
          <p:nvPr/>
        </p:nvCxnSpPr>
        <p:spPr>
          <a:xfrm rot="5400000" flipH="1" flipV="1">
            <a:off x="1716704" y="4302392"/>
            <a:ext cx="215488" cy="1005193"/>
          </a:xfrm>
          <a:prstGeom prst="bentConnector4">
            <a:avLst>
              <a:gd name="adj1" fmla="val -106085"/>
              <a:gd name="adj2" fmla="val 7902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CCA88E51-2D4A-B04D-A207-2B611F431392}"/>
              </a:ext>
            </a:extLst>
          </p:cNvPr>
          <p:cNvCxnSpPr>
            <a:cxnSpLocks/>
            <a:stCxn id="119" idx="3"/>
            <a:endCxn id="11" idx="1"/>
          </p:cNvCxnSpPr>
          <p:nvPr/>
        </p:nvCxnSpPr>
        <p:spPr>
          <a:xfrm>
            <a:off x="3360427" y="4697245"/>
            <a:ext cx="1839760" cy="6590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33A09DB5-5004-6D43-B024-8D0565946AB4}"/>
              </a:ext>
            </a:extLst>
          </p:cNvPr>
          <p:cNvSpPr txBox="1"/>
          <p:nvPr/>
        </p:nvSpPr>
        <p:spPr>
          <a:xfrm>
            <a:off x="2968842" y="1769502"/>
            <a:ext cx="805029" cy="184666"/>
          </a:xfrm>
          <a:prstGeom prst="rect">
            <a:avLst/>
          </a:prstGeom>
          <a:noFill/>
        </p:spPr>
        <p:txBody>
          <a:bodyPr wrap="none" rtlCol="0">
            <a:spAutoFit/>
          </a:bodyPr>
          <a:lstStyle/>
          <a:p>
            <a:r>
              <a:rPr lang="en-US" sz="600" dirty="0"/>
              <a:t>Room Search Query</a:t>
            </a:r>
          </a:p>
        </p:txBody>
      </p:sp>
      <p:sp>
        <p:nvSpPr>
          <p:cNvPr id="105" name="TextBox 104">
            <a:extLst>
              <a:ext uri="{FF2B5EF4-FFF2-40B4-BE49-F238E27FC236}">
                <a16:creationId xmlns:a16="http://schemas.microsoft.com/office/drawing/2014/main" id="{86D822C2-17A4-7243-BA1E-16898CB615B2}"/>
              </a:ext>
            </a:extLst>
          </p:cNvPr>
          <p:cNvSpPr txBox="1"/>
          <p:nvPr/>
        </p:nvSpPr>
        <p:spPr>
          <a:xfrm>
            <a:off x="1372384" y="3775765"/>
            <a:ext cx="604653" cy="184666"/>
          </a:xfrm>
          <a:prstGeom prst="rect">
            <a:avLst/>
          </a:prstGeom>
          <a:noFill/>
        </p:spPr>
        <p:txBody>
          <a:bodyPr wrap="none" rtlCol="0">
            <a:spAutoFit/>
          </a:bodyPr>
          <a:lstStyle/>
          <a:p>
            <a:r>
              <a:rPr lang="en-US" sz="600" dirty="0"/>
              <a:t>Search Query</a:t>
            </a:r>
          </a:p>
        </p:txBody>
      </p:sp>
      <p:sp>
        <p:nvSpPr>
          <p:cNvPr id="106" name="TextBox 105">
            <a:extLst>
              <a:ext uri="{FF2B5EF4-FFF2-40B4-BE49-F238E27FC236}">
                <a16:creationId xmlns:a16="http://schemas.microsoft.com/office/drawing/2014/main" id="{B9DB5DC2-9D75-0945-B0BA-A3F1EE9B7587}"/>
              </a:ext>
            </a:extLst>
          </p:cNvPr>
          <p:cNvSpPr txBox="1"/>
          <p:nvPr/>
        </p:nvSpPr>
        <p:spPr>
          <a:xfrm>
            <a:off x="1342115" y="5130174"/>
            <a:ext cx="609462" cy="184666"/>
          </a:xfrm>
          <a:prstGeom prst="rect">
            <a:avLst/>
          </a:prstGeom>
          <a:noFill/>
        </p:spPr>
        <p:txBody>
          <a:bodyPr wrap="none" rtlCol="0">
            <a:spAutoFit/>
          </a:bodyPr>
          <a:lstStyle/>
          <a:p>
            <a:r>
              <a:rPr lang="en-US" sz="600" dirty="0"/>
              <a:t>Room Results</a:t>
            </a:r>
          </a:p>
        </p:txBody>
      </p:sp>
      <p:grpSp>
        <p:nvGrpSpPr>
          <p:cNvPr id="118" name="Group 117">
            <a:extLst>
              <a:ext uri="{FF2B5EF4-FFF2-40B4-BE49-F238E27FC236}">
                <a16:creationId xmlns:a16="http://schemas.microsoft.com/office/drawing/2014/main" id="{36FA9446-EB95-3347-8920-1470D9626C9D}"/>
              </a:ext>
            </a:extLst>
          </p:cNvPr>
          <p:cNvGrpSpPr/>
          <p:nvPr/>
        </p:nvGrpSpPr>
        <p:grpSpPr>
          <a:xfrm>
            <a:off x="2327045" y="4222905"/>
            <a:ext cx="1033383" cy="876447"/>
            <a:chOff x="4894996" y="1947470"/>
            <a:chExt cx="1933434" cy="1639810"/>
          </a:xfrm>
        </p:grpSpPr>
        <p:sp>
          <p:nvSpPr>
            <p:cNvPr id="119" name="Rounded Rectangle 118">
              <a:extLst>
                <a:ext uri="{FF2B5EF4-FFF2-40B4-BE49-F238E27FC236}">
                  <a16:creationId xmlns:a16="http://schemas.microsoft.com/office/drawing/2014/main" id="{31BE4895-B4FE-654B-B1F6-4110E44523B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Find</a:t>
              </a:r>
            </a:p>
            <a:p>
              <a:pPr algn="ctr"/>
              <a:r>
                <a:rPr lang="en-US" sz="700" dirty="0">
                  <a:solidFill>
                    <a:schemeClr val="tx1"/>
                  </a:solidFill>
                </a:rPr>
                <a:t>Availability</a:t>
              </a:r>
            </a:p>
          </p:txBody>
        </p:sp>
        <p:sp>
          <p:nvSpPr>
            <p:cNvPr id="120" name="Delay 119">
              <a:extLst>
                <a:ext uri="{FF2B5EF4-FFF2-40B4-BE49-F238E27FC236}">
                  <a16:creationId xmlns:a16="http://schemas.microsoft.com/office/drawing/2014/main" id="{5075492C-66B1-144A-B46A-DF1212428506}"/>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1" name="TextBox 120">
              <a:extLst>
                <a:ext uri="{FF2B5EF4-FFF2-40B4-BE49-F238E27FC236}">
                  <a16:creationId xmlns:a16="http://schemas.microsoft.com/office/drawing/2014/main" id="{F2CD3DF0-1E56-6B4D-BA72-CB16B3113CB3}"/>
                </a:ext>
              </a:extLst>
            </p:cNvPr>
            <p:cNvSpPr txBox="1"/>
            <p:nvPr/>
          </p:nvSpPr>
          <p:spPr>
            <a:xfrm>
              <a:off x="5628981" y="1973492"/>
              <a:ext cx="555448" cy="374298"/>
            </a:xfrm>
            <a:prstGeom prst="rect">
              <a:avLst/>
            </a:prstGeom>
            <a:noFill/>
          </p:spPr>
          <p:txBody>
            <a:bodyPr wrap="none" rtlCol="0">
              <a:spAutoFit/>
            </a:bodyPr>
            <a:lstStyle/>
            <a:p>
              <a:r>
                <a:rPr lang="en-US" sz="700" dirty="0"/>
                <a:t>8.0</a:t>
              </a:r>
            </a:p>
          </p:txBody>
        </p:sp>
      </p:grpSp>
      <p:sp>
        <p:nvSpPr>
          <p:cNvPr id="122" name="TextBox 121">
            <a:extLst>
              <a:ext uri="{FF2B5EF4-FFF2-40B4-BE49-F238E27FC236}">
                <a16:creationId xmlns:a16="http://schemas.microsoft.com/office/drawing/2014/main" id="{9A8BE212-74A5-C543-B32E-41C00DD6D18C}"/>
              </a:ext>
            </a:extLst>
          </p:cNvPr>
          <p:cNvSpPr txBox="1"/>
          <p:nvPr/>
        </p:nvSpPr>
        <p:spPr>
          <a:xfrm>
            <a:off x="3498323" y="4518812"/>
            <a:ext cx="609462" cy="184666"/>
          </a:xfrm>
          <a:prstGeom prst="rect">
            <a:avLst/>
          </a:prstGeom>
          <a:noFill/>
        </p:spPr>
        <p:txBody>
          <a:bodyPr wrap="none" rtlCol="0">
            <a:spAutoFit/>
          </a:bodyPr>
          <a:lstStyle/>
          <a:p>
            <a:r>
              <a:rPr lang="en-US" sz="600" dirty="0"/>
              <a:t>Room Results</a:t>
            </a:r>
          </a:p>
        </p:txBody>
      </p:sp>
      <p:cxnSp>
        <p:nvCxnSpPr>
          <p:cNvPr id="123" name="Elbow Connector 122">
            <a:extLst>
              <a:ext uri="{FF2B5EF4-FFF2-40B4-BE49-F238E27FC236}">
                <a16:creationId xmlns:a16="http://schemas.microsoft.com/office/drawing/2014/main" id="{A2DC2E0B-060A-E540-923F-B3B972CB8F13}"/>
              </a:ext>
            </a:extLst>
          </p:cNvPr>
          <p:cNvCxnSpPr>
            <a:cxnSpLocks/>
            <a:stCxn id="9" idx="2"/>
            <a:endCxn id="119" idx="2"/>
          </p:cNvCxnSpPr>
          <p:nvPr/>
        </p:nvCxnSpPr>
        <p:spPr>
          <a:xfrm rot="5400000">
            <a:off x="4222617" y="3538224"/>
            <a:ext cx="182248" cy="2940009"/>
          </a:xfrm>
          <a:prstGeom prst="bentConnector3">
            <a:avLst>
              <a:gd name="adj1" fmla="val 2254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Elbow Connector 123">
            <a:extLst>
              <a:ext uri="{FF2B5EF4-FFF2-40B4-BE49-F238E27FC236}">
                <a16:creationId xmlns:a16="http://schemas.microsoft.com/office/drawing/2014/main" id="{C175BABA-4B56-C043-9FCE-AAAB1FACBD60}"/>
              </a:ext>
            </a:extLst>
          </p:cNvPr>
          <p:cNvCxnSpPr>
            <a:cxnSpLocks/>
            <a:stCxn id="121" idx="0"/>
            <a:endCxn id="98" idx="2"/>
          </p:cNvCxnSpPr>
          <p:nvPr/>
        </p:nvCxnSpPr>
        <p:spPr>
          <a:xfrm rot="5400000" flipH="1" flipV="1">
            <a:off x="2874934" y="3497959"/>
            <a:ext cx="731705" cy="7460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322746D7-E12D-6B44-BC01-8B5392076BA6}"/>
              </a:ext>
            </a:extLst>
          </p:cNvPr>
          <p:cNvSpPr txBox="1"/>
          <p:nvPr/>
        </p:nvSpPr>
        <p:spPr>
          <a:xfrm>
            <a:off x="3214494" y="5379479"/>
            <a:ext cx="668773" cy="184666"/>
          </a:xfrm>
          <a:prstGeom prst="rect">
            <a:avLst/>
          </a:prstGeom>
          <a:noFill/>
        </p:spPr>
        <p:txBody>
          <a:bodyPr wrap="none" rtlCol="0">
            <a:spAutoFit/>
          </a:bodyPr>
          <a:lstStyle/>
          <a:p>
            <a:r>
              <a:rPr lang="en-US" sz="600" dirty="0"/>
              <a:t>Availability Info</a:t>
            </a:r>
          </a:p>
        </p:txBody>
      </p:sp>
      <p:sp>
        <p:nvSpPr>
          <p:cNvPr id="134" name="TextBox 133">
            <a:extLst>
              <a:ext uri="{FF2B5EF4-FFF2-40B4-BE49-F238E27FC236}">
                <a16:creationId xmlns:a16="http://schemas.microsoft.com/office/drawing/2014/main" id="{D1B68123-F00D-1049-A43C-9704F1EC1486}"/>
              </a:ext>
            </a:extLst>
          </p:cNvPr>
          <p:cNvSpPr txBox="1"/>
          <p:nvPr/>
        </p:nvSpPr>
        <p:spPr>
          <a:xfrm>
            <a:off x="2700483" y="3677207"/>
            <a:ext cx="1040670" cy="184666"/>
          </a:xfrm>
          <a:prstGeom prst="rect">
            <a:avLst/>
          </a:prstGeom>
          <a:noFill/>
        </p:spPr>
        <p:txBody>
          <a:bodyPr wrap="none" rtlCol="0">
            <a:spAutoFit/>
          </a:bodyPr>
          <a:lstStyle/>
          <a:p>
            <a:r>
              <a:rPr lang="en-US" sz="600" dirty="0"/>
              <a:t>Room &amp; Availability Results</a:t>
            </a:r>
          </a:p>
        </p:txBody>
      </p:sp>
      <p:sp>
        <p:nvSpPr>
          <p:cNvPr id="137" name="TextBox 136">
            <a:extLst>
              <a:ext uri="{FF2B5EF4-FFF2-40B4-BE49-F238E27FC236}">
                <a16:creationId xmlns:a16="http://schemas.microsoft.com/office/drawing/2014/main" id="{780348C9-B59C-3E41-93AE-77551F5AD6D0}"/>
              </a:ext>
            </a:extLst>
          </p:cNvPr>
          <p:cNvSpPr txBox="1"/>
          <p:nvPr/>
        </p:nvSpPr>
        <p:spPr>
          <a:xfrm>
            <a:off x="271516" y="3265559"/>
            <a:ext cx="595035" cy="184666"/>
          </a:xfrm>
          <a:prstGeom prst="rect">
            <a:avLst/>
          </a:prstGeom>
          <a:noFill/>
        </p:spPr>
        <p:txBody>
          <a:bodyPr wrap="none" rtlCol="0">
            <a:spAutoFit/>
          </a:bodyPr>
          <a:lstStyle/>
          <a:p>
            <a:r>
              <a:rPr lang="en-US" sz="600" dirty="0"/>
              <a:t>Room Search</a:t>
            </a:r>
          </a:p>
        </p:txBody>
      </p:sp>
      <p:sp>
        <p:nvSpPr>
          <p:cNvPr id="139" name="TextBox 138">
            <a:extLst>
              <a:ext uri="{FF2B5EF4-FFF2-40B4-BE49-F238E27FC236}">
                <a16:creationId xmlns:a16="http://schemas.microsoft.com/office/drawing/2014/main" id="{F9324337-F5BB-FD49-BB64-7BBC6F403DD6}"/>
              </a:ext>
            </a:extLst>
          </p:cNvPr>
          <p:cNvSpPr txBox="1"/>
          <p:nvPr/>
        </p:nvSpPr>
        <p:spPr>
          <a:xfrm rot="5400000">
            <a:off x="4408967" y="2352972"/>
            <a:ext cx="636713" cy="184666"/>
          </a:xfrm>
          <a:prstGeom prst="rect">
            <a:avLst/>
          </a:prstGeom>
          <a:noFill/>
        </p:spPr>
        <p:txBody>
          <a:bodyPr wrap="none" rtlCol="0">
            <a:spAutoFit/>
          </a:bodyPr>
          <a:lstStyle/>
          <a:p>
            <a:r>
              <a:rPr lang="en-US" sz="600" dirty="0"/>
              <a:t>Search Results</a:t>
            </a:r>
          </a:p>
        </p:txBody>
      </p:sp>
      <p:cxnSp>
        <p:nvCxnSpPr>
          <p:cNvPr id="144" name="Elbow Connector 143">
            <a:extLst>
              <a:ext uri="{FF2B5EF4-FFF2-40B4-BE49-F238E27FC236}">
                <a16:creationId xmlns:a16="http://schemas.microsoft.com/office/drawing/2014/main" id="{D5BE5D4F-EB32-6742-9B61-4466674E98B9}"/>
              </a:ext>
            </a:extLst>
          </p:cNvPr>
          <p:cNvCxnSpPr>
            <a:cxnSpLocks/>
            <a:stCxn id="98" idx="3"/>
            <a:endCxn id="4" idx="1"/>
          </p:cNvCxnSpPr>
          <p:nvPr/>
        </p:nvCxnSpPr>
        <p:spPr>
          <a:xfrm flipV="1">
            <a:off x="4130480" y="1071504"/>
            <a:ext cx="1405056" cy="203149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9886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892</Words>
  <Application>Microsoft Macintosh PowerPoint</Application>
  <PresentationFormat>Widescreen</PresentationFormat>
  <Paragraphs>237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PMingLiU</vt:lpstr>
      <vt:lpstr>Arial</vt:lpstr>
      <vt:lpstr>Calibri</vt:lpstr>
      <vt:lpstr>Calibri Light</vt:lpstr>
      <vt:lpstr>Times New Roman</vt:lpstr>
      <vt:lpstr>Office Theme</vt:lpstr>
      <vt:lpstr>Hotel Reservation System</vt:lpstr>
      <vt:lpstr>Hotel Reservation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Caruso</dc:creator>
  <cp:lastModifiedBy>Nick Caruso</cp:lastModifiedBy>
  <cp:revision>28</cp:revision>
  <dcterms:created xsi:type="dcterms:W3CDTF">2018-10-17T12:14:55Z</dcterms:created>
  <dcterms:modified xsi:type="dcterms:W3CDTF">2018-10-22T15:38:37Z</dcterms:modified>
</cp:coreProperties>
</file>