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1" r:id="rId3"/>
    <p:sldId id="260" r:id="rId4"/>
    <p:sldId id="262" r:id="rId5"/>
    <p:sldId id="256" r:id="rId6"/>
    <p:sldId id="267" r:id="rId7"/>
    <p:sldId id="270" r:id="rId8"/>
    <p:sldId id="271" r:id="rId9"/>
    <p:sldId id="26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86"/>
    <p:restoredTop sz="94617"/>
  </p:normalViewPr>
  <p:slideViewPr>
    <p:cSldViewPr snapToGrid="0" snapToObjects="1">
      <p:cViewPr varScale="1">
        <p:scale>
          <a:sx n="94" d="100"/>
          <a:sy n="94" d="100"/>
        </p:scale>
        <p:origin x="8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BEAF-69A1-4D4D-8B16-55FD5B165A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E8E14-C223-034D-8D24-56FE501A56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5EAC54-9110-BA43-863E-58D6A50324F4}"/>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5" name="Footer Placeholder 4">
            <a:extLst>
              <a:ext uri="{FF2B5EF4-FFF2-40B4-BE49-F238E27FC236}">
                <a16:creationId xmlns:a16="http://schemas.microsoft.com/office/drawing/2014/main" id="{F09DB297-6726-A04E-904A-68FD1DD02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1107B0-A5D3-C647-B4CA-6E6FE10930C0}"/>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01428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AADA-3D94-E340-9851-B1A09B928B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3DDC7D-108A-3749-B6C5-07A2F76651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C5EA9-2760-2B41-8A9C-4F1B23E7AB87}"/>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5" name="Footer Placeholder 4">
            <a:extLst>
              <a:ext uri="{FF2B5EF4-FFF2-40B4-BE49-F238E27FC236}">
                <a16:creationId xmlns:a16="http://schemas.microsoft.com/office/drawing/2014/main" id="{6922039E-D043-E241-907D-A2BCEEE17E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402C42-AB9F-474D-BD46-E3724ACB2B71}"/>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78086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F2B12E-0FB5-A14F-9F39-86EFCF53DF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7A1845-E717-4D42-9EE3-CD631F3DBE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C3309C-4CD1-1543-94D6-E0CE9ED2C358}"/>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5" name="Footer Placeholder 4">
            <a:extLst>
              <a:ext uri="{FF2B5EF4-FFF2-40B4-BE49-F238E27FC236}">
                <a16:creationId xmlns:a16="http://schemas.microsoft.com/office/drawing/2014/main" id="{B45DC792-C0AD-784F-A1E2-5F24008A16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7D675-4C42-E545-8356-498364BE1104}"/>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34654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7B8A-2553-FD4A-B5F2-C793383446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8FAD2-F790-B84D-A040-4C5A9BABE2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561F1-94DF-9140-8359-E46C61936C93}"/>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5" name="Footer Placeholder 4">
            <a:extLst>
              <a:ext uri="{FF2B5EF4-FFF2-40B4-BE49-F238E27FC236}">
                <a16:creationId xmlns:a16="http://schemas.microsoft.com/office/drawing/2014/main" id="{7500C62D-D0DD-9B46-8B56-6C2202AF5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246B6A-EE36-CC4A-9AF5-2EE3A8E4761B}"/>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46959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A5BD-F035-8B4F-B93E-F078E9D71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BD8184-A0D2-5943-BA3F-C5AF84838C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42B6EB-DEE9-7F47-8BE9-C33A70A6BD15}"/>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5" name="Footer Placeholder 4">
            <a:extLst>
              <a:ext uri="{FF2B5EF4-FFF2-40B4-BE49-F238E27FC236}">
                <a16:creationId xmlns:a16="http://schemas.microsoft.com/office/drawing/2014/main" id="{ABC22380-1C49-9F41-A1EE-AFA2B67268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9C745B-EDBB-1948-AB49-7AEC8ADC930A}"/>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73690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E55B-5116-8A44-961F-F4C3D2DEE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C7E3A-D317-3541-8055-FD72A1A033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06FA56-7AC5-2A47-87B9-685D8402775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C6E19E-F2A3-D144-AC3A-E4E8F129E607}"/>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6" name="Footer Placeholder 5">
            <a:extLst>
              <a:ext uri="{FF2B5EF4-FFF2-40B4-BE49-F238E27FC236}">
                <a16:creationId xmlns:a16="http://schemas.microsoft.com/office/drawing/2014/main" id="{BC3FEF3D-EAD0-164D-AA3F-2C411A7D81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113451B-E906-5A42-8401-A5CEDEC7D2FA}"/>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108855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E396-296A-0E4E-83FD-B27638BAD1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E96BC1-7C62-7D42-A524-DA8A8BE6C5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C3089B-1DAD-8343-9FCB-AB7E7961E1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F52E00-4602-3F41-9789-32D54C3B1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96BFE4-49EE-2046-AB15-4EBB82802B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20476-3C65-7D46-8048-C18D204299C9}"/>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8" name="Footer Placeholder 7">
            <a:extLst>
              <a:ext uri="{FF2B5EF4-FFF2-40B4-BE49-F238E27FC236}">
                <a16:creationId xmlns:a16="http://schemas.microsoft.com/office/drawing/2014/main" id="{8172A5FF-AE9F-C349-9603-C9F0D9F658B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9642990-F4EE-D142-BA29-A2A0C8B81E1B}"/>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0648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467B-09D3-A141-B706-B943B8E499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68DA01-FC5D-C942-9137-CA4C6C86D176}"/>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4" name="Footer Placeholder 3">
            <a:extLst>
              <a:ext uri="{FF2B5EF4-FFF2-40B4-BE49-F238E27FC236}">
                <a16:creationId xmlns:a16="http://schemas.microsoft.com/office/drawing/2014/main" id="{417AE9E3-BB1E-5B4D-A69C-DE54AD4BFB7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B02F85-C994-9043-BC16-5DCA5382F695}"/>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47214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C03C6F-62FC-5143-87B4-2758D0996F09}"/>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3" name="Footer Placeholder 2">
            <a:extLst>
              <a:ext uri="{FF2B5EF4-FFF2-40B4-BE49-F238E27FC236}">
                <a16:creationId xmlns:a16="http://schemas.microsoft.com/office/drawing/2014/main" id="{61DBF587-0806-6840-8C4B-4FD2FE97687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1FE805C-F957-034A-8F46-E6214F32FDD2}"/>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235409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C241-3C86-B942-A3D1-E0FCB0695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D6347E-D440-2B47-8437-D98BF07A1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127A73-7225-A34A-BAE4-942BCA693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35B087-8BB9-D049-BE04-E1F153E00BE8}"/>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6" name="Footer Placeholder 5">
            <a:extLst>
              <a:ext uri="{FF2B5EF4-FFF2-40B4-BE49-F238E27FC236}">
                <a16:creationId xmlns:a16="http://schemas.microsoft.com/office/drawing/2014/main" id="{0DA058B5-D946-E549-9E6E-83F8BD584A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B5D5AC8-2620-8E4B-9C7A-744CE4CCD3D8}"/>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225443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456F-6073-D342-ABC4-BC2DC168B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8E4539-4061-914E-80E0-B7F6B3FADE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F2C7944-8768-314E-B5E4-D12965F72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EA5DA1-C165-9244-8589-AF38C04D5815}"/>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6" name="Footer Placeholder 5">
            <a:extLst>
              <a:ext uri="{FF2B5EF4-FFF2-40B4-BE49-F238E27FC236}">
                <a16:creationId xmlns:a16="http://schemas.microsoft.com/office/drawing/2014/main" id="{C5AC7921-5AC1-BD44-9A25-52A18F1039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8214B1-1DDD-3D41-97B2-E3428502E0ED}"/>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129954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7FC207-545E-DC43-8103-28FD468D19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DCF0F7-4D3C-7149-9F99-E24B807AE2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27B9B-493C-9A4D-BB4F-6A0FFC2A6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7CAFF-02CA-3941-B428-A1B516098DA6}" type="datetimeFigureOut">
              <a:rPr lang="en-US" smtClean="0"/>
              <a:t>10/22/18</a:t>
            </a:fld>
            <a:endParaRPr lang="en-US" dirty="0"/>
          </a:p>
        </p:txBody>
      </p:sp>
      <p:sp>
        <p:nvSpPr>
          <p:cNvPr id="5" name="Footer Placeholder 4">
            <a:extLst>
              <a:ext uri="{FF2B5EF4-FFF2-40B4-BE49-F238E27FC236}">
                <a16:creationId xmlns:a16="http://schemas.microsoft.com/office/drawing/2014/main" id="{E88601E6-16D1-5148-BB63-601C9ED44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C011C8C-A122-084A-A126-BB7D16321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13770-F108-9948-A9BC-BDA46CCBD431}" type="slidenum">
              <a:rPr lang="en-US" smtClean="0"/>
              <a:t>‹#›</a:t>
            </a:fld>
            <a:endParaRPr lang="en-US" dirty="0"/>
          </a:p>
        </p:txBody>
      </p:sp>
    </p:spTree>
    <p:extLst>
      <p:ext uri="{BB962C8B-B14F-4D97-AF65-F5344CB8AC3E}">
        <p14:creationId xmlns:p14="http://schemas.microsoft.com/office/powerpoint/2010/main" val="4006158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Reservation System</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rmAutofit fontScale="92500" lnSpcReduction="10000"/>
          </a:bodyPr>
          <a:lstStyle/>
          <a:p>
            <a:pPr marL="0" indent="0">
              <a:buNone/>
            </a:pPr>
            <a:r>
              <a:rPr lang="en-US" dirty="0"/>
              <a:t>The Hotel Reservation System allows customers to search for rooms online by entering a date range. Customers can also ask for such Info by calling the hotel. The search result will show the room type, price, and availability. Customers can book rooms online or call the hotel to book rooms. Customers can cancel reservations online or call the hotel to cancel reservations. Customers will receive the confirmation on room reservations or cancellations. Customers can create and update accounts which include the contact Info such as name, mailing address, email address, and telephone number. Hotel staff can create and update accounts for customers. Hotel staff can update customers’ check-in and check-out status.</a:t>
            </a:r>
          </a:p>
          <a:p>
            <a:pPr marL="0" indent="0">
              <a:buNone/>
            </a:pPr>
            <a:endParaRPr lang="en-US" dirty="0"/>
          </a:p>
          <a:p>
            <a:pPr marL="0" indent="0">
              <a:buNone/>
            </a:pPr>
            <a:r>
              <a:rPr lang="en-US" dirty="0"/>
              <a:t>You are asked to:</a:t>
            </a:r>
          </a:p>
          <a:p>
            <a:pPr lvl="0"/>
            <a:r>
              <a:rPr lang="en-US" dirty="0"/>
              <a:t>Identify Actors </a:t>
            </a:r>
          </a:p>
          <a:p>
            <a:pPr lvl="0"/>
            <a:r>
              <a:rPr lang="en-US" dirty="0"/>
              <a:t>Identify corresponding Use Cases</a:t>
            </a:r>
          </a:p>
          <a:p>
            <a:pPr lvl="0"/>
            <a:r>
              <a:rPr lang="en-US" dirty="0"/>
              <a:t>Prepare the use case document/diagram to show the functional requirements of the Hotel Reservation System</a:t>
            </a:r>
          </a:p>
        </p:txBody>
      </p:sp>
    </p:spTree>
    <p:extLst>
      <p:ext uri="{BB962C8B-B14F-4D97-AF65-F5344CB8AC3E}">
        <p14:creationId xmlns:p14="http://schemas.microsoft.com/office/powerpoint/2010/main" val="452695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Reservation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35" name="Group 34">
            <a:extLst>
              <a:ext uri="{FF2B5EF4-FFF2-40B4-BE49-F238E27FC236}">
                <a16:creationId xmlns:a16="http://schemas.microsoft.com/office/drawing/2014/main" id="{190879D8-005F-0547-BD29-2413F8A12AC4}"/>
              </a:ext>
            </a:extLst>
          </p:cNvPr>
          <p:cNvGrpSpPr/>
          <p:nvPr/>
        </p:nvGrpSpPr>
        <p:grpSpPr>
          <a:xfrm>
            <a:off x="5200187" y="460920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9452955" y="5106477"/>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a:off x="3360427" y="4697245"/>
            <a:ext cx="1839760" cy="659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467307" y="3776069"/>
            <a:ext cx="1149569" cy="5166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034990" y="3208386"/>
            <a:ext cx="1149569" cy="16520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367301" y="3449645"/>
            <a:ext cx="2233774" cy="13135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8" idx="0"/>
          </p:cNvCxnSpPr>
          <p:nvPr/>
        </p:nvCxnSpPr>
        <p:spPr>
          <a:xfrm rot="16200000" flipH="1">
            <a:off x="9196072" y="4266036"/>
            <a:ext cx="1656832" cy="2404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88373"/>
              <a:gd name="adj2" fmla="val 1059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024022" y="1209368"/>
            <a:ext cx="1159555" cy="56401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222617" y="3538224"/>
            <a:ext cx="182248" cy="2940009"/>
          </a:xfrm>
          <a:prstGeom prst="bentConnector3">
            <a:avLst>
              <a:gd name="adj1" fmla="val 2254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531093" y="2057216"/>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10194450" y="3844756"/>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168475" y="4574318"/>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8183822" y="6214783"/>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2867CF39-3795-8E4F-A775-3DB4206115C0}"/>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6502861" y="4564006"/>
            <a:ext cx="1258678" cy="184666"/>
          </a:xfrm>
          <a:prstGeom prst="rect">
            <a:avLst/>
          </a:prstGeom>
          <a:noFill/>
        </p:spPr>
        <p:txBody>
          <a:bodyPr wrap="none" rtlCol="0">
            <a:spAutoFit/>
          </a:bodyPr>
          <a:lstStyle/>
          <a:p>
            <a:r>
              <a:rPr lang="en-US" sz="600" dirty="0"/>
              <a:t>Reservation / Cancellation Receipt</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Tree>
    <p:extLst>
      <p:ext uri="{BB962C8B-B14F-4D97-AF65-F5344CB8AC3E}">
        <p14:creationId xmlns:p14="http://schemas.microsoft.com/office/powerpoint/2010/main" val="6353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Reservation System</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rmAutofit fontScale="92500" lnSpcReduction="10000"/>
          </a:bodyPr>
          <a:lstStyle/>
          <a:p>
            <a:pPr marL="0" indent="0">
              <a:buNone/>
            </a:pPr>
            <a:r>
              <a:rPr lang="en-US" dirty="0"/>
              <a:t>The Hotel Reservation System allows </a:t>
            </a:r>
            <a:r>
              <a:rPr lang="en-US" b="1" dirty="0">
                <a:solidFill>
                  <a:srgbClr val="FF0000"/>
                </a:solidFill>
              </a:rPr>
              <a:t>customers</a:t>
            </a:r>
            <a:r>
              <a:rPr lang="en-US" dirty="0"/>
              <a:t> to </a:t>
            </a:r>
            <a:r>
              <a:rPr lang="en-US" b="1" dirty="0">
                <a:solidFill>
                  <a:srgbClr val="00B050"/>
                </a:solidFill>
              </a:rPr>
              <a:t>search for rooms </a:t>
            </a:r>
            <a:r>
              <a:rPr lang="en-US" dirty="0"/>
              <a:t>online by entering a date range. </a:t>
            </a:r>
            <a:r>
              <a:rPr lang="en-US" b="1" dirty="0">
                <a:solidFill>
                  <a:srgbClr val="FF0000"/>
                </a:solidFill>
              </a:rPr>
              <a:t>Customers</a:t>
            </a:r>
            <a:r>
              <a:rPr lang="en-US" dirty="0"/>
              <a:t> can also ask for such Info by </a:t>
            </a:r>
            <a:r>
              <a:rPr lang="en-US" b="1" dirty="0">
                <a:solidFill>
                  <a:srgbClr val="FF0000"/>
                </a:solidFill>
              </a:rPr>
              <a:t>calling the hotel</a:t>
            </a:r>
            <a:r>
              <a:rPr lang="en-US" dirty="0"/>
              <a:t>. The </a:t>
            </a:r>
            <a:r>
              <a:rPr lang="en-US" b="1" dirty="0">
                <a:solidFill>
                  <a:srgbClr val="00B050"/>
                </a:solidFill>
              </a:rPr>
              <a:t>search result </a:t>
            </a:r>
            <a:r>
              <a:rPr lang="en-US" dirty="0"/>
              <a:t>will show the room type, price, and availability. </a:t>
            </a:r>
            <a:r>
              <a:rPr lang="en-US" b="1" dirty="0">
                <a:solidFill>
                  <a:srgbClr val="FF0000"/>
                </a:solidFill>
              </a:rPr>
              <a:t>Customers</a:t>
            </a:r>
            <a:r>
              <a:rPr lang="en-US" dirty="0"/>
              <a:t> can </a:t>
            </a:r>
            <a:r>
              <a:rPr lang="en-US" b="1" dirty="0">
                <a:solidFill>
                  <a:srgbClr val="00B050"/>
                </a:solidFill>
              </a:rPr>
              <a:t>book rooms </a:t>
            </a:r>
            <a:r>
              <a:rPr lang="en-US" dirty="0"/>
              <a:t>online or </a:t>
            </a:r>
            <a:r>
              <a:rPr lang="en-US" b="1" dirty="0">
                <a:solidFill>
                  <a:srgbClr val="FF0000"/>
                </a:solidFill>
              </a:rPr>
              <a:t>call the hotel </a:t>
            </a:r>
            <a:r>
              <a:rPr lang="en-US" dirty="0"/>
              <a:t>to book rooms. </a:t>
            </a:r>
            <a:r>
              <a:rPr lang="en-US" b="1" dirty="0">
                <a:solidFill>
                  <a:srgbClr val="FF0000"/>
                </a:solidFill>
              </a:rPr>
              <a:t>Customers</a:t>
            </a:r>
            <a:r>
              <a:rPr lang="en-US" dirty="0"/>
              <a:t> can </a:t>
            </a:r>
            <a:r>
              <a:rPr lang="en-US" b="1" dirty="0">
                <a:solidFill>
                  <a:srgbClr val="00B050"/>
                </a:solidFill>
              </a:rPr>
              <a:t>cancel reservations</a:t>
            </a:r>
            <a:r>
              <a:rPr lang="en-US" dirty="0"/>
              <a:t> online or </a:t>
            </a:r>
            <a:r>
              <a:rPr lang="en-US" b="1" dirty="0">
                <a:solidFill>
                  <a:srgbClr val="FF0000"/>
                </a:solidFill>
              </a:rPr>
              <a:t>call the hotel </a:t>
            </a:r>
            <a:r>
              <a:rPr lang="en-US" dirty="0"/>
              <a:t>to cancel reservations. </a:t>
            </a:r>
            <a:r>
              <a:rPr lang="en-US" b="1" dirty="0">
                <a:solidFill>
                  <a:srgbClr val="FF0000"/>
                </a:solidFill>
              </a:rPr>
              <a:t>Customers</a:t>
            </a:r>
            <a:r>
              <a:rPr lang="en-US" dirty="0"/>
              <a:t> will </a:t>
            </a:r>
            <a:r>
              <a:rPr lang="en-US" b="1" dirty="0">
                <a:solidFill>
                  <a:srgbClr val="00B050"/>
                </a:solidFill>
              </a:rPr>
              <a:t>receive the confirmation</a:t>
            </a:r>
            <a:r>
              <a:rPr lang="en-US" dirty="0"/>
              <a:t> on room reservations or cancellations. </a:t>
            </a:r>
            <a:r>
              <a:rPr lang="en-US" b="1" dirty="0">
                <a:solidFill>
                  <a:srgbClr val="FF0000"/>
                </a:solidFill>
              </a:rPr>
              <a:t>Customers</a:t>
            </a:r>
            <a:r>
              <a:rPr lang="en-US" dirty="0"/>
              <a:t> can </a:t>
            </a:r>
            <a:r>
              <a:rPr lang="en-US" b="1" dirty="0">
                <a:solidFill>
                  <a:srgbClr val="00B050"/>
                </a:solidFill>
              </a:rPr>
              <a:t>create and update accounts</a:t>
            </a:r>
            <a:r>
              <a:rPr lang="en-US" dirty="0"/>
              <a:t> which include the contact Info such as name, mailing address, email address, and telephone number. </a:t>
            </a:r>
            <a:r>
              <a:rPr lang="en-US" b="1" dirty="0">
                <a:solidFill>
                  <a:srgbClr val="FF0000"/>
                </a:solidFill>
              </a:rPr>
              <a:t>Hotel staff </a:t>
            </a:r>
            <a:r>
              <a:rPr lang="en-US" dirty="0"/>
              <a:t>can </a:t>
            </a:r>
            <a:r>
              <a:rPr lang="en-US" b="1" dirty="0">
                <a:solidFill>
                  <a:srgbClr val="00B050"/>
                </a:solidFill>
              </a:rPr>
              <a:t>create and update accounts </a:t>
            </a:r>
            <a:r>
              <a:rPr lang="en-US" dirty="0"/>
              <a:t>for customers. </a:t>
            </a:r>
            <a:r>
              <a:rPr lang="en-US" b="1" dirty="0">
                <a:solidFill>
                  <a:srgbClr val="FF0000"/>
                </a:solidFill>
              </a:rPr>
              <a:t>Hotel staff </a:t>
            </a:r>
            <a:r>
              <a:rPr lang="en-US" dirty="0"/>
              <a:t>can </a:t>
            </a:r>
            <a:r>
              <a:rPr lang="en-US" b="1" dirty="0">
                <a:solidFill>
                  <a:srgbClr val="00B050"/>
                </a:solidFill>
              </a:rPr>
              <a:t>update customers’ check-in and check-out </a:t>
            </a:r>
            <a:r>
              <a:rPr lang="en-US" dirty="0"/>
              <a:t>status.</a:t>
            </a:r>
          </a:p>
          <a:p>
            <a:pPr marL="0" indent="0">
              <a:buNone/>
            </a:pPr>
            <a:endParaRPr lang="en-US" dirty="0"/>
          </a:p>
          <a:p>
            <a:pPr marL="0" indent="0">
              <a:buNone/>
            </a:pPr>
            <a:r>
              <a:rPr lang="en-US" dirty="0"/>
              <a:t>You are asked to:</a:t>
            </a:r>
          </a:p>
          <a:p>
            <a:pPr lvl="0"/>
            <a:r>
              <a:rPr lang="en-US" dirty="0"/>
              <a:t>Identify </a:t>
            </a:r>
            <a:r>
              <a:rPr lang="en-US" b="1" dirty="0">
                <a:solidFill>
                  <a:srgbClr val="FF0000"/>
                </a:solidFill>
              </a:rPr>
              <a:t>Actors</a:t>
            </a:r>
            <a:r>
              <a:rPr lang="en-US" dirty="0"/>
              <a:t> </a:t>
            </a:r>
          </a:p>
          <a:p>
            <a:pPr lvl="0"/>
            <a:r>
              <a:rPr lang="en-US" dirty="0"/>
              <a:t>Identify corresponding </a:t>
            </a:r>
            <a:r>
              <a:rPr lang="en-US" b="1" dirty="0">
                <a:solidFill>
                  <a:srgbClr val="00B050"/>
                </a:solidFill>
              </a:rPr>
              <a:t>Use Cases</a:t>
            </a:r>
          </a:p>
          <a:p>
            <a:pPr lvl="0"/>
            <a:r>
              <a:rPr lang="en-US" dirty="0"/>
              <a:t>Prepare the use case document/diagram to show the functional requirements of the Hotel Reservation System</a:t>
            </a:r>
          </a:p>
        </p:txBody>
      </p:sp>
    </p:spTree>
    <p:extLst>
      <p:ext uri="{BB962C8B-B14F-4D97-AF65-F5344CB8AC3E}">
        <p14:creationId xmlns:p14="http://schemas.microsoft.com/office/powerpoint/2010/main" val="383748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9228F05-D533-9A49-A820-5ED3ADF77DF6}"/>
              </a:ext>
            </a:extLst>
          </p:cNvPr>
          <p:cNvGraphicFramePr>
            <a:graphicFrameLocks noGrp="1"/>
          </p:cNvGraphicFramePr>
          <p:nvPr>
            <p:extLst>
              <p:ext uri="{D42A27DB-BD31-4B8C-83A1-F6EECF244321}">
                <p14:modId xmlns:p14="http://schemas.microsoft.com/office/powerpoint/2010/main" val="1796961210"/>
              </p:ext>
            </p:extLst>
          </p:nvPr>
        </p:nvGraphicFramePr>
        <p:xfrm>
          <a:off x="558884" y="591679"/>
          <a:ext cx="10807616" cy="4754880"/>
        </p:xfrm>
        <a:graphic>
          <a:graphicData uri="http://schemas.openxmlformats.org/drawingml/2006/table">
            <a:tbl>
              <a:tblPr firstRow="1" firstCol="1" bandRow="1">
                <a:tableStyleId>{B301B821-A1FF-4177-AEE7-76D212191A09}</a:tableStyleId>
              </a:tblPr>
              <a:tblGrid>
                <a:gridCol w="2285916">
                  <a:extLst>
                    <a:ext uri="{9D8B030D-6E8A-4147-A177-3AD203B41FA5}">
                      <a16:colId xmlns:a16="http://schemas.microsoft.com/office/drawing/2014/main" val="4012915888"/>
                    </a:ext>
                  </a:extLst>
                </a:gridCol>
                <a:gridCol w="8521700">
                  <a:extLst>
                    <a:ext uri="{9D8B030D-6E8A-4147-A177-3AD203B41FA5}">
                      <a16:colId xmlns:a16="http://schemas.microsoft.com/office/drawing/2014/main" val="3257587073"/>
                    </a:ext>
                  </a:extLst>
                </a:gridCol>
              </a:tblGrid>
              <a:tr h="0">
                <a:tc>
                  <a:txBody>
                    <a:bodyPr/>
                    <a:lstStyle/>
                    <a:p>
                      <a:pPr marL="0" marR="0">
                        <a:spcBef>
                          <a:spcPts val="0"/>
                        </a:spcBef>
                        <a:spcAft>
                          <a:spcPts val="0"/>
                        </a:spcAft>
                      </a:pPr>
                      <a:r>
                        <a:rPr lang="en-US" sz="2400" dirty="0">
                          <a:effectLst/>
                        </a:rPr>
                        <a:t>Actor</a:t>
                      </a:r>
                      <a:endParaRPr lang="en-US" sz="24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2400" dirty="0">
                          <a:effectLst/>
                        </a:rPr>
                        <a:t>Use Case</a:t>
                      </a:r>
                      <a:endParaRPr lang="en-US" sz="2400" dirty="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3628263512"/>
                  </a:ext>
                </a:extLst>
              </a:tr>
              <a:tr h="0">
                <a:tc>
                  <a:txBody>
                    <a:bodyPr/>
                    <a:lstStyle/>
                    <a:p>
                      <a:pPr marL="0" marR="0">
                        <a:spcBef>
                          <a:spcPts val="0"/>
                        </a:spcBef>
                        <a:spcAft>
                          <a:spcPts val="0"/>
                        </a:spcAft>
                      </a:pPr>
                      <a:r>
                        <a:rPr lang="en-US" sz="2400" dirty="0">
                          <a:effectLst/>
                        </a:rPr>
                        <a:t>Customers</a:t>
                      </a:r>
                      <a:endParaRPr lang="en-US" sz="24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2400" b="1" dirty="0">
                          <a:effectLst/>
                        </a:rPr>
                        <a:t>1. Search</a:t>
                      </a:r>
                      <a:r>
                        <a:rPr lang="en-US" sz="2400" dirty="0">
                          <a:effectLst/>
                        </a:rPr>
                        <a:t> for rooms</a:t>
                      </a:r>
                    </a:p>
                    <a:p>
                      <a:pPr marL="0" marR="0">
                        <a:spcBef>
                          <a:spcPts val="0"/>
                        </a:spcBef>
                        <a:spcAft>
                          <a:spcPts val="0"/>
                        </a:spcAft>
                      </a:pPr>
                      <a:r>
                        <a:rPr lang="en-US" sz="2400" b="1" dirty="0">
                          <a:effectLst/>
                        </a:rPr>
                        <a:t>2. View</a:t>
                      </a:r>
                      <a:r>
                        <a:rPr lang="en-US" sz="2400" dirty="0">
                          <a:effectLst/>
                        </a:rPr>
                        <a:t> search result</a:t>
                      </a:r>
                    </a:p>
                    <a:p>
                      <a:pPr marL="0" marR="0">
                        <a:spcBef>
                          <a:spcPts val="0"/>
                        </a:spcBef>
                        <a:spcAft>
                          <a:spcPts val="0"/>
                        </a:spcAft>
                      </a:pPr>
                      <a:r>
                        <a:rPr lang="en-US" sz="2400" b="1" dirty="0">
                          <a:effectLst/>
                        </a:rPr>
                        <a:t>3. Book</a:t>
                      </a:r>
                      <a:r>
                        <a:rPr lang="en-US" sz="2400" dirty="0">
                          <a:effectLst/>
                        </a:rPr>
                        <a:t> rooms</a:t>
                      </a:r>
                    </a:p>
                    <a:p>
                      <a:pPr marL="0" marR="0">
                        <a:spcBef>
                          <a:spcPts val="0"/>
                        </a:spcBef>
                        <a:spcAft>
                          <a:spcPts val="0"/>
                        </a:spcAft>
                      </a:pPr>
                      <a:r>
                        <a:rPr lang="en-US" sz="2400" b="1" dirty="0">
                          <a:effectLst/>
                        </a:rPr>
                        <a:t>4. Cancel</a:t>
                      </a:r>
                      <a:r>
                        <a:rPr lang="en-US" sz="2400" dirty="0">
                          <a:effectLst/>
                        </a:rPr>
                        <a:t> reservation</a:t>
                      </a:r>
                    </a:p>
                    <a:p>
                      <a:pPr marL="0" marR="0">
                        <a:spcBef>
                          <a:spcPts val="0"/>
                        </a:spcBef>
                        <a:spcAft>
                          <a:spcPts val="0"/>
                        </a:spcAft>
                      </a:pPr>
                      <a:r>
                        <a:rPr lang="en-US" sz="2400" b="1" dirty="0">
                          <a:effectLst/>
                        </a:rPr>
                        <a:t>5. Receive</a:t>
                      </a:r>
                      <a:r>
                        <a:rPr lang="en-US" sz="2400" dirty="0">
                          <a:effectLst/>
                        </a:rPr>
                        <a:t> reservation/cancelation confirmation</a:t>
                      </a:r>
                    </a:p>
                    <a:p>
                      <a:pPr marL="0" marR="0">
                        <a:spcBef>
                          <a:spcPts val="0"/>
                        </a:spcBef>
                        <a:spcAft>
                          <a:spcPts val="0"/>
                        </a:spcAft>
                      </a:pPr>
                      <a:r>
                        <a:rPr lang="en-US" sz="2400" b="1" dirty="0">
                          <a:effectLst/>
                        </a:rPr>
                        <a:t>6. Create/Update </a:t>
                      </a:r>
                      <a:r>
                        <a:rPr lang="en-US" sz="2400" b="0" dirty="0">
                          <a:effectLst/>
                        </a:rPr>
                        <a:t>customer</a:t>
                      </a:r>
                      <a:r>
                        <a:rPr lang="en-US" sz="2400" b="1" dirty="0">
                          <a:effectLst/>
                        </a:rPr>
                        <a:t> </a:t>
                      </a:r>
                      <a:r>
                        <a:rPr lang="en-US" sz="2400" dirty="0">
                          <a:effectLst/>
                        </a:rPr>
                        <a:t>account</a:t>
                      </a:r>
                      <a:endParaRPr lang="en-US" sz="2400" dirty="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3366012166"/>
                  </a:ext>
                </a:extLst>
              </a:tr>
              <a:tr h="0">
                <a:tc>
                  <a:txBody>
                    <a:bodyPr/>
                    <a:lstStyle/>
                    <a:p>
                      <a:pPr marL="0" marR="0">
                        <a:spcBef>
                          <a:spcPts val="0"/>
                        </a:spcBef>
                        <a:spcAft>
                          <a:spcPts val="0"/>
                        </a:spcAft>
                      </a:pPr>
                      <a:r>
                        <a:rPr lang="en-US" sz="2400">
                          <a:effectLst/>
                        </a:rPr>
                        <a:t>Hotel Staff</a:t>
                      </a:r>
                      <a:endParaRPr lang="en-US" sz="24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2400" b="1" dirty="0">
                          <a:effectLst/>
                        </a:rPr>
                        <a:t>1. Search</a:t>
                      </a:r>
                      <a:r>
                        <a:rPr lang="en-US" sz="2400" dirty="0">
                          <a:effectLst/>
                        </a:rPr>
                        <a:t> for rooms</a:t>
                      </a:r>
                    </a:p>
                    <a:p>
                      <a:pPr marL="0" marR="0">
                        <a:spcBef>
                          <a:spcPts val="0"/>
                        </a:spcBef>
                        <a:spcAft>
                          <a:spcPts val="0"/>
                        </a:spcAft>
                      </a:pPr>
                      <a:r>
                        <a:rPr lang="en-US" sz="2400" b="1" dirty="0">
                          <a:effectLst/>
                        </a:rPr>
                        <a:t>2. View</a:t>
                      </a:r>
                      <a:r>
                        <a:rPr lang="en-US" sz="2400" dirty="0">
                          <a:effectLst/>
                        </a:rPr>
                        <a:t> search result</a:t>
                      </a:r>
                    </a:p>
                    <a:p>
                      <a:pPr marL="0" marR="0">
                        <a:spcBef>
                          <a:spcPts val="0"/>
                        </a:spcBef>
                        <a:spcAft>
                          <a:spcPts val="0"/>
                        </a:spcAft>
                      </a:pPr>
                      <a:r>
                        <a:rPr lang="en-US" sz="2400" b="1" dirty="0">
                          <a:effectLst/>
                        </a:rPr>
                        <a:t>3. Book</a:t>
                      </a:r>
                      <a:r>
                        <a:rPr lang="en-US" sz="2400" dirty="0">
                          <a:effectLst/>
                        </a:rPr>
                        <a:t> rooms</a:t>
                      </a:r>
                    </a:p>
                    <a:p>
                      <a:pPr marL="0" marR="0">
                        <a:spcBef>
                          <a:spcPts val="0"/>
                        </a:spcBef>
                        <a:spcAft>
                          <a:spcPts val="0"/>
                        </a:spcAft>
                      </a:pPr>
                      <a:r>
                        <a:rPr lang="en-US" sz="2400" b="1" dirty="0">
                          <a:effectLst/>
                        </a:rPr>
                        <a:t>4. Cancel </a:t>
                      </a:r>
                      <a:r>
                        <a:rPr lang="en-US" sz="2400" dirty="0">
                          <a:effectLst/>
                        </a:rPr>
                        <a:t>reservation</a:t>
                      </a:r>
                    </a:p>
                    <a:p>
                      <a:pPr marL="0" marR="0">
                        <a:spcBef>
                          <a:spcPts val="0"/>
                        </a:spcBef>
                        <a:spcAft>
                          <a:spcPts val="0"/>
                        </a:spcAft>
                      </a:pPr>
                      <a:r>
                        <a:rPr lang="en-US" sz="2400" b="1" dirty="0">
                          <a:effectLst/>
                        </a:rPr>
                        <a:t>6. Create/Update </a:t>
                      </a:r>
                      <a:r>
                        <a:rPr lang="en-US" sz="2400" dirty="0">
                          <a:effectLst/>
                        </a:rPr>
                        <a:t>customer account</a:t>
                      </a:r>
                    </a:p>
                    <a:p>
                      <a:pPr marL="0" marR="0">
                        <a:spcBef>
                          <a:spcPts val="0"/>
                        </a:spcBef>
                        <a:spcAft>
                          <a:spcPts val="0"/>
                        </a:spcAft>
                      </a:pPr>
                      <a:r>
                        <a:rPr lang="en-US" sz="2400" b="1" dirty="0">
                          <a:effectLst/>
                        </a:rPr>
                        <a:t>7. Update</a:t>
                      </a:r>
                      <a:r>
                        <a:rPr lang="en-US" sz="2400" dirty="0">
                          <a:effectLst/>
                        </a:rPr>
                        <a:t> customer’s check-in/check-out status</a:t>
                      </a:r>
                      <a:endParaRPr lang="en-US" sz="2400" dirty="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4133748782"/>
                  </a:ext>
                </a:extLst>
              </a:tr>
            </a:tbl>
          </a:graphicData>
        </a:graphic>
      </p:graphicFrame>
      <p:sp>
        <p:nvSpPr>
          <p:cNvPr id="7" name="Oval Callout 6">
            <a:extLst>
              <a:ext uri="{FF2B5EF4-FFF2-40B4-BE49-F238E27FC236}">
                <a16:creationId xmlns:a16="http://schemas.microsoft.com/office/drawing/2014/main" id="{21980C59-0DF5-5A4D-AF0C-28561FD09191}"/>
              </a:ext>
            </a:extLst>
          </p:cNvPr>
          <p:cNvSpPr/>
          <p:nvPr/>
        </p:nvSpPr>
        <p:spPr>
          <a:xfrm>
            <a:off x="7461169" y="3465248"/>
            <a:ext cx="2488557" cy="972273"/>
          </a:xfrm>
          <a:prstGeom prst="wedgeEllipseCallout">
            <a:avLst>
              <a:gd name="adj1" fmla="val -29670"/>
              <a:gd name="adj2" fmla="val -10119"/>
            </a:avLst>
          </a:prstGeom>
          <a:solidFill>
            <a:srgbClr val="FF0000">
              <a:alpha val="2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Duplicate Requirements (1, 2, 3, 6)</a:t>
            </a:r>
          </a:p>
        </p:txBody>
      </p:sp>
      <p:sp>
        <p:nvSpPr>
          <p:cNvPr id="8" name="TextBox 7">
            <a:extLst>
              <a:ext uri="{FF2B5EF4-FFF2-40B4-BE49-F238E27FC236}">
                <a16:creationId xmlns:a16="http://schemas.microsoft.com/office/drawing/2014/main" id="{84CA988D-5339-4048-AB13-21373CF15FD1}"/>
              </a:ext>
            </a:extLst>
          </p:cNvPr>
          <p:cNvSpPr txBox="1"/>
          <p:nvPr/>
        </p:nvSpPr>
        <p:spPr>
          <a:xfrm>
            <a:off x="1535633" y="5628060"/>
            <a:ext cx="4120872" cy="523220"/>
          </a:xfrm>
          <a:prstGeom prst="rect">
            <a:avLst/>
          </a:prstGeom>
          <a:solidFill>
            <a:srgbClr val="FFFF00"/>
          </a:solidFill>
        </p:spPr>
        <p:txBody>
          <a:bodyPr wrap="none" rtlCol="0">
            <a:spAutoFit/>
          </a:bodyPr>
          <a:lstStyle/>
          <a:p>
            <a:r>
              <a:rPr lang="en-US" sz="2800" b="1" dirty="0"/>
              <a:t>Total 2 Actors, 7 Use Cases</a:t>
            </a:r>
          </a:p>
        </p:txBody>
      </p:sp>
    </p:spTree>
    <p:extLst>
      <p:ext uri="{BB962C8B-B14F-4D97-AF65-F5344CB8AC3E}">
        <p14:creationId xmlns:p14="http://schemas.microsoft.com/office/powerpoint/2010/main" val="401771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2DFF875-9E51-DE48-849C-8857CF1796DB}"/>
              </a:ext>
            </a:extLst>
          </p:cNvPr>
          <p:cNvSpPr/>
          <p:nvPr/>
        </p:nvSpPr>
        <p:spPr>
          <a:xfrm>
            <a:off x="4866538" y="977852"/>
            <a:ext cx="1092286"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1. </a:t>
            </a:r>
            <a:r>
              <a:rPr lang="en-US" sz="1013" b="1" dirty="0">
                <a:solidFill>
                  <a:schemeClr val="tx1"/>
                </a:solidFill>
              </a:rPr>
              <a:t>Search</a:t>
            </a:r>
            <a:r>
              <a:rPr lang="en-US" sz="1013" dirty="0">
                <a:solidFill>
                  <a:schemeClr val="tx1"/>
                </a:solidFill>
              </a:rPr>
              <a:t> Rooms</a:t>
            </a:r>
          </a:p>
        </p:txBody>
      </p:sp>
      <p:sp>
        <p:nvSpPr>
          <p:cNvPr id="6" name="TextBox 5">
            <a:extLst>
              <a:ext uri="{FF2B5EF4-FFF2-40B4-BE49-F238E27FC236}">
                <a16:creationId xmlns:a16="http://schemas.microsoft.com/office/drawing/2014/main" id="{05DC98C7-829C-DD42-BB7A-370D2F6C0D6B}"/>
              </a:ext>
            </a:extLst>
          </p:cNvPr>
          <p:cNvSpPr txBox="1"/>
          <p:nvPr/>
        </p:nvSpPr>
        <p:spPr>
          <a:xfrm>
            <a:off x="2738753" y="3994481"/>
            <a:ext cx="699230" cy="248209"/>
          </a:xfrm>
          <a:prstGeom prst="rect">
            <a:avLst/>
          </a:prstGeom>
          <a:noFill/>
        </p:spPr>
        <p:txBody>
          <a:bodyPr wrap="none" rtlCol="0">
            <a:spAutoFit/>
          </a:bodyPr>
          <a:lstStyle/>
          <a:p>
            <a:r>
              <a:rPr lang="en-US" sz="1013" dirty="0"/>
              <a:t>Customer</a:t>
            </a:r>
          </a:p>
        </p:txBody>
      </p:sp>
      <p:sp>
        <p:nvSpPr>
          <p:cNvPr id="7" name="TextBox 6">
            <a:extLst>
              <a:ext uri="{FF2B5EF4-FFF2-40B4-BE49-F238E27FC236}">
                <a16:creationId xmlns:a16="http://schemas.microsoft.com/office/drawing/2014/main" id="{F037425B-7102-554D-BE6C-82A7D5373E7E}"/>
              </a:ext>
            </a:extLst>
          </p:cNvPr>
          <p:cNvSpPr txBox="1"/>
          <p:nvPr/>
        </p:nvSpPr>
        <p:spPr>
          <a:xfrm>
            <a:off x="9017897" y="4029525"/>
            <a:ext cx="745717" cy="248209"/>
          </a:xfrm>
          <a:prstGeom prst="rect">
            <a:avLst/>
          </a:prstGeom>
          <a:noFill/>
        </p:spPr>
        <p:txBody>
          <a:bodyPr wrap="none" rtlCol="0">
            <a:spAutoFit/>
          </a:bodyPr>
          <a:lstStyle/>
          <a:p>
            <a:r>
              <a:rPr lang="en-US" sz="1013" dirty="0"/>
              <a:t>Hotel Staff</a:t>
            </a:r>
          </a:p>
        </p:txBody>
      </p:sp>
      <p:sp>
        <p:nvSpPr>
          <p:cNvPr id="8" name="Oval 7">
            <a:extLst>
              <a:ext uri="{FF2B5EF4-FFF2-40B4-BE49-F238E27FC236}">
                <a16:creationId xmlns:a16="http://schemas.microsoft.com/office/drawing/2014/main" id="{2148D555-7358-D542-8862-F40C837963BF}"/>
              </a:ext>
            </a:extLst>
          </p:cNvPr>
          <p:cNvSpPr/>
          <p:nvPr/>
        </p:nvSpPr>
        <p:spPr>
          <a:xfrm>
            <a:off x="4811340" y="2835829"/>
            <a:ext cx="1202682" cy="5448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3. </a:t>
            </a:r>
            <a:r>
              <a:rPr lang="en-US" sz="1013" b="1" dirty="0">
                <a:solidFill>
                  <a:schemeClr val="tx1"/>
                </a:solidFill>
              </a:rPr>
              <a:t>Book</a:t>
            </a:r>
            <a:r>
              <a:rPr lang="en-US" sz="1013" dirty="0">
                <a:solidFill>
                  <a:schemeClr val="tx1"/>
                </a:solidFill>
              </a:rPr>
              <a:t> Rooms</a:t>
            </a:r>
          </a:p>
        </p:txBody>
      </p:sp>
      <p:sp>
        <p:nvSpPr>
          <p:cNvPr id="9" name="Oval 8">
            <a:extLst>
              <a:ext uri="{FF2B5EF4-FFF2-40B4-BE49-F238E27FC236}">
                <a16:creationId xmlns:a16="http://schemas.microsoft.com/office/drawing/2014/main" id="{50E10D58-3A70-7D41-9784-B06558C4E065}"/>
              </a:ext>
            </a:extLst>
          </p:cNvPr>
          <p:cNvSpPr/>
          <p:nvPr/>
        </p:nvSpPr>
        <p:spPr>
          <a:xfrm>
            <a:off x="4829360" y="3624408"/>
            <a:ext cx="1166642"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4. </a:t>
            </a:r>
            <a:r>
              <a:rPr lang="en-US" sz="1013" b="1" dirty="0">
                <a:solidFill>
                  <a:schemeClr val="tx1"/>
                </a:solidFill>
              </a:rPr>
              <a:t>Cancel</a:t>
            </a:r>
            <a:r>
              <a:rPr lang="en-US" sz="1013" dirty="0">
                <a:solidFill>
                  <a:schemeClr val="tx1"/>
                </a:solidFill>
              </a:rPr>
              <a:t> Reservation</a:t>
            </a:r>
          </a:p>
        </p:txBody>
      </p:sp>
      <p:cxnSp>
        <p:nvCxnSpPr>
          <p:cNvPr id="10" name="Straight Arrow Connector 9">
            <a:extLst>
              <a:ext uri="{FF2B5EF4-FFF2-40B4-BE49-F238E27FC236}">
                <a16:creationId xmlns:a16="http://schemas.microsoft.com/office/drawing/2014/main" id="{90441CEB-7979-6043-87C0-65A7218DF43F}"/>
              </a:ext>
            </a:extLst>
          </p:cNvPr>
          <p:cNvCxnSpPr>
            <a:cxnSpLocks/>
            <a:stCxn id="20" idx="3"/>
            <a:endCxn id="4" idx="2"/>
          </p:cNvCxnSpPr>
          <p:nvPr/>
        </p:nvCxnSpPr>
        <p:spPr>
          <a:xfrm flipV="1">
            <a:off x="3254796" y="1220914"/>
            <a:ext cx="1611742" cy="242576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6009C8-29C3-394A-A1B4-37523A4EE3D7}"/>
              </a:ext>
            </a:extLst>
          </p:cNvPr>
          <p:cNvCxnSpPr>
            <a:cxnSpLocks/>
            <a:stCxn id="20" idx="3"/>
            <a:endCxn id="8" idx="2"/>
          </p:cNvCxnSpPr>
          <p:nvPr/>
        </p:nvCxnSpPr>
        <p:spPr>
          <a:xfrm flipV="1">
            <a:off x="3254796" y="3108259"/>
            <a:ext cx="1556544" cy="53841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A96995-1D37-D84B-B6B7-2E98BCA0A750}"/>
              </a:ext>
            </a:extLst>
          </p:cNvPr>
          <p:cNvCxnSpPr>
            <a:cxnSpLocks/>
            <a:stCxn id="20" idx="3"/>
            <a:endCxn id="9" idx="2"/>
          </p:cNvCxnSpPr>
          <p:nvPr/>
        </p:nvCxnSpPr>
        <p:spPr>
          <a:xfrm>
            <a:off x="3254796" y="3646677"/>
            <a:ext cx="1574564" cy="22079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22FEB0-C839-5341-B7A4-2A5FD01C5465}"/>
              </a:ext>
            </a:extLst>
          </p:cNvPr>
          <p:cNvCxnSpPr>
            <a:cxnSpLocks/>
            <a:stCxn id="8" idx="6"/>
            <a:endCxn id="21" idx="1"/>
          </p:cNvCxnSpPr>
          <p:nvPr/>
        </p:nvCxnSpPr>
        <p:spPr>
          <a:xfrm>
            <a:off x="6014022" y="3108259"/>
            <a:ext cx="3227303" cy="59715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2FBBFC1-B8C4-7A4F-A2F5-17927473D790}"/>
              </a:ext>
            </a:extLst>
          </p:cNvPr>
          <p:cNvSpPr/>
          <p:nvPr/>
        </p:nvSpPr>
        <p:spPr>
          <a:xfrm>
            <a:off x="7928240" y="1301051"/>
            <a:ext cx="1462515" cy="4861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Verify Room Availability</a:t>
            </a:r>
          </a:p>
        </p:txBody>
      </p:sp>
      <p:cxnSp>
        <p:nvCxnSpPr>
          <p:cNvPr id="16" name="Straight Arrow Connector 15">
            <a:extLst>
              <a:ext uri="{FF2B5EF4-FFF2-40B4-BE49-F238E27FC236}">
                <a16:creationId xmlns:a16="http://schemas.microsoft.com/office/drawing/2014/main" id="{E5674804-24B6-864D-B12C-0C06D6482F4A}"/>
              </a:ext>
            </a:extLst>
          </p:cNvPr>
          <p:cNvCxnSpPr>
            <a:cxnSpLocks/>
            <a:stCxn id="8" idx="6"/>
            <a:endCxn id="15" idx="3"/>
          </p:cNvCxnSpPr>
          <p:nvPr/>
        </p:nvCxnSpPr>
        <p:spPr>
          <a:xfrm flipV="1">
            <a:off x="6014022" y="1715983"/>
            <a:ext cx="2128398" cy="1392276"/>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32EA393-6292-EF47-B4CB-171FD768310B}"/>
              </a:ext>
            </a:extLst>
          </p:cNvPr>
          <p:cNvSpPr txBox="1"/>
          <p:nvPr/>
        </p:nvSpPr>
        <p:spPr>
          <a:xfrm rot="19477302">
            <a:off x="5835119" y="2579918"/>
            <a:ext cx="827471" cy="248209"/>
          </a:xfrm>
          <a:prstGeom prst="rect">
            <a:avLst/>
          </a:prstGeom>
          <a:noFill/>
        </p:spPr>
        <p:txBody>
          <a:bodyPr wrap="none" rtlCol="0">
            <a:spAutoFit/>
          </a:bodyPr>
          <a:lstStyle/>
          <a:p>
            <a:r>
              <a:rPr lang="en-US" sz="1013" dirty="0"/>
              <a:t>&lt;&lt;include&gt;&gt;</a:t>
            </a:r>
          </a:p>
        </p:txBody>
      </p:sp>
      <p:cxnSp>
        <p:nvCxnSpPr>
          <p:cNvPr id="18" name="Straight Arrow Connector 17">
            <a:extLst>
              <a:ext uri="{FF2B5EF4-FFF2-40B4-BE49-F238E27FC236}">
                <a16:creationId xmlns:a16="http://schemas.microsoft.com/office/drawing/2014/main" id="{53EC12AF-6381-B84A-B39A-C52CE20E7883}"/>
              </a:ext>
            </a:extLst>
          </p:cNvPr>
          <p:cNvCxnSpPr>
            <a:cxnSpLocks/>
            <a:stCxn id="4" idx="6"/>
            <a:endCxn id="15" idx="1"/>
          </p:cNvCxnSpPr>
          <p:nvPr/>
        </p:nvCxnSpPr>
        <p:spPr>
          <a:xfrm>
            <a:off x="5958824" y="1220914"/>
            <a:ext cx="2183596" cy="151328"/>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8300467-56F4-4F43-974E-030314B26266}"/>
              </a:ext>
            </a:extLst>
          </p:cNvPr>
          <p:cNvSpPr txBox="1"/>
          <p:nvPr/>
        </p:nvSpPr>
        <p:spPr>
          <a:xfrm rot="252376">
            <a:off x="6687733" y="1069261"/>
            <a:ext cx="827471" cy="248209"/>
          </a:xfrm>
          <a:prstGeom prst="rect">
            <a:avLst/>
          </a:prstGeom>
          <a:noFill/>
        </p:spPr>
        <p:txBody>
          <a:bodyPr wrap="none" rtlCol="0">
            <a:spAutoFit/>
          </a:bodyPr>
          <a:lstStyle/>
          <a:p>
            <a:r>
              <a:rPr lang="en-US" sz="1013" dirty="0"/>
              <a:t>&lt;&lt;include&gt;&gt;</a:t>
            </a:r>
          </a:p>
        </p:txBody>
      </p:sp>
      <p:pic>
        <p:nvPicPr>
          <p:cNvPr id="20" name="Picture 19">
            <a:extLst>
              <a:ext uri="{FF2B5EF4-FFF2-40B4-BE49-F238E27FC236}">
                <a16:creationId xmlns:a16="http://schemas.microsoft.com/office/drawing/2014/main" id="{E1A1F8EF-51DB-7547-9661-6C1D0E81A0BE}"/>
              </a:ext>
            </a:extLst>
          </p:cNvPr>
          <p:cNvPicPr>
            <a:picLocks noChangeAspect="1"/>
          </p:cNvPicPr>
          <p:nvPr/>
        </p:nvPicPr>
        <p:blipFill>
          <a:blip r:embed="rId2"/>
          <a:stretch>
            <a:fillRect/>
          </a:stretch>
        </p:blipFill>
        <p:spPr>
          <a:xfrm>
            <a:off x="2950675" y="3375140"/>
            <a:ext cx="304121" cy="543073"/>
          </a:xfrm>
          <a:prstGeom prst="rect">
            <a:avLst/>
          </a:prstGeom>
        </p:spPr>
      </p:pic>
      <p:pic>
        <p:nvPicPr>
          <p:cNvPr id="21" name="Picture 20">
            <a:extLst>
              <a:ext uri="{FF2B5EF4-FFF2-40B4-BE49-F238E27FC236}">
                <a16:creationId xmlns:a16="http://schemas.microsoft.com/office/drawing/2014/main" id="{DCFA7778-62C3-BF47-990E-9204849B56D5}"/>
              </a:ext>
            </a:extLst>
          </p:cNvPr>
          <p:cNvPicPr>
            <a:picLocks noChangeAspect="1"/>
          </p:cNvPicPr>
          <p:nvPr/>
        </p:nvPicPr>
        <p:blipFill>
          <a:blip r:embed="rId2"/>
          <a:stretch>
            <a:fillRect/>
          </a:stretch>
        </p:blipFill>
        <p:spPr>
          <a:xfrm>
            <a:off x="9241325" y="3433876"/>
            <a:ext cx="304121" cy="543073"/>
          </a:xfrm>
          <a:prstGeom prst="rect">
            <a:avLst/>
          </a:prstGeom>
        </p:spPr>
      </p:pic>
      <p:cxnSp>
        <p:nvCxnSpPr>
          <p:cNvPr id="22" name="Straight Arrow Connector 21">
            <a:extLst>
              <a:ext uri="{FF2B5EF4-FFF2-40B4-BE49-F238E27FC236}">
                <a16:creationId xmlns:a16="http://schemas.microsoft.com/office/drawing/2014/main" id="{F0CB230A-38BB-3B41-BFC0-F98EB0C80CBF}"/>
              </a:ext>
            </a:extLst>
          </p:cNvPr>
          <p:cNvCxnSpPr>
            <a:cxnSpLocks/>
            <a:stCxn id="4" idx="6"/>
            <a:endCxn id="21" idx="1"/>
          </p:cNvCxnSpPr>
          <p:nvPr/>
        </p:nvCxnSpPr>
        <p:spPr>
          <a:xfrm>
            <a:off x="5958824" y="1220914"/>
            <a:ext cx="3282501" cy="248449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101076E-4E1B-DE42-995E-98FA9AC922AD}"/>
              </a:ext>
            </a:extLst>
          </p:cNvPr>
          <p:cNvSpPr txBox="1"/>
          <p:nvPr/>
        </p:nvSpPr>
        <p:spPr>
          <a:xfrm>
            <a:off x="1762033" y="140343"/>
            <a:ext cx="7783413" cy="584775"/>
          </a:xfrm>
          <a:prstGeom prst="rect">
            <a:avLst/>
          </a:prstGeom>
          <a:noFill/>
        </p:spPr>
        <p:txBody>
          <a:bodyPr wrap="none" rtlCol="0">
            <a:spAutoFit/>
          </a:bodyPr>
          <a:lstStyle/>
          <a:p>
            <a:r>
              <a:rPr lang="en-US" sz="3200" b="1" dirty="0"/>
              <a:t>Use Case Diagram: Hotel Reservation System</a:t>
            </a:r>
          </a:p>
        </p:txBody>
      </p:sp>
      <p:sp>
        <p:nvSpPr>
          <p:cNvPr id="30" name="Oval 29">
            <a:extLst>
              <a:ext uri="{FF2B5EF4-FFF2-40B4-BE49-F238E27FC236}">
                <a16:creationId xmlns:a16="http://schemas.microsoft.com/office/drawing/2014/main" id="{8A56BBBC-CBCF-FF4C-BE39-1F69E5BB80F4}"/>
              </a:ext>
            </a:extLst>
          </p:cNvPr>
          <p:cNvSpPr/>
          <p:nvPr/>
        </p:nvSpPr>
        <p:spPr>
          <a:xfrm>
            <a:off x="4921130" y="1714210"/>
            <a:ext cx="983102"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2. </a:t>
            </a:r>
            <a:r>
              <a:rPr lang="en-US" sz="1013" b="1" dirty="0">
                <a:solidFill>
                  <a:schemeClr val="tx1"/>
                </a:solidFill>
              </a:rPr>
              <a:t>View</a:t>
            </a:r>
            <a:r>
              <a:rPr lang="en-US" sz="1013" dirty="0">
                <a:solidFill>
                  <a:schemeClr val="tx1"/>
                </a:solidFill>
              </a:rPr>
              <a:t> Results</a:t>
            </a:r>
          </a:p>
        </p:txBody>
      </p:sp>
      <p:cxnSp>
        <p:nvCxnSpPr>
          <p:cNvPr id="31" name="Straight Arrow Connector 30">
            <a:extLst>
              <a:ext uri="{FF2B5EF4-FFF2-40B4-BE49-F238E27FC236}">
                <a16:creationId xmlns:a16="http://schemas.microsoft.com/office/drawing/2014/main" id="{0B8AB007-8443-8A48-9F2C-6AEE59C15053}"/>
              </a:ext>
            </a:extLst>
          </p:cNvPr>
          <p:cNvCxnSpPr>
            <a:cxnSpLocks/>
            <a:stCxn id="20" idx="3"/>
            <a:endCxn id="30" idx="2"/>
          </p:cNvCxnSpPr>
          <p:nvPr/>
        </p:nvCxnSpPr>
        <p:spPr>
          <a:xfrm flipV="1">
            <a:off x="3254796" y="1957272"/>
            <a:ext cx="1666334" cy="168940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9D220BAE-4E96-5D47-8AE4-B6950C6F8E50}"/>
              </a:ext>
            </a:extLst>
          </p:cNvPr>
          <p:cNvSpPr/>
          <p:nvPr/>
        </p:nvSpPr>
        <p:spPr>
          <a:xfrm>
            <a:off x="4829360" y="5306319"/>
            <a:ext cx="1166642"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6. </a:t>
            </a:r>
            <a:r>
              <a:rPr lang="en-US" sz="1013" b="1" dirty="0">
                <a:solidFill>
                  <a:schemeClr val="tx1"/>
                </a:solidFill>
              </a:rPr>
              <a:t>Create / Update </a:t>
            </a:r>
            <a:r>
              <a:rPr lang="en-US" sz="1013" dirty="0">
                <a:solidFill>
                  <a:schemeClr val="tx1"/>
                </a:solidFill>
              </a:rPr>
              <a:t>Account</a:t>
            </a:r>
          </a:p>
        </p:txBody>
      </p:sp>
      <p:cxnSp>
        <p:nvCxnSpPr>
          <p:cNvPr id="37" name="Straight Arrow Connector 36">
            <a:extLst>
              <a:ext uri="{FF2B5EF4-FFF2-40B4-BE49-F238E27FC236}">
                <a16:creationId xmlns:a16="http://schemas.microsoft.com/office/drawing/2014/main" id="{FA3461E8-E09D-B044-96D0-EDB99900C94A}"/>
              </a:ext>
            </a:extLst>
          </p:cNvPr>
          <p:cNvCxnSpPr>
            <a:cxnSpLocks/>
            <a:stCxn id="20" idx="3"/>
            <a:endCxn id="36" idx="2"/>
          </p:cNvCxnSpPr>
          <p:nvPr/>
        </p:nvCxnSpPr>
        <p:spPr>
          <a:xfrm>
            <a:off x="3254796" y="3646677"/>
            <a:ext cx="1574564" cy="190270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1AB7CF3-09E0-CB45-B716-ACBB50EE2391}"/>
              </a:ext>
            </a:extLst>
          </p:cNvPr>
          <p:cNvCxnSpPr>
            <a:cxnSpLocks/>
            <a:stCxn id="36" idx="6"/>
            <a:endCxn id="21" idx="1"/>
          </p:cNvCxnSpPr>
          <p:nvPr/>
        </p:nvCxnSpPr>
        <p:spPr>
          <a:xfrm flipV="1">
            <a:off x="5996002" y="3705413"/>
            <a:ext cx="3245323" cy="184396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BC963C1-6E1C-174F-946F-4AAE6BDEA2C1}"/>
              </a:ext>
            </a:extLst>
          </p:cNvPr>
          <p:cNvCxnSpPr>
            <a:cxnSpLocks/>
            <a:stCxn id="30" idx="6"/>
            <a:endCxn id="21" idx="1"/>
          </p:cNvCxnSpPr>
          <p:nvPr/>
        </p:nvCxnSpPr>
        <p:spPr>
          <a:xfrm>
            <a:off x="5904232" y="1957272"/>
            <a:ext cx="3337093" cy="174814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A7EA768B-540E-D641-BDD2-C5E048B82D00}"/>
              </a:ext>
            </a:extLst>
          </p:cNvPr>
          <p:cNvSpPr/>
          <p:nvPr/>
        </p:nvSpPr>
        <p:spPr>
          <a:xfrm>
            <a:off x="4780697" y="4471223"/>
            <a:ext cx="1263968" cy="5448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5. </a:t>
            </a:r>
            <a:r>
              <a:rPr lang="en-US" sz="1013" b="1" dirty="0">
                <a:solidFill>
                  <a:schemeClr val="tx1"/>
                </a:solidFill>
              </a:rPr>
              <a:t>Receive</a:t>
            </a:r>
            <a:r>
              <a:rPr lang="en-US" sz="1013" dirty="0">
                <a:solidFill>
                  <a:schemeClr val="tx1"/>
                </a:solidFill>
              </a:rPr>
              <a:t> Confirmation</a:t>
            </a:r>
          </a:p>
        </p:txBody>
      </p:sp>
      <p:cxnSp>
        <p:nvCxnSpPr>
          <p:cNvPr id="102" name="Straight Arrow Connector 101">
            <a:extLst>
              <a:ext uri="{FF2B5EF4-FFF2-40B4-BE49-F238E27FC236}">
                <a16:creationId xmlns:a16="http://schemas.microsoft.com/office/drawing/2014/main" id="{E703B331-8E9B-6C46-B327-26029E701B67}"/>
              </a:ext>
            </a:extLst>
          </p:cNvPr>
          <p:cNvCxnSpPr>
            <a:cxnSpLocks/>
            <a:stCxn id="20" idx="3"/>
            <a:endCxn id="101" idx="2"/>
          </p:cNvCxnSpPr>
          <p:nvPr/>
        </p:nvCxnSpPr>
        <p:spPr>
          <a:xfrm>
            <a:off x="3254796" y="3646677"/>
            <a:ext cx="1525901" cy="109697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ACA57EBA-6C21-7D49-9FBC-00A678B3DC4C}"/>
              </a:ext>
            </a:extLst>
          </p:cNvPr>
          <p:cNvSpPr/>
          <p:nvPr/>
        </p:nvSpPr>
        <p:spPr>
          <a:xfrm>
            <a:off x="4740745" y="6030513"/>
            <a:ext cx="1343873"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7. </a:t>
            </a:r>
            <a:r>
              <a:rPr lang="en-US" sz="1013" b="1" dirty="0">
                <a:solidFill>
                  <a:schemeClr val="tx1"/>
                </a:solidFill>
              </a:rPr>
              <a:t>Update</a:t>
            </a:r>
            <a:r>
              <a:rPr lang="en-US" sz="1013" dirty="0">
                <a:solidFill>
                  <a:schemeClr val="tx1"/>
                </a:solidFill>
              </a:rPr>
              <a:t> Check-in/out Status</a:t>
            </a:r>
          </a:p>
        </p:txBody>
      </p:sp>
      <p:cxnSp>
        <p:nvCxnSpPr>
          <p:cNvPr id="108" name="Straight Arrow Connector 107">
            <a:extLst>
              <a:ext uri="{FF2B5EF4-FFF2-40B4-BE49-F238E27FC236}">
                <a16:creationId xmlns:a16="http://schemas.microsoft.com/office/drawing/2014/main" id="{628A17ED-A198-854F-9BEA-77A7017A26F8}"/>
              </a:ext>
            </a:extLst>
          </p:cNvPr>
          <p:cNvCxnSpPr>
            <a:cxnSpLocks/>
            <a:stCxn id="107" idx="6"/>
            <a:endCxn id="21" idx="1"/>
          </p:cNvCxnSpPr>
          <p:nvPr/>
        </p:nvCxnSpPr>
        <p:spPr>
          <a:xfrm flipV="1">
            <a:off x="6084618" y="3705413"/>
            <a:ext cx="3156707" cy="256816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391989F7-9168-7047-A74B-28CECA793C10}"/>
              </a:ext>
            </a:extLst>
          </p:cNvPr>
          <p:cNvCxnSpPr>
            <a:cxnSpLocks/>
            <a:stCxn id="9" idx="6"/>
            <a:endCxn id="21" idx="1"/>
          </p:cNvCxnSpPr>
          <p:nvPr/>
        </p:nvCxnSpPr>
        <p:spPr>
          <a:xfrm flipV="1">
            <a:off x="5996002" y="3705413"/>
            <a:ext cx="3245323" cy="16205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24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667628" y="1926873"/>
            <a:ext cx="1528550" cy="467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9843939" y="1926872"/>
            <a:ext cx="1528550" cy="46786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773337" y="42648"/>
            <a:ext cx="6865149" cy="584775"/>
          </a:xfrm>
          <a:prstGeom prst="rect">
            <a:avLst/>
          </a:prstGeom>
          <a:noFill/>
        </p:spPr>
        <p:txBody>
          <a:bodyPr wrap="none" rtlCol="0">
            <a:spAutoFit/>
          </a:bodyPr>
          <a:lstStyle/>
          <a:p>
            <a:r>
              <a:rPr lang="en-US" sz="3200" b="1" dirty="0"/>
              <a:t>Context DFD: Hotel Reservation System</a:t>
            </a:r>
          </a:p>
        </p:txBody>
      </p:sp>
      <p:grpSp>
        <p:nvGrpSpPr>
          <p:cNvPr id="54" name="Group 53">
            <a:extLst>
              <a:ext uri="{FF2B5EF4-FFF2-40B4-BE49-F238E27FC236}">
                <a16:creationId xmlns:a16="http://schemas.microsoft.com/office/drawing/2014/main" id="{9B755A88-5288-6647-B4B3-022E6B8A9C8D}"/>
              </a:ext>
            </a:extLst>
          </p:cNvPr>
          <p:cNvGrpSpPr/>
          <p:nvPr/>
        </p:nvGrpSpPr>
        <p:grpSpPr>
          <a:xfrm>
            <a:off x="4891372" y="2324190"/>
            <a:ext cx="1933434" cy="2886452"/>
            <a:chOff x="4894996" y="2703590"/>
            <a:chExt cx="1933434" cy="2886452"/>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838733"/>
              <a:ext cx="1933433" cy="2751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Reservation System</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94756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710870" y="2729611"/>
              <a:ext cx="301686" cy="369332"/>
            </a:xfrm>
            <a:prstGeom prst="rect">
              <a:avLst/>
            </a:prstGeom>
            <a:noFill/>
          </p:spPr>
          <p:txBody>
            <a:bodyPr wrap="none" rtlCol="0">
              <a:spAutoFit/>
            </a:bodyPr>
            <a:lstStyle/>
            <a:p>
              <a:r>
                <a:rPr lang="en-US" dirty="0"/>
                <a:t>0</a:t>
              </a:r>
            </a:p>
          </p:txBody>
        </p:sp>
      </p:grpSp>
      <p:sp>
        <p:nvSpPr>
          <p:cNvPr id="21" name="TextBox 20">
            <a:extLst>
              <a:ext uri="{FF2B5EF4-FFF2-40B4-BE49-F238E27FC236}">
                <a16:creationId xmlns:a16="http://schemas.microsoft.com/office/drawing/2014/main" id="{A88CCAB7-CCB3-4B48-B864-40AD69C3B043}"/>
              </a:ext>
            </a:extLst>
          </p:cNvPr>
          <p:cNvSpPr txBox="1"/>
          <p:nvPr/>
        </p:nvSpPr>
        <p:spPr>
          <a:xfrm>
            <a:off x="2327028" y="2139524"/>
            <a:ext cx="2494702" cy="369332"/>
          </a:xfrm>
          <a:prstGeom prst="rect">
            <a:avLst/>
          </a:prstGeom>
          <a:noFill/>
        </p:spPr>
        <p:txBody>
          <a:bodyPr wrap="square" rtlCol="0">
            <a:spAutoFit/>
          </a:bodyPr>
          <a:lstStyle/>
          <a:p>
            <a:r>
              <a:rPr lang="en-US" dirty="0"/>
              <a:t>Room Search Query</a:t>
            </a:r>
          </a:p>
        </p:txBody>
      </p:sp>
      <p:sp>
        <p:nvSpPr>
          <p:cNvPr id="23" name="TextBox 22">
            <a:extLst>
              <a:ext uri="{FF2B5EF4-FFF2-40B4-BE49-F238E27FC236}">
                <a16:creationId xmlns:a16="http://schemas.microsoft.com/office/drawing/2014/main" id="{35DD4A30-F622-024E-B069-10E6B31B6DCA}"/>
              </a:ext>
            </a:extLst>
          </p:cNvPr>
          <p:cNvSpPr txBox="1"/>
          <p:nvPr/>
        </p:nvSpPr>
        <p:spPr>
          <a:xfrm>
            <a:off x="2489669" y="2576475"/>
            <a:ext cx="2152555" cy="369332"/>
          </a:xfrm>
          <a:prstGeom prst="rect">
            <a:avLst/>
          </a:prstGeom>
          <a:noFill/>
        </p:spPr>
        <p:txBody>
          <a:bodyPr wrap="square" rtlCol="0">
            <a:spAutoFit/>
          </a:bodyPr>
          <a:lstStyle/>
          <a:p>
            <a:r>
              <a:rPr lang="en-US" dirty="0"/>
              <a:t>Search Results </a:t>
            </a:r>
          </a:p>
        </p:txBody>
      </p:sp>
      <p:cxnSp>
        <p:nvCxnSpPr>
          <p:cNvPr id="35" name="Straight Arrow Connector 34">
            <a:extLst>
              <a:ext uri="{FF2B5EF4-FFF2-40B4-BE49-F238E27FC236}">
                <a16:creationId xmlns:a16="http://schemas.microsoft.com/office/drawing/2014/main" id="{349312F6-93DF-D340-99C3-810302752C35}"/>
              </a:ext>
            </a:extLst>
          </p:cNvPr>
          <p:cNvCxnSpPr/>
          <p:nvPr/>
        </p:nvCxnSpPr>
        <p:spPr>
          <a:xfrm>
            <a:off x="2327028" y="2544146"/>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1DF25A-4263-0348-BA97-BD6537A885E4}"/>
              </a:ext>
            </a:extLst>
          </p:cNvPr>
          <p:cNvCxnSpPr>
            <a:cxnSpLocks/>
          </p:cNvCxnSpPr>
          <p:nvPr/>
        </p:nvCxnSpPr>
        <p:spPr>
          <a:xfrm flipH="1">
            <a:off x="2327028" y="3010249"/>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3C09872-5540-A94D-811A-C21CE9156EBC}"/>
              </a:ext>
            </a:extLst>
          </p:cNvPr>
          <p:cNvSpPr txBox="1"/>
          <p:nvPr/>
        </p:nvSpPr>
        <p:spPr>
          <a:xfrm>
            <a:off x="2625749" y="4075025"/>
            <a:ext cx="2152555" cy="369332"/>
          </a:xfrm>
          <a:prstGeom prst="rect">
            <a:avLst/>
          </a:prstGeom>
          <a:noFill/>
        </p:spPr>
        <p:txBody>
          <a:bodyPr wrap="square" rtlCol="0">
            <a:spAutoFit/>
          </a:bodyPr>
          <a:lstStyle/>
          <a:p>
            <a:r>
              <a:rPr lang="en-US" dirty="0"/>
              <a:t>Receipt Info</a:t>
            </a:r>
          </a:p>
        </p:txBody>
      </p:sp>
      <p:cxnSp>
        <p:nvCxnSpPr>
          <p:cNvPr id="41" name="Straight Arrow Connector 40">
            <a:extLst>
              <a:ext uri="{FF2B5EF4-FFF2-40B4-BE49-F238E27FC236}">
                <a16:creationId xmlns:a16="http://schemas.microsoft.com/office/drawing/2014/main" id="{C0384FA9-BF46-1946-AD16-80B5A22A09AF}"/>
              </a:ext>
            </a:extLst>
          </p:cNvPr>
          <p:cNvCxnSpPr/>
          <p:nvPr/>
        </p:nvCxnSpPr>
        <p:spPr>
          <a:xfrm>
            <a:off x="2463108" y="3911969"/>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344B442-6C18-9843-90EC-D29F2FC81B71}"/>
              </a:ext>
            </a:extLst>
          </p:cNvPr>
          <p:cNvCxnSpPr>
            <a:cxnSpLocks/>
          </p:cNvCxnSpPr>
          <p:nvPr/>
        </p:nvCxnSpPr>
        <p:spPr>
          <a:xfrm flipH="1">
            <a:off x="2463108" y="4034509"/>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EFFFA11-A6C2-5D43-A8ED-4E06F4C44BC9}"/>
              </a:ext>
            </a:extLst>
          </p:cNvPr>
          <p:cNvCxnSpPr/>
          <p:nvPr/>
        </p:nvCxnSpPr>
        <p:spPr>
          <a:xfrm>
            <a:off x="2454483" y="599213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5A6C8-8E3F-9E48-B912-32A737A40714}"/>
              </a:ext>
            </a:extLst>
          </p:cNvPr>
          <p:cNvSpPr txBox="1"/>
          <p:nvPr/>
        </p:nvSpPr>
        <p:spPr>
          <a:xfrm>
            <a:off x="2640597" y="3591023"/>
            <a:ext cx="1709892" cy="369332"/>
          </a:xfrm>
          <a:prstGeom prst="rect">
            <a:avLst/>
          </a:prstGeom>
          <a:noFill/>
        </p:spPr>
        <p:txBody>
          <a:bodyPr wrap="none" rtlCol="0">
            <a:spAutoFit/>
          </a:bodyPr>
          <a:lstStyle/>
          <a:p>
            <a:r>
              <a:rPr lang="en-US" dirty="0"/>
              <a:t>Reservation Info</a:t>
            </a:r>
          </a:p>
        </p:txBody>
      </p:sp>
      <p:sp>
        <p:nvSpPr>
          <p:cNvPr id="49" name="TextBox 48">
            <a:extLst>
              <a:ext uri="{FF2B5EF4-FFF2-40B4-BE49-F238E27FC236}">
                <a16:creationId xmlns:a16="http://schemas.microsoft.com/office/drawing/2014/main" id="{5BEC0D55-C107-8248-9BDC-1740D68D825B}"/>
              </a:ext>
            </a:extLst>
          </p:cNvPr>
          <p:cNvSpPr txBox="1"/>
          <p:nvPr/>
        </p:nvSpPr>
        <p:spPr>
          <a:xfrm>
            <a:off x="2742440" y="5678239"/>
            <a:ext cx="2152555" cy="369332"/>
          </a:xfrm>
          <a:prstGeom prst="rect">
            <a:avLst/>
          </a:prstGeom>
          <a:noFill/>
        </p:spPr>
        <p:txBody>
          <a:bodyPr wrap="square" rtlCol="0">
            <a:spAutoFit/>
          </a:bodyPr>
          <a:lstStyle/>
          <a:p>
            <a:r>
              <a:rPr lang="en-US" dirty="0"/>
              <a:t>Account Info</a:t>
            </a:r>
          </a:p>
        </p:txBody>
      </p:sp>
      <p:sp>
        <p:nvSpPr>
          <p:cNvPr id="50" name="TextBox 49">
            <a:extLst>
              <a:ext uri="{FF2B5EF4-FFF2-40B4-BE49-F238E27FC236}">
                <a16:creationId xmlns:a16="http://schemas.microsoft.com/office/drawing/2014/main" id="{CD459F9C-6E30-BF4F-B187-078E75B0DB08}"/>
              </a:ext>
            </a:extLst>
          </p:cNvPr>
          <p:cNvSpPr txBox="1"/>
          <p:nvPr/>
        </p:nvSpPr>
        <p:spPr>
          <a:xfrm>
            <a:off x="7032545" y="2143147"/>
            <a:ext cx="2494702" cy="369332"/>
          </a:xfrm>
          <a:prstGeom prst="rect">
            <a:avLst/>
          </a:prstGeom>
          <a:noFill/>
        </p:spPr>
        <p:txBody>
          <a:bodyPr wrap="square" rtlCol="0">
            <a:spAutoFit/>
          </a:bodyPr>
          <a:lstStyle/>
          <a:p>
            <a:r>
              <a:rPr lang="en-US" dirty="0"/>
              <a:t>Room Search Query</a:t>
            </a:r>
          </a:p>
        </p:txBody>
      </p:sp>
      <p:sp>
        <p:nvSpPr>
          <p:cNvPr id="51" name="TextBox 50">
            <a:extLst>
              <a:ext uri="{FF2B5EF4-FFF2-40B4-BE49-F238E27FC236}">
                <a16:creationId xmlns:a16="http://schemas.microsoft.com/office/drawing/2014/main" id="{35B8E170-B6FD-2548-AB2E-9C9CC68D5984}"/>
              </a:ext>
            </a:extLst>
          </p:cNvPr>
          <p:cNvSpPr txBox="1"/>
          <p:nvPr/>
        </p:nvSpPr>
        <p:spPr>
          <a:xfrm>
            <a:off x="7195186" y="2580098"/>
            <a:ext cx="2152555" cy="369332"/>
          </a:xfrm>
          <a:prstGeom prst="rect">
            <a:avLst/>
          </a:prstGeom>
          <a:noFill/>
        </p:spPr>
        <p:txBody>
          <a:bodyPr wrap="square" rtlCol="0">
            <a:spAutoFit/>
          </a:bodyPr>
          <a:lstStyle/>
          <a:p>
            <a:r>
              <a:rPr lang="en-US" dirty="0"/>
              <a:t>Search Results </a:t>
            </a:r>
          </a:p>
        </p:txBody>
      </p:sp>
      <p:cxnSp>
        <p:nvCxnSpPr>
          <p:cNvPr id="52" name="Straight Arrow Connector 51">
            <a:extLst>
              <a:ext uri="{FF2B5EF4-FFF2-40B4-BE49-F238E27FC236}">
                <a16:creationId xmlns:a16="http://schemas.microsoft.com/office/drawing/2014/main" id="{C1FB07D9-5617-6044-B8B9-1DD32AD6700F}"/>
              </a:ext>
            </a:extLst>
          </p:cNvPr>
          <p:cNvCxnSpPr/>
          <p:nvPr/>
        </p:nvCxnSpPr>
        <p:spPr>
          <a:xfrm>
            <a:off x="7032545" y="3098943"/>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478DCF-6C6A-1D46-A6FD-BF12EF467F14}"/>
              </a:ext>
            </a:extLst>
          </p:cNvPr>
          <p:cNvCxnSpPr>
            <a:cxnSpLocks/>
          </p:cNvCxnSpPr>
          <p:nvPr/>
        </p:nvCxnSpPr>
        <p:spPr>
          <a:xfrm flipH="1">
            <a:off x="7032545" y="2544146"/>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BE01E4-41B6-C14C-B220-6576CB534A2E}"/>
              </a:ext>
            </a:extLst>
          </p:cNvPr>
          <p:cNvSpPr txBox="1"/>
          <p:nvPr/>
        </p:nvSpPr>
        <p:spPr>
          <a:xfrm>
            <a:off x="7394364" y="3541094"/>
            <a:ext cx="1709892" cy="369332"/>
          </a:xfrm>
          <a:prstGeom prst="rect">
            <a:avLst/>
          </a:prstGeom>
          <a:noFill/>
        </p:spPr>
        <p:txBody>
          <a:bodyPr wrap="none" rtlCol="0">
            <a:spAutoFit/>
          </a:bodyPr>
          <a:lstStyle/>
          <a:p>
            <a:r>
              <a:rPr lang="en-US" dirty="0"/>
              <a:t>Reservation Info</a:t>
            </a:r>
          </a:p>
        </p:txBody>
      </p:sp>
      <p:cxnSp>
        <p:nvCxnSpPr>
          <p:cNvPr id="58" name="Straight Arrow Connector 57">
            <a:extLst>
              <a:ext uri="{FF2B5EF4-FFF2-40B4-BE49-F238E27FC236}">
                <a16:creationId xmlns:a16="http://schemas.microsoft.com/office/drawing/2014/main" id="{1E008A86-1032-C647-9A58-F36FD3C39AD9}"/>
              </a:ext>
            </a:extLst>
          </p:cNvPr>
          <p:cNvCxnSpPr>
            <a:cxnSpLocks/>
          </p:cNvCxnSpPr>
          <p:nvPr/>
        </p:nvCxnSpPr>
        <p:spPr>
          <a:xfrm flipH="1">
            <a:off x="7195186" y="3959306"/>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45431906-FC53-374A-A268-7F186C371914}"/>
              </a:ext>
            </a:extLst>
          </p:cNvPr>
          <p:cNvSpPr/>
          <p:nvPr/>
        </p:nvSpPr>
        <p:spPr>
          <a:xfrm>
            <a:off x="2322961" y="180185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0" name="Oval 59">
            <a:extLst>
              <a:ext uri="{FF2B5EF4-FFF2-40B4-BE49-F238E27FC236}">
                <a16:creationId xmlns:a16="http://schemas.microsoft.com/office/drawing/2014/main" id="{3B914CC5-34FA-FD41-827E-D0395CFB89EC}"/>
              </a:ext>
            </a:extLst>
          </p:cNvPr>
          <p:cNvSpPr/>
          <p:nvPr/>
        </p:nvSpPr>
        <p:spPr>
          <a:xfrm>
            <a:off x="2340890" y="2650941"/>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1" name="Oval 60">
            <a:extLst>
              <a:ext uri="{FF2B5EF4-FFF2-40B4-BE49-F238E27FC236}">
                <a16:creationId xmlns:a16="http://schemas.microsoft.com/office/drawing/2014/main" id="{275C929D-02DA-9649-91B3-0AAB61B9E594}"/>
              </a:ext>
            </a:extLst>
          </p:cNvPr>
          <p:cNvSpPr/>
          <p:nvPr/>
        </p:nvSpPr>
        <p:spPr>
          <a:xfrm>
            <a:off x="6924489" y="180185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2" name="Oval 61">
            <a:extLst>
              <a:ext uri="{FF2B5EF4-FFF2-40B4-BE49-F238E27FC236}">
                <a16:creationId xmlns:a16="http://schemas.microsoft.com/office/drawing/2014/main" id="{761B690B-DFE9-7A48-B86F-5402B22A343A}"/>
              </a:ext>
            </a:extLst>
          </p:cNvPr>
          <p:cNvSpPr/>
          <p:nvPr/>
        </p:nvSpPr>
        <p:spPr>
          <a:xfrm>
            <a:off x="6942418" y="2650941"/>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3" name="Oval 62">
            <a:extLst>
              <a:ext uri="{FF2B5EF4-FFF2-40B4-BE49-F238E27FC236}">
                <a16:creationId xmlns:a16="http://schemas.microsoft.com/office/drawing/2014/main" id="{7E2C1976-7A1A-3241-86EA-1ADBBF58E3DA}"/>
              </a:ext>
            </a:extLst>
          </p:cNvPr>
          <p:cNvSpPr/>
          <p:nvPr/>
        </p:nvSpPr>
        <p:spPr>
          <a:xfrm>
            <a:off x="2382364" y="357042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4" name="Oval 63">
            <a:extLst>
              <a:ext uri="{FF2B5EF4-FFF2-40B4-BE49-F238E27FC236}">
                <a16:creationId xmlns:a16="http://schemas.microsoft.com/office/drawing/2014/main" id="{8759A733-EA84-864F-8EBF-3DAB94C6EA35}"/>
              </a:ext>
            </a:extLst>
          </p:cNvPr>
          <p:cNvSpPr/>
          <p:nvPr/>
        </p:nvSpPr>
        <p:spPr>
          <a:xfrm>
            <a:off x="2400293" y="416020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5" name="Oval 64">
            <a:extLst>
              <a:ext uri="{FF2B5EF4-FFF2-40B4-BE49-F238E27FC236}">
                <a16:creationId xmlns:a16="http://schemas.microsoft.com/office/drawing/2014/main" id="{E2091490-FD0D-0747-99E4-5A3CCA750A03}"/>
              </a:ext>
            </a:extLst>
          </p:cNvPr>
          <p:cNvSpPr/>
          <p:nvPr/>
        </p:nvSpPr>
        <p:spPr>
          <a:xfrm>
            <a:off x="6959778" y="350298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6" name="TextBox 65">
            <a:extLst>
              <a:ext uri="{FF2B5EF4-FFF2-40B4-BE49-F238E27FC236}">
                <a16:creationId xmlns:a16="http://schemas.microsoft.com/office/drawing/2014/main" id="{883763A1-17F7-B444-AC3D-A2FD0180EF3E}"/>
              </a:ext>
            </a:extLst>
          </p:cNvPr>
          <p:cNvSpPr txBox="1"/>
          <p:nvPr/>
        </p:nvSpPr>
        <p:spPr>
          <a:xfrm>
            <a:off x="2617124" y="5253475"/>
            <a:ext cx="2152555" cy="369332"/>
          </a:xfrm>
          <a:prstGeom prst="rect">
            <a:avLst/>
          </a:prstGeom>
          <a:noFill/>
        </p:spPr>
        <p:txBody>
          <a:bodyPr wrap="square" rtlCol="0">
            <a:spAutoFit/>
          </a:bodyPr>
          <a:lstStyle/>
          <a:p>
            <a:r>
              <a:rPr lang="en-US" dirty="0"/>
              <a:t>Receipt Info</a:t>
            </a:r>
          </a:p>
        </p:txBody>
      </p:sp>
      <p:cxnSp>
        <p:nvCxnSpPr>
          <p:cNvPr id="67" name="Straight Arrow Connector 66">
            <a:extLst>
              <a:ext uri="{FF2B5EF4-FFF2-40B4-BE49-F238E27FC236}">
                <a16:creationId xmlns:a16="http://schemas.microsoft.com/office/drawing/2014/main" id="{4A497CDD-8C47-744A-865D-44DCD2D3433C}"/>
              </a:ext>
            </a:extLst>
          </p:cNvPr>
          <p:cNvCxnSpPr/>
          <p:nvPr/>
        </p:nvCxnSpPr>
        <p:spPr>
          <a:xfrm>
            <a:off x="2454483" y="5131010"/>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BD0D4E0-076B-534B-92F5-DD34E2384D63}"/>
              </a:ext>
            </a:extLst>
          </p:cNvPr>
          <p:cNvCxnSpPr>
            <a:cxnSpLocks/>
          </p:cNvCxnSpPr>
          <p:nvPr/>
        </p:nvCxnSpPr>
        <p:spPr>
          <a:xfrm flipH="1">
            <a:off x="2454483" y="5212174"/>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600234C-0D9F-9040-86AE-82A9A4EF3F58}"/>
              </a:ext>
            </a:extLst>
          </p:cNvPr>
          <p:cNvSpPr txBox="1"/>
          <p:nvPr/>
        </p:nvSpPr>
        <p:spPr>
          <a:xfrm>
            <a:off x="2631972" y="4810064"/>
            <a:ext cx="1225207" cy="369332"/>
          </a:xfrm>
          <a:prstGeom prst="rect">
            <a:avLst/>
          </a:prstGeom>
          <a:noFill/>
        </p:spPr>
        <p:txBody>
          <a:bodyPr wrap="none" rtlCol="0">
            <a:spAutoFit/>
          </a:bodyPr>
          <a:lstStyle/>
          <a:p>
            <a:r>
              <a:rPr lang="en-US" dirty="0"/>
              <a:t>Cancel Info</a:t>
            </a:r>
          </a:p>
        </p:txBody>
      </p:sp>
      <p:sp>
        <p:nvSpPr>
          <p:cNvPr id="70" name="Oval 69">
            <a:extLst>
              <a:ext uri="{FF2B5EF4-FFF2-40B4-BE49-F238E27FC236}">
                <a16:creationId xmlns:a16="http://schemas.microsoft.com/office/drawing/2014/main" id="{8B666FF1-702C-AF4C-BF55-848BA5BF3AB5}"/>
              </a:ext>
            </a:extLst>
          </p:cNvPr>
          <p:cNvSpPr/>
          <p:nvPr/>
        </p:nvSpPr>
        <p:spPr>
          <a:xfrm>
            <a:off x="2373739" y="4789465"/>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1" name="Oval 70">
            <a:extLst>
              <a:ext uri="{FF2B5EF4-FFF2-40B4-BE49-F238E27FC236}">
                <a16:creationId xmlns:a16="http://schemas.microsoft.com/office/drawing/2014/main" id="{A8150497-FC1B-B14B-908D-B4D62AE5D3DD}"/>
              </a:ext>
            </a:extLst>
          </p:cNvPr>
          <p:cNvSpPr/>
          <p:nvPr/>
        </p:nvSpPr>
        <p:spPr>
          <a:xfrm>
            <a:off x="2391668" y="5379241"/>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72" name="Oval 71">
            <a:extLst>
              <a:ext uri="{FF2B5EF4-FFF2-40B4-BE49-F238E27FC236}">
                <a16:creationId xmlns:a16="http://schemas.microsoft.com/office/drawing/2014/main" id="{A7E1C813-EFFD-B342-A297-0A609CE99B1A}"/>
              </a:ext>
            </a:extLst>
          </p:cNvPr>
          <p:cNvSpPr/>
          <p:nvPr/>
        </p:nvSpPr>
        <p:spPr>
          <a:xfrm>
            <a:off x="2380748" y="5862849"/>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3" name="TextBox 72">
            <a:extLst>
              <a:ext uri="{FF2B5EF4-FFF2-40B4-BE49-F238E27FC236}">
                <a16:creationId xmlns:a16="http://schemas.microsoft.com/office/drawing/2014/main" id="{190DB1FA-4BAF-C641-B3B0-58171105F6FC}"/>
              </a:ext>
            </a:extLst>
          </p:cNvPr>
          <p:cNvSpPr txBox="1"/>
          <p:nvPr/>
        </p:nvSpPr>
        <p:spPr>
          <a:xfrm>
            <a:off x="7411229" y="5673071"/>
            <a:ext cx="1370247" cy="369332"/>
          </a:xfrm>
          <a:prstGeom prst="rect">
            <a:avLst/>
          </a:prstGeom>
          <a:noFill/>
        </p:spPr>
        <p:txBody>
          <a:bodyPr wrap="none" rtlCol="0">
            <a:spAutoFit/>
          </a:bodyPr>
          <a:lstStyle/>
          <a:p>
            <a:r>
              <a:rPr lang="en-US" dirty="0"/>
              <a:t>Account Info</a:t>
            </a:r>
          </a:p>
        </p:txBody>
      </p:sp>
      <p:cxnSp>
        <p:nvCxnSpPr>
          <p:cNvPr id="74" name="Straight Arrow Connector 73">
            <a:extLst>
              <a:ext uri="{FF2B5EF4-FFF2-40B4-BE49-F238E27FC236}">
                <a16:creationId xmlns:a16="http://schemas.microsoft.com/office/drawing/2014/main" id="{D385153A-5281-4742-9DFC-182220ABCF70}"/>
              </a:ext>
            </a:extLst>
          </p:cNvPr>
          <p:cNvCxnSpPr>
            <a:cxnSpLocks/>
          </p:cNvCxnSpPr>
          <p:nvPr/>
        </p:nvCxnSpPr>
        <p:spPr>
          <a:xfrm flipH="1">
            <a:off x="7212051" y="6091283"/>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BA9FA9B-A694-2641-B33D-7E2612160853}"/>
              </a:ext>
            </a:extLst>
          </p:cNvPr>
          <p:cNvSpPr/>
          <p:nvPr/>
        </p:nvSpPr>
        <p:spPr>
          <a:xfrm>
            <a:off x="6976643" y="563496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6" name="TextBox 75">
            <a:extLst>
              <a:ext uri="{FF2B5EF4-FFF2-40B4-BE49-F238E27FC236}">
                <a16:creationId xmlns:a16="http://schemas.microsoft.com/office/drawing/2014/main" id="{BA580F06-CE0E-9849-A85B-5550756A53ED}"/>
              </a:ext>
            </a:extLst>
          </p:cNvPr>
          <p:cNvSpPr txBox="1"/>
          <p:nvPr/>
        </p:nvSpPr>
        <p:spPr>
          <a:xfrm>
            <a:off x="7411229" y="6396238"/>
            <a:ext cx="1799916" cy="369332"/>
          </a:xfrm>
          <a:prstGeom prst="rect">
            <a:avLst/>
          </a:prstGeom>
          <a:noFill/>
        </p:spPr>
        <p:txBody>
          <a:bodyPr wrap="none" rtlCol="0">
            <a:spAutoFit/>
          </a:bodyPr>
          <a:lstStyle/>
          <a:p>
            <a:r>
              <a:rPr lang="en-US" dirty="0"/>
              <a:t>Check in/out Info</a:t>
            </a:r>
          </a:p>
        </p:txBody>
      </p:sp>
      <p:cxnSp>
        <p:nvCxnSpPr>
          <p:cNvPr id="77" name="Straight Arrow Connector 76">
            <a:extLst>
              <a:ext uri="{FF2B5EF4-FFF2-40B4-BE49-F238E27FC236}">
                <a16:creationId xmlns:a16="http://schemas.microsoft.com/office/drawing/2014/main" id="{1B9A5E06-C3A2-D045-ABF3-A6D7C7C4FDD2}"/>
              </a:ext>
            </a:extLst>
          </p:cNvPr>
          <p:cNvCxnSpPr>
            <a:cxnSpLocks/>
          </p:cNvCxnSpPr>
          <p:nvPr/>
        </p:nvCxnSpPr>
        <p:spPr>
          <a:xfrm flipH="1">
            <a:off x="7212051" y="6814450"/>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0C7D4C-393C-474C-AC62-0B53BDCD883A}"/>
              </a:ext>
            </a:extLst>
          </p:cNvPr>
          <p:cNvSpPr/>
          <p:nvPr/>
        </p:nvSpPr>
        <p:spPr>
          <a:xfrm>
            <a:off x="6976643" y="6358127"/>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79" name="TextBox 78">
            <a:extLst>
              <a:ext uri="{FF2B5EF4-FFF2-40B4-BE49-F238E27FC236}">
                <a16:creationId xmlns:a16="http://schemas.microsoft.com/office/drawing/2014/main" id="{DB52C052-52F3-AF40-9312-68909D50831C}"/>
              </a:ext>
            </a:extLst>
          </p:cNvPr>
          <p:cNvSpPr txBox="1"/>
          <p:nvPr/>
        </p:nvSpPr>
        <p:spPr>
          <a:xfrm>
            <a:off x="7310898" y="4663194"/>
            <a:ext cx="1225207" cy="369332"/>
          </a:xfrm>
          <a:prstGeom prst="rect">
            <a:avLst/>
          </a:prstGeom>
          <a:noFill/>
        </p:spPr>
        <p:txBody>
          <a:bodyPr wrap="none" rtlCol="0">
            <a:spAutoFit/>
          </a:bodyPr>
          <a:lstStyle/>
          <a:p>
            <a:r>
              <a:rPr lang="en-US" dirty="0"/>
              <a:t>Cancel Info</a:t>
            </a:r>
          </a:p>
        </p:txBody>
      </p:sp>
      <p:cxnSp>
        <p:nvCxnSpPr>
          <p:cNvPr id="80" name="Straight Arrow Connector 79">
            <a:extLst>
              <a:ext uri="{FF2B5EF4-FFF2-40B4-BE49-F238E27FC236}">
                <a16:creationId xmlns:a16="http://schemas.microsoft.com/office/drawing/2014/main" id="{261858C0-F1F9-0445-B38A-59FBB7FE59B4}"/>
              </a:ext>
            </a:extLst>
          </p:cNvPr>
          <p:cNvCxnSpPr>
            <a:cxnSpLocks/>
          </p:cNvCxnSpPr>
          <p:nvPr/>
        </p:nvCxnSpPr>
        <p:spPr>
          <a:xfrm flipH="1">
            <a:off x="7111720" y="5081406"/>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2FAFB489-4226-FC4F-A13F-E2B74E71F81A}"/>
              </a:ext>
            </a:extLst>
          </p:cNvPr>
          <p:cNvSpPr/>
          <p:nvPr/>
        </p:nvSpPr>
        <p:spPr>
          <a:xfrm>
            <a:off x="6876312" y="462508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Tree>
    <p:extLst>
      <p:ext uri="{BB962C8B-B14F-4D97-AF65-F5344CB8AC3E}">
        <p14:creationId xmlns:p14="http://schemas.microsoft.com/office/powerpoint/2010/main" val="95136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5687509" y="5881703"/>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329011" cy="584775"/>
          </a:xfrm>
          <a:prstGeom prst="rect">
            <a:avLst/>
          </a:prstGeom>
          <a:noFill/>
        </p:spPr>
        <p:txBody>
          <a:bodyPr wrap="none" rtlCol="0">
            <a:spAutoFit/>
          </a:bodyPr>
          <a:lstStyle/>
          <a:p>
            <a:r>
              <a:rPr lang="en-US" sz="3200" b="1" dirty="0"/>
              <a:t>System DFD : Hotel Reservation System (DRAFT)</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1498574" y="2552553"/>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35" name="Group 34">
            <a:extLst>
              <a:ext uri="{FF2B5EF4-FFF2-40B4-BE49-F238E27FC236}">
                <a16:creationId xmlns:a16="http://schemas.microsoft.com/office/drawing/2014/main" id="{190879D8-005F-0547-BD29-2413F8A12AC4}"/>
              </a:ext>
            </a:extLst>
          </p:cNvPr>
          <p:cNvGrpSpPr/>
          <p:nvPr/>
        </p:nvGrpSpPr>
        <p:grpSpPr>
          <a:xfrm>
            <a:off x="5732740" y="4408972"/>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8488653" y="44089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7144130" y="2552553"/>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4321352" y="2552553"/>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5732741" y="2552553"/>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2909963" y="2552553"/>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2432026" y="4408972"/>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9966908" y="2552553"/>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8555519" y="2552553"/>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spTree>
    <p:extLst>
      <p:ext uri="{BB962C8B-B14F-4D97-AF65-F5344CB8AC3E}">
        <p14:creationId xmlns:p14="http://schemas.microsoft.com/office/powerpoint/2010/main" val="413187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329011" cy="584775"/>
          </a:xfrm>
          <a:prstGeom prst="rect">
            <a:avLst/>
          </a:prstGeom>
          <a:noFill/>
        </p:spPr>
        <p:txBody>
          <a:bodyPr wrap="none" rtlCol="0">
            <a:spAutoFit/>
          </a:bodyPr>
          <a:lstStyle/>
          <a:p>
            <a:r>
              <a:rPr lang="en-US" sz="3200" b="1" dirty="0"/>
              <a:t>System DFD : Hotel Reservation System (DRAFT)</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cxnSp>
        <p:nvCxnSpPr>
          <p:cNvPr id="3" name="Elbow Connector 2">
            <a:extLst>
              <a:ext uri="{FF2B5EF4-FFF2-40B4-BE49-F238E27FC236}">
                <a16:creationId xmlns:a16="http://schemas.microsoft.com/office/drawing/2014/main" id="{29869E58-441A-7549-AE87-73845B02DDCA}"/>
              </a:ext>
            </a:extLst>
          </p:cNvPr>
          <p:cNvCxnSpPr>
            <a:cxnSpLocks/>
            <a:stCxn id="4" idx="1"/>
            <a:endCxn id="20" idx="0"/>
          </p:cNvCxnSpPr>
          <p:nvPr/>
        </p:nvCxnSpPr>
        <p:spPr>
          <a:xfrm rot="10800000" flipV="1">
            <a:off x="1402090" y="1071504"/>
            <a:ext cx="4133447" cy="15137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25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3"/>
            <a:endCxn id="93" idx="2"/>
          </p:cNvCxnSpPr>
          <p:nvPr/>
        </p:nvCxnSpPr>
        <p:spPr>
          <a:xfrm flipV="1">
            <a:off x="1905408" y="3481507"/>
            <a:ext cx="1809726" cy="12772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3A09DB5-5004-6D43-B024-8D0565946AB4}"/>
              </a:ext>
            </a:extLst>
          </p:cNvPr>
          <p:cNvSpPr txBox="1"/>
          <p:nvPr/>
        </p:nvSpPr>
        <p:spPr>
          <a:xfrm>
            <a:off x="1633388" y="891533"/>
            <a:ext cx="805029" cy="184666"/>
          </a:xfrm>
          <a:prstGeom prst="rect">
            <a:avLst/>
          </a:prstGeom>
          <a:noFill/>
        </p:spPr>
        <p:txBody>
          <a:bodyPr wrap="none" rtlCol="0">
            <a:spAutoFit/>
          </a:bodyPr>
          <a:lstStyle/>
          <a:p>
            <a:r>
              <a:rPr lang="en-US" sz="600" dirty="0"/>
              <a:t>Room Search Query</a:t>
            </a:r>
          </a:p>
        </p:txBody>
      </p:sp>
      <p:sp>
        <p:nvSpPr>
          <p:cNvPr id="105" name="TextBox 104">
            <a:extLst>
              <a:ext uri="{FF2B5EF4-FFF2-40B4-BE49-F238E27FC236}">
                <a16:creationId xmlns:a16="http://schemas.microsoft.com/office/drawing/2014/main" id="{86D822C2-17A4-7243-BA1E-16898CB615B2}"/>
              </a:ext>
            </a:extLst>
          </p:cNvPr>
          <p:cNvSpPr txBox="1"/>
          <p:nvPr/>
        </p:nvSpPr>
        <p:spPr>
          <a:xfrm>
            <a:off x="2462673" y="4545125"/>
            <a:ext cx="636713" cy="184666"/>
          </a:xfrm>
          <a:prstGeom prst="rect">
            <a:avLst/>
          </a:prstGeom>
          <a:noFill/>
        </p:spPr>
        <p:txBody>
          <a:bodyPr wrap="none" rtlCol="0">
            <a:spAutoFit/>
          </a:bodyPr>
          <a:lstStyle/>
          <a:p>
            <a:r>
              <a:rPr lang="en-US" sz="600" dirty="0"/>
              <a:t>Search Results</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696962" y="3777274"/>
            <a:ext cx="595035" cy="184666"/>
          </a:xfrm>
          <a:prstGeom prst="rect">
            <a:avLst/>
          </a:prstGeom>
          <a:noFill/>
        </p:spPr>
        <p:txBody>
          <a:bodyPr wrap="none" rtlCol="0">
            <a:spAutoFit/>
          </a:bodyPr>
          <a:lstStyle/>
          <a:p>
            <a:r>
              <a:rPr lang="en-US" sz="600" dirty="0"/>
              <a:t>Room Search</a:t>
            </a:r>
          </a:p>
        </p:txBody>
      </p:sp>
      <p:sp>
        <p:nvSpPr>
          <p:cNvPr id="139" name="TextBox 138">
            <a:extLst>
              <a:ext uri="{FF2B5EF4-FFF2-40B4-BE49-F238E27FC236}">
                <a16:creationId xmlns:a16="http://schemas.microsoft.com/office/drawing/2014/main" id="{F9324337-F5BB-FD49-BB64-7BBC6F403DD6}"/>
              </a:ext>
            </a:extLst>
          </p:cNvPr>
          <p:cNvSpPr txBox="1"/>
          <p:nvPr/>
        </p:nvSpPr>
        <p:spPr>
          <a:xfrm>
            <a:off x="4724467" y="2901210"/>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3" idx="3"/>
            <a:endCxn id="4" idx="2"/>
          </p:cNvCxnSpPr>
          <p:nvPr/>
        </p:nvCxnSpPr>
        <p:spPr>
          <a:xfrm flipV="1">
            <a:off x="4231825" y="1221040"/>
            <a:ext cx="1712202" cy="18583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C30D708A-4773-2540-95E7-0151C3D22B46}"/>
              </a:ext>
            </a:extLst>
          </p:cNvPr>
          <p:cNvGrpSpPr/>
          <p:nvPr/>
        </p:nvGrpSpPr>
        <p:grpSpPr>
          <a:xfrm>
            <a:off x="3198443" y="2605060"/>
            <a:ext cx="1033383" cy="876447"/>
            <a:chOff x="4894996" y="1947470"/>
            <a:chExt cx="1933434" cy="1639810"/>
          </a:xfrm>
        </p:grpSpPr>
        <p:sp>
          <p:nvSpPr>
            <p:cNvPr id="93" name="Rounded Rectangle 92">
              <a:extLst>
                <a:ext uri="{FF2B5EF4-FFF2-40B4-BE49-F238E27FC236}">
                  <a16:creationId xmlns:a16="http://schemas.microsoft.com/office/drawing/2014/main" id="{71DB00B5-3604-1043-95ED-DFAC8E3DBB8D}"/>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4" name="Delay 93">
              <a:extLst>
                <a:ext uri="{FF2B5EF4-FFF2-40B4-BE49-F238E27FC236}">
                  <a16:creationId xmlns:a16="http://schemas.microsoft.com/office/drawing/2014/main" id="{32BC8107-5646-7849-B9B6-3F7D943834E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95" name="TextBox 94">
              <a:extLst>
                <a:ext uri="{FF2B5EF4-FFF2-40B4-BE49-F238E27FC236}">
                  <a16:creationId xmlns:a16="http://schemas.microsoft.com/office/drawing/2014/main" id="{388D48AB-E0F7-0C46-8E52-4FFEF5FD40AD}"/>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spTree>
    <p:extLst>
      <p:ext uri="{BB962C8B-B14F-4D97-AF65-F5344CB8AC3E}">
        <p14:creationId xmlns:p14="http://schemas.microsoft.com/office/powerpoint/2010/main" val="2572857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329011" cy="584775"/>
          </a:xfrm>
          <a:prstGeom prst="rect">
            <a:avLst/>
          </a:prstGeom>
          <a:noFill/>
        </p:spPr>
        <p:txBody>
          <a:bodyPr wrap="none" rtlCol="0">
            <a:spAutoFit/>
          </a:bodyPr>
          <a:lstStyle/>
          <a:p>
            <a:r>
              <a:rPr lang="en-US" sz="3200" b="1" dirty="0"/>
              <a:t>System DFD : Hotel Reservation System (DRAFT)</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35" name="Group 34">
            <a:extLst>
              <a:ext uri="{FF2B5EF4-FFF2-40B4-BE49-F238E27FC236}">
                <a16:creationId xmlns:a16="http://schemas.microsoft.com/office/drawing/2014/main" id="{190879D8-005F-0547-BD29-2413F8A12AC4}"/>
              </a:ext>
            </a:extLst>
          </p:cNvPr>
          <p:cNvGrpSpPr/>
          <p:nvPr/>
        </p:nvGrpSpPr>
        <p:grpSpPr>
          <a:xfrm>
            <a:off x="5200187" y="460920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a:off x="3360427" y="4697245"/>
            <a:ext cx="1839760" cy="659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3A09DB5-5004-6D43-B024-8D0565946AB4}"/>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609462" cy="184666"/>
          </a:xfrm>
          <a:prstGeom prst="rect">
            <a:avLst/>
          </a:prstGeom>
          <a:noFill/>
        </p:spPr>
        <p:txBody>
          <a:bodyPr wrap="none" rtlCol="0">
            <a:spAutoFit/>
          </a:bodyPr>
          <a:lstStyle/>
          <a:p>
            <a:r>
              <a:rPr lang="en-US" sz="600" dirty="0"/>
              <a:t>Room Results</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609462" cy="184666"/>
          </a:xfrm>
          <a:prstGeom prst="rect">
            <a:avLst/>
          </a:prstGeom>
          <a:noFill/>
        </p:spPr>
        <p:txBody>
          <a:bodyPr wrap="none" rtlCol="0">
            <a:spAutoFit/>
          </a:bodyPr>
          <a:lstStyle/>
          <a:p>
            <a:r>
              <a:rPr lang="en-US" sz="600" dirty="0"/>
              <a:t>Room Results</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222617" y="3538224"/>
            <a:ext cx="182248" cy="2940009"/>
          </a:xfrm>
          <a:prstGeom prst="bentConnector3">
            <a:avLst>
              <a:gd name="adj1" fmla="val 2254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1040670" cy="184666"/>
          </a:xfrm>
          <a:prstGeom prst="rect">
            <a:avLst/>
          </a:prstGeom>
          <a:noFill/>
        </p:spPr>
        <p:txBody>
          <a:bodyPr wrap="none" rtlCol="0">
            <a:spAutoFit/>
          </a:bodyPr>
          <a:lstStyle/>
          <a:p>
            <a:r>
              <a:rPr lang="en-US" sz="600" dirty="0"/>
              <a:t>Room &amp; Availability Results</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08967" y="2352972"/>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88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329011" cy="584775"/>
          </a:xfrm>
          <a:prstGeom prst="rect">
            <a:avLst/>
          </a:prstGeom>
          <a:noFill/>
        </p:spPr>
        <p:txBody>
          <a:bodyPr wrap="none" rtlCol="0">
            <a:spAutoFit/>
          </a:bodyPr>
          <a:lstStyle/>
          <a:p>
            <a:r>
              <a:rPr lang="en-US" sz="3200" b="1" dirty="0"/>
              <a:t>System DFD : Hotel Reservation System (DRAFT)</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35" name="Group 34">
            <a:extLst>
              <a:ext uri="{FF2B5EF4-FFF2-40B4-BE49-F238E27FC236}">
                <a16:creationId xmlns:a16="http://schemas.microsoft.com/office/drawing/2014/main" id="{190879D8-005F-0547-BD29-2413F8A12AC4}"/>
              </a:ext>
            </a:extLst>
          </p:cNvPr>
          <p:cNvGrpSpPr/>
          <p:nvPr/>
        </p:nvGrpSpPr>
        <p:grpSpPr>
          <a:xfrm>
            <a:off x="5200187" y="460920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9452955" y="5106477"/>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a:off x="3360427" y="4697245"/>
            <a:ext cx="1839760" cy="659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467307" y="3776069"/>
            <a:ext cx="1149569" cy="5166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034990" y="3208386"/>
            <a:ext cx="1149569" cy="16520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367301" y="3449645"/>
            <a:ext cx="2233774" cy="13135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8" idx="0"/>
          </p:cNvCxnSpPr>
          <p:nvPr/>
        </p:nvCxnSpPr>
        <p:spPr>
          <a:xfrm rot="16200000" flipH="1">
            <a:off x="9196072" y="4266036"/>
            <a:ext cx="1656832" cy="2404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222617" y="3538224"/>
            <a:ext cx="182248" cy="2940009"/>
          </a:xfrm>
          <a:prstGeom prst="bentConnector3">
            <a:avLst>
              <a:gd name="adj1" fmla="val 2254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B5B9B31D-8001-A946-8863-7DB97DB0F7B2}"/>
              </a:ext>
            </a:extLst>
          </p:cNvPr>
          <p:cNvSpPr txBox="1"/>
          <p:nvPr/>
        </p:nvSpPr>
        <p:spPr>
          <a:xfrm>
            <a:off x="5531093" y="2057216"/>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213792" y="1152729"/>
            <a:ext cx="808235" cy="184666"/>
          </a:xfrm>
          <a:prstGeom prst="rect">
            <a:avLst/>
          </a:prstGeom>
          <a:noFill/>
        </p:spPr>
        <p:txBody>
          <a:bodyPr wrap="none" rtlCol="0">
            <a:spAutoFit/>
          </a:bodyPr>
          <a:lstStyle/>
          <a:p>
            <a:r>
              <a:rPr lang="en-US" sz="600" dirty="0"/>
              <a:t>Reservation Receipt</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708287" y="1632211"/>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168475" y="4574318"/>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2" name="Elbow Connector 11">
            <a:extLst>
              <a:ext uri="{FF2B5EF4-FFF2-40B4-BE49-F238E27FC236}">
                <a16:creationId xmlns:a16="http://schemas.microsoft.com/office/drawing/2014/main" id="{DF1985D5-CC7F-9C49-9302-55469DCF4688}"/>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CC966F1-7305-7D4F-BC26-490A7C4F296C}"/>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sp>
        <p:nvSpPr>
          <p:cNvPr id="107" name="TextBox 106">
            <a:extLst>
              <a:ext uri="{FF2B5EF4-FFF2-40B4-BE49-F238E27FC236}">
                <a16:creationId xmlns:a16="http://schemas.microsoft.com/office/drawing/2014/main" id="{16069D6D-1904-9B46-ACDF-99141C50C8A9}"/>
              </a:ext>
            </a:extLst>
          </p:cNvPr>
          <p:cNvSpPr txBox="1"/>
          <p:nvPr/>
        </p:nvSpPr>
        <p:spPr>
          <a:xfrm>
            <a:off x="6502861" y="4564006"/>
            <a:ext cx="1258678" cy="184666"/>
          </a:xfrm>
          <a:prstGeom prst="rect">
            <a:avLst/>
          </a:prstGeom>
          <a:noFill/>
        </p:spPr>
        <p:txBody>
          <a:bodyPr wrap="none" rtlCol="0">
            <a:spAutoFit/>
          </a:bodyPr>
          <a:lstStyle/>
          <a:p>
            <a:r>
              <a:rPr lang="en-US" sz="600" dirty="0"/>
              <a:t>Reservation / Cancellation Receipt</a:t>
            </a:r>
          </a:p>
        </p:txBody>
      </p:sp>
    </p:spTree>
    <p:extLst>
      <p:ext uri="{BB962C8B-B14F-4D97-AF65-F5344CB8AC3E}">
        <p14:creationId xmlns:p14="http://schemas.microsoft.com/office/powerpoint/2010/main" val="3752097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819</Words>
  <Application>Microsoft Macintosh PowerPoint</Application>
  <PresentationFormat>Widescreen</PresentationFormat>
  <Paragraphs>219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PMingLiU</vt:lpstr>
      <vt:lpstr>Arial</vt:lpstr>
      <vt:lpstr>Calibri</vt:lpstr>
      <vt:lpstr>Calibri Light</vt:lpstr>
      <vt:lpstr>Times New Roman</vt:lpstr>
      <vt:lpstr>Office Theme</vt:lpstr>
      <vt:lpstr>Hotel Reservation System</vt:lpstr>
      <vt:lpstr>Hotel Reservation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Caruso</dc:creator>
  <cp:lastModifiedBy>Nick Caruso</cp:lastModifiedBy>
  <cp:revision>23</cp:revision>
  <dcterms:created xsi:type="dcterms:W3CDTF">2018-10-17T12:14:55Z</dcterms:created>
  <dcterms:modified xsi:type="dcterms:W3CDTF">2018-10-22T13:05:23Z</dcterms:modified>
</cp:coreProperties>
</file>