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99" r:id="rId3"/>
    <p:sldId id="274" r:id="rId4"/>
    <p:sldId id="273" r:id="rId5"/>
    <p:sldId id="261" r:id="rId6"/>
    <p:sldId id="275" r:id="rId7"/>
    <p:sldId id="260" r:id="rId8"/>
    <p:sldId id="276" r:id="rId9"/>
    <p:sldId id="262" r:id="rId10"/>
    <p:sldId id="272" r:id="rId11"/>
    <p:sldId id="256" r:id="rId12"/>
    <p:sldId id="284" r:id="rId13"/>
    <p:sldId id="285" r:id="rId14"/>
    <p:sldId id="286" r:id="rId15"/>
    <p:sldId id="283" r:id="rId16"/>
    <p:sldId id="268" r:id="rId17"/>
    <p:sldId id="282" r:id="rId18"/>
    <p:sldId id="277" r:id="rId19"/>
    <p:sldId id="279" r:id="rId20"/>
    <p:sldId id="280" r:id="rId21"/>
    <p:sldId id="278" r:id="rId22"/>
    <p:sldId id="291" r:id="rId23"/>
    <p:sldId id="292" r:id="rId24"/>
    <p:sldId id="289" r:id="rId25"/>
    <p:sldId id="287" r:id="rId26"/>
    <p:sldId id="295" r:id="rId27"/>
    <p:sldId id="293" r:id="rId28"/>
    <p:sldId id="294" r:id="rId29"/>
    <p:sldId id="296"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2"/>
    <p:restoredTop sz="94617"/>
  </p:normalViewPr>
  <p:slideViewPr>
    <p:cSldViewPr snapToGrid="0" snapToObjects="1">
      <p:cViewPr>
        <p:scale>
          <a:sx n="100" d="100"/>
          <a:sy n="100" d="100"/>
        </p:scale>
        <p:origin x="100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BEAF-69A1-4D4D-8B16-55FD5B165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E8E14-C223-034D-8D24-56FE501A5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5EAC54-9110-BA43-863E-58D6A50324F4}"/>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F09DB297-6726-A04E-904A-68FD1DD02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1107B0-A5D3-C647-B4CA-6E6FE10930C0}"/>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1428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AADA-3D94-E340-9851-B1A09B928B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3DDC7D-108A-3749-B6C5-07A2F76651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C5EA9-2760-2B41-8A9C-4F1B23E7AB87}"/>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6922039E-D043-E241-907D-A2BCEEE17E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402C42-AB9F-474D-BD46-E3724ACB2B71}"/>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7808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2B12E-0FB5-A14F-9F39-86EFCF53DF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A1845-E717-4D42-9EE3-CD631F3DBE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3309C-4CD1-1543-94D6-E0CE9ED2C358}"/>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B45DC792-C0AD-784F-A1E2-5F24008A16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7D675-4C42-E545-8356-498364BE1104}"/>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34654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7B8A-2553-FD4A-B5F2-C79338344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8FAD2-F790-B84D-A040-4C5A9BABE2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561F1-94DF-9140-8359-E46C61936C93}"/>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7500C62D-D0DD-9B46-8B56-6C2202AF5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246B6A-EE36-CC4A-9AF5-2EE3A8E476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46959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A5BD-F035-8B4F-B93E-F078E9D71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D8184-A0D2-5943-BA3F-C5AF84838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42B6EB-DEE9-7F47-8BE9-C33A70A6BD15}"/>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ABC22380-1C49-9F41-A1EE-AFA2B67268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9C745B-EDBB-1948-AB49-7AEC8ADC930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73690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E55B-5116-8A44-961F-F4C3D2DEE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C7E3A-D317-3541-8055-FD72A1A033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06FA56-7AC5-2A47-87B9-685D840277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6E19E-F2A3-D144-AC3A-E4E8F129E607}"/>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6" name="Footer Placeholder 5">
            <a:extLst>
              <a:ext uri="{FF2B5EF4-FFF2-40B4-BE49-F238E27FC236}">
                <a16:creationId xmlns:a16="http://schemas.microsoft.com/office/drawing/2014/main" id="{BC3FEF3D-EAD0-164D-AA3F-2C411A7D81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13451B-E906-5A42-8401-A5CEDEC7D2FA}"/>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0885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E396-296A-0E4E-83FD-B27638BAD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E96BC1-7C62-7D42-A524-DA8A8BE6C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C3089B-1DAD-8343-9FCB-AB7E7961E1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F52E00-4602-3F41-9789-32D54C3B1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96BFE4-49EE-2046-AB15-4EBB82802B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20476-3C65-7D46-8048-C18D204299C9}"/>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8" name="Footer Placeholder 7">
            <a:extLst>
              <a:ext uri="{FF2B5EF4-FFF2-40B4-BE49-F238E27FC236}">
                <a16:creationId xmlns:a16="http://schemas.microsoft.com/office/drawing/2014/main" id="{8172A5FF-AE9F-C349-9603-C9F0D9F658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642990-F4EE-D142-BA29-A2A0C8B81E1B}"/>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0648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467B-09D3-A141-B706-B943B8E49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8DA01-FC5D-C942-9137-CA4C6C86D176}"/>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4" name="Footer Placeholder 3">
            <a:extLst>
              <a:ext uri="{FF2B5EF4-FFF2-40B4-BE49-F238E27FC236}">
                <a16:creationId xmlns:a16="http://schemas.microsoft.com/office/drawing/2014/main" id="{417AE9E3-BB1E-5B4D-A69C-DE54AD4BFB7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02F85-C994-9043-BC16-5DCA5382F695}"/>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34721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03C6F-62FC-5143-87B4-2758D0996F09}"/>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3" name="Footer Placeholder 2">
            <a:extLst>
              <a:ext uri="{FF2B5EF4-FFF2-40B4-BE49-F238E27FC236}">
                <a16:creationId xmlns:a16="http://schemas.microsoft.com/office/drawing/2014/main" id="{61DBF587-0806-6840-8C4B-4FD2FE9768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1FE805C-F957-034A-8F46-E6214F32FDD2}"/>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3540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C241-3C86-B942-A3D1-E0FCB0695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D6347E-D440-2B47-8437-D98BF07A1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27A73-7225-A34A-BAE4-942BCA693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35B087-8BB9-D049-BE04-E1F153E00BE8}"/>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6" name="Footer Placeholder 5">
            <a:extLst>
              <a:ext uri="{FF2B5EF4-FFF2-40B4-BE49-F238E27FC236}">
                <a16:creationId xmlns:a16="http://schemas.microsoft.com/office/drawing/2014/main" id="{0DA058B5-D946-E549-9E6E-83F8BD584A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5D5AC8-2620-8E4B-9C7A-744CE4CCD3D8}"/>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225443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56F-6073-D342-ABC4-BC2DC168B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E4539-4061-914E-80E0-B7F6B3FAD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F2C7944-8768-314E-B5E4-D12965F72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EA5DA1-C165-9244-8589-AF38C04D5815}"/>
              </a:ext>
            </a:extLst>
          </p:cNvPr>
          <p:cNvSpPr>
            <a:spLocks noGrp="1"/>
          </p:cNvSpPr>
          <p:nvPr>
            <p:ph type="dt" sz="half" idx="10"/>
          </p:nvPr>
        </p:nvSpPr>
        <p:spPr/>
        <p:txBody>
          <a:bodyPr/>
          <a:lstStyle/>
          <a:p>
            <a:fld id="{7067CAFF-02CA-3941-B428-A1B516098DA6}" type="datetimeFigureOut">
              <a:rPr lang="en-US" smtClean="0"/>
              <a:t>10/24/18</a:t>
            </a:fld>
            <a:endParaRPr lang="en-US" dirty="0"/>
          </a:p>
        </p:txBody>
      </p:sp>
      <p:sp>
        <p:nvSpPr>
          <p:cNvPr id="6" name="Footer Placeholder 5">
            <a:extLst>
              <a:ext uri="{FF2B5EF4-FFF2-40B4-BE49-F238E27FC236}">
                <a16:creationId xmlns:a16="http://schemas.microsoft.com/office/drawing/2014/main" id="{C5AC7921-5AC1-BD44-9A25-52A18F1039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8214B1-1DDD-3D41-97B2-E3428502E0ED}"/>
              </a:ext>
            </a:extLst>
          </p:cNvPr>
          <p:cNvSpPr>
            <a:spLocks noGrp="1"/>
          </p:cNvSpPr>
          <p:nvPr>
            <p:ph type="sldNum" sz="quarter" idx="12"/>
          </p:nvPr>
        </p:nvSpPr>
        <p:spPr/>
        <p:txBody>
          <a:bodyPr/>
          <a:lstStyle/>
          <a:p>
            <a:fld id="{23313770-F108-9948-A9BC-BDA46CCBD431}" type="slidenum">
              <a:rPr lang="en-US" smtClean="0"/>
              <a:t>‹#›</a:t>
            </a:fld>
            <a:endParaRPr lang="en-US" dirty="0"/>
          </a:p>
        </p:txBody>
      </p:sp>
    </p:spTree>
    <p:extLst>
      <p:ext uri="{BB962C8B-B14F-4D97-AF65-F5344CB8AC3E}">
        <p14:creationId xmlns:p14="http://schemas.microsoft.com/office/powerpoint/2010/main" val="12995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FC207-545E-DC43-8103-28FD468D1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CF0F7-4D3C-7149-9F99-E24B807AE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27B9B-493C-9A4D-BB4F-6A0FFC2A6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7CAFF-02CA-3941-B428-A1B516098DA6}" type="datetimeFigureOut">
              <a:rPr lang="en-US" smtClean="0"/>
              <a:t>10/24/18</a:t>
            </a:fld>
            <a:endParaRPr lang="en-US" dirty="0"/>
          </a:p>
        </p:txBody>
      </p:sp>
      <p:sp>
        <p:nvSpPr>
          <p:cNvPr id="5" name="Footer Placeholder 4">
            <a:extLst>
              <a:ext uri="{FF2B5EF4-FFF2-40B4-BE49-F238E27FC236}">
                <a16:creationId xmlns:a16="http://schemas.microsoft.com/office/drawing/2014/main" id="{E88601E6-16D1-5148-BB63-601C9ED44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C011C8C-A122-084A-A126-BB7D16321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13770-F108-9948-A9BC-BDA46CCBD431}" type="slidenum">
              <a:rPr lang="en-US" smtClean="0"/>
              <a:t>‹#›</a:t>
            </a:fld>
            <a:endParaRPr lang="en-US" dirty="0"/>
          </a:p>
        </p:txBody>
      </p:sp>
    </p:spTree>
    <p:extLst>
      <p:ext uri="{BB962C8B-B14F-4D97-AF65-F5344CB8AC3E}">
        <p14:creationId xmlns:p14="http://schemas.microsoft.com/office/powerpoint/2010/main" val="400615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hyperlink" Target="https://en.wikipedia.org/wiki/Life-cycle_cost" TargetMode="External"/><Relationship Id="rId18" Type="http://schemas.openxmlformats.org/officeDocument/2006/relationships/hyperlink" Target="https://en.wikipedia.org/wiki/Disaster_recovery" TargetMode="External"/><Relationship Id="rId26" Type="http://schemas.openxmlformats.org/officeDocument/2006/relationships/hyperlink" Target="https://en.wikipedia.org/wiki/Interoperability" TargetMode="External"/><Relationship Id="rId39" Type="http://schemas.openxmlformats.org/officeDocument/2006/relationships/hyperlink" Target="https://en.wikipedia.org/wiki/Computer_programming#Readability_of_source_code" TargetMode="External"/><Relationship Id="rId21" Type="http://schemas.openxmlformats.org/officeDocument/2006/relationships/hyperlink" Target="https://en.wikipedia.org/wiki/Environmental_protection" TargetMode="External"/><Relationship Id="rId34" Type="http://schemas.openxmlformats.org/officeDocument/2006/relationships/hyperlink" Target="https://en.wikipedia.org/wiki/Privacy" TargetMode="External"/><Relationship Id="rId42" Type="http://schemas.openxmlformats.org/officeDocument/2006/relationships/hyperlink" Target="https://en.wikipedia.org/wiki/Response_Time#Data_processing" TargetMode="External"/><Relationship Id="rId47" Type="http://schemas.openxmlformats.org/officeDocument/2006/relationships/hyperlink" Target="https://en.wikipedia.org/wiki/Scalability" TargetMode="External"/><Relationship Id="rId50" Type="http://schemas.openxmlformats.org/officeDocument/2006/relationships/hyperlink" Target="https://en.wikipedia.org/wiki/Stability_Model" TargetMode="External"/><Relationship Id="rId55" Type="http://schemas.openxmlformats.org/officeDocument/2006/relationships/hyperlink" Target="https://en.wikipedia.org/wiki/Usability" TargetMode="External"/><Relationship Id="rId7" Type="http://schemas.openxmlformats.org/officeDocument/2006/relationships/hyperlink" Target="https://en.wikipedia.org/wiki/Backup" TargetMode="External"/><Relationship Id="rId2" Type="http://schemas.openxmlformats.org/officeDocument/2006/relationships/hyperlink" Target="https://en.wikipedia.org/wiki/Accessibility" TargetMode="External"/><Relationship Id="rId16" Type="http://schemas.openxmlformats.org/officeDocument/2006/relationships/hyperlink" Target="https://en.wikipedia.org/wiki/Software_deployment" TargetMode="External"/><Relationship Id="rId29" Type="http://schemas.openxmlformats.org/officeDocument/2006/relationships/hyperlink" Target="https://en.wikipedia.org/wiki/Open_source" TargetMode="External"/><Relationship Id="rId11" Type="http://schemas.openxmlformats.org/officeDocument/2006/relationships/hyperlink" Target="https://en.wikipedia.org/wiki/Configuration_management" TargetMode="External"/><Relationship Id="rId24" Type="http://schemas.openxmlformats.org/officeDocument/2006/relationships/hyperlink" Target="https://en.wikipedia.org/wiki/Fault_tolerance" TargetMode="External"/><Relationship Id="rId32" Type="http://schemas.openxmlformats.org/officeDocument/2006/relationships/hyperlink" Target="https://en.wikipedia.org/wiki/Performance_engineering" TargetMode="External"/><Relationship Id="rId37" Type="http://schemas.openxmlformats.org/officeDocument/2006/relationships/hyperlink" Target="https://en.wikipedia.org/wiki/Quality_(business)" TargetMode="External"/><Relationship Id="rId40" Type="http://schemas.openxmlformats.org/officeDocument/2006/relationships/hyperlink" Target="https://en.wikipedia.org/wiki/Reliability_engineering" TargetMode="External"/><Relationship Id="rId45" Type="http://schemas.openxmlformats.org/officeDocument/2006/relationships/hyperlink" Target="https://en.wikipedia.org/wiki/Safety" TargetMode="External"/><Relationship Id="rId53" Type="http://schemas.openxmlformats.org/officeDocument/2006/relationships/hyperlink" Target="https://en.wikipedia.org/wiki/Throughput" TargetMode="External"/><Relationship Id="rId5" Type="http://schemas.openxmlformats.org/officeDocument/2006/relationships/hyperlink" Target="https://en.wikipedia.org/wiki/Availability" TargetMode="External"/><Relationship Id="rId10" Type="http://schemas.openxmlformats.org/officeDocument/2006/relationships/hyperlink" Target="https://en.wikipedia.org/wiki/Compliance_(regulation)" TargetMode="External"/><Relationship Id="rId19" Type="http://schemas.openxmlformats.org/officeDocument/2006/relationships/hyperlink" Target="https://en.wikipedia.org/wiki/Documentation" TargetMode="External"/><Relationship Id="rId31" Type="http://schemas.openxmlformats.org/officeDocument/2006/relationships/hyperlink" Target="https://en.wikipedia.org/wiki/Computer_performance" TargetMode="External"/><Relationship Id="rId44" Type="http://schemas.openxmlformats.org/officeDocument/2006/relationships/hyperlink" Target="https://en.wikipedia.org/wiki/Robustness_(computer_science)" TargetMode="External"/><Relationship Id="rId52" Type="http://schemas.openxmlformats.org/officeDocument/2006/relationships/hyperlink" Target="https://en.wikipedia.org/wiki/Software_testability" TargetMode="External"/><Relationship Id="rId4" Type="http://schemas.openxmlformats.org/officeDocument/2006/relationships/hyperlink" Target="https://en.wikipedia.org/wiki/Auditability" TargetMode="External"/><Relationship Id="rId9" Type="http://schemas.openxmlformats.org/officeDocument/2006/relationships/hyperlink" Target="https://en.wikipedia.org/wiki/Certification" TargetMode="External"/><Relationship Id="rId14" Type="http://schemas.openxmlformats.org/officeDocument/2006/relationships/hyperlink" Target="https://en.wikipedia.org/wiki/Data_integrity" TargetMode="External"/><Relationship Id="rId22" Type="http://schemas.openxmlformats.org/officeDocument/2006/relationships/hyperlink" Target="https://en.wikipedia.org/wiki/Source_code_escrow" TargetMode="External"/><Relationship Id="rId27" Type="http://schemas.openxmlformats.org/officeDocument/2006/relationships/hyperlink" Target="https://en.wikipedia.org/wiki/Maintainability" TargetMode="External"/><Relationship Id="rId30" Type="http://schemas.openxmlformats.org/officeDocument/2006/relationships/hyperlink" Target="https://en.wikipedia.org/wiki/Operability" TargetMode="External"/><Relationship Id="rId35" Type="http://schemas.openxmlformats.org/officeDocument/2006/relationships/hyperlink" Target="https://en.wikipedia.org/wiki/Privacy_law" TargetMode="External"/><Relationship Id="rId43" Type="http://schemas.openxmlformats.org/officeDocument/2006/relationships/hyperlink" Target="https://en.wikipedia.org/wiki/Reusability" TargetMode="External"/><Relationship Id="rId48" Type="http://schemas.openxmlformats.org/officeDocument/2006/relationships/hyperlink" Target="https://en.wikipedia.org/wiki/Security" TargetMode="External"/><Relationship Id="rId56" Type="http://schemas.openxmlformats.org/officeDocument/2006/relationships/hyperlink" Target="https://en.wikipedia.org/wiki/System_integration" TargetMode="External"/><Relationship Id="rId8" Type="http://schemas.openxmlformats.org/officeDocument/2006/relationships/hyperlink" Target="https://en.wikipedia.org/wiki/System_capacity" TargetMode="External"/><Relationship Id="rId51" Type="http://schemas.openxmlformats.org/officeDocument/2006/relationships/hyperlink" Target="https://en.wikipedia.org/wiki/Serviceability_(computer)" TargetMode="External"/><Relationship Id="rId3" Type="http://schemas.openxmlformats.org/officeDocument/2006/relationships/hyperlink" Target="https://en.wikipedia.org/wiki/Adaptability" TargetMode="External"/><Relationship Id="rId12" Type="http://schemas.openxmlformats.org/officeDocument/2006/relationships/hyperlink" Target="https://en.wikipedia.org/wiki/Cost" TargetMode="External"/><Relationship Id="rId17" Type="http://schemas.openxmlformats.org/officeDocument/2006/relationships/hyperlink" Target="https://en.wikipedia.org/wiki/Development_environment" TargetMode="External"/><Relationship Id="rId25" Type="http://schemas.openxmlformats.org/officeDocument/2006/relationships/hyperlink" Target="https://en.wikipedia.org/wiki/Software_license_agreement" TargetMode="External"/><Relationship Id="rId33" Type="http://schemas.openxmlformats.org/officeDocument/2006/relationships/hyperlink" Target="https://en.wikipedia.org/wiki/Platform_(computing)" TargetMode="External"/><Relationship Id="rId38" Type="http://schemas.openxmlformats.org/officeDocument/2006/relationships/hyperlink" Target="https://en.wikipedia.org/wiki/Efficacy" TargetMode="External"/><Relationship Id="rId46" Type="http://schemas.openxmlformats.org/officeDocument/2006/relationships/hyperlink" Target="https://en.wikipedia.org/wiki/Factor_of_safety" TargetMode="External"/><Relationship Id="rId20" Type="http://schemas.openxmlformats.org/officeDocument/2006/relationships/hyperlink" Target="https://en.wikipedia.org/wiki/Durability" TargetMode="External"/><Relationship Id="rId41" Type="http://schemas.openxmlformats.org/officeDocument/2006/relationships/hyperlink" Target="https://en.wikipedia.org/wiki/Resilience_(network)" TargetMode="External"/><Relationship Id="rId54" Type="http://schemas.openxmlformats.org/officeDocument/2006/relationships/hyperlink" Target="https://en.wikipedia.org/wiki/Transparency_(behavior)" TargetMode="External"/><Relationship Id="rId1" Type="http://schemas.openxmlformats.org/officeDocument/2006/relationships/slideLayout" Target="../slideLayouts/slideLayout2.xml"/><Relationship Id="rId6" Type="http://schemas.openxmlformats.org/officeDocument/2006/relationships/hyperlink" Target="https://en.wikipedia.org/wiki/Service_level_agreement" TargetMode="External"/><Relationship Id="rId15" Type="http://schemas.openxmlformats.org/officeDocument/2006/relationships/hyperlink" Target="https://en.wikipedia.org/wiki/Data_retention" TargetMode="External"/><Relationship Id="rId23" Type="http://schemas.openxmlformats.org/officeDocument/2006/relationships/hyperlink" Target="https://en.wikipedia.org/wiki/Extensibility" TargetMode="External"/><Relationship Id="rId28" Type="http://schemas.openxmlformats.org/officeDocument/2006/relationships/hyperlink" Target="https://en.wikipedia.org/wiki/Network_topology" TargetMode="External"/><Relationship Id="rId36" Type="http://schemas.openxmlformats.org/officeDocument/2006/relationships/hyperlink" Target="https://en.wikipedia.org/wiki/Software_portability" TargetMode="External"/><Relationship Id="rId49" Type="http://schemas.openxmlformats.org/officeDocument/2006/relationships/hyperlink" Target="https://en.wikipedia.org/wiki/Backward_compatibil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12" name="Content Placeholder 5">
            <a:extLst>
              <a:ext uri="{FF2B5EF4-FFF2-40B4-BE49-F238E27FC236}">
                <a16:creationId xmlns:a16="http://schemas.microsoft.com/office/drawing/2014/main" id="{B50943B5-7162-494F-8DB7-E74BFA510EAE}"/>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customers to search for rooms online by entering a date range. Customers can also ask for such info by calling the hotel. The search result will show the room type, price, and availability. Customers can book rooms online or call the hotel to book rooms. Customers can cancel reservations online or call the hotel to cancel reservations. Customers will receive the confirmation on room reservations or cancellations. Customers can create and update accounts which include the contact info such as name, mailing address, email address, and telephone number. Hotel staff can create and update accounts for customers. Hotel staff can update customers’ check-in and check-out status.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45269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DFF875-9E51-DE48-849C-8857CF1796DB}"/>
              </a:ext>
            </a:extLst>
          </p:cNvPr>
          <p:cNvSpPr/>
          <p:nvPr/>
        </p:nvSpPr>
        <p:spPr>
          <a:xfrm>
            <a:off x="4866538" y="977852"/>
            <a:ext cx="1092286"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a:t>
            </a:r>
            <a:r>
              <a:rPr lang="en-US" sz="1013" b="1" dirty="0">
                <a:solidFill>
                  <a:schemeClr val="tx1"/>
                </a:solidFill>
              </a:rPr>
              <a:t>Search</a:t>
            </a:r>
            <a:r>
              <a:rPr lang="en-US" sz="1013" dirty="0">
                <a:solidFill>
                  <a:schemeClr val="tx1"/>
                </a:solidFill>
              </a:rPr>
              <a:t> Rooms</a:t>
            </a:r>
          </a:p>
        </p:txBody>
      </p:sp>
      <p:sp>
        <p:nvSpPr>
          <p:cNvPr id="6" name="TextBox 5">
            <a:extLst>
              <a:ext uri="{FF2B5EF4-FFF2-40B4-BE49-F238E27FC236}">
                <a16:creationId xmlns:a16="http://schemas.microsoft.com/office/drawing/2014/main" id="{05DC98C7-829C-DD42-BB7A-370D2F6C0D6B}"/>
              </a:ext>
            </a:extLst>
          </p:cNvPr>
          <p:cNvSpPr txBox="1"/>
          <p:nvPr/>
        </p:nvSpPr>
        <p:spPr>
          <a:xfrm>
            <a:off x="642865" y="4130523"/>
            <a:ext cx="699230" cy="248209"/>
          </a:xfrm>
          <a:prstGeom prst="rect">
            <a:avLst/>
          </a:prstGeom>
          <a:noFill/>
        </p:spPr>
        <p:txBody>
          <a:bodyPr wrap="none" rtlCol="0">
            <a:spAutoFit/>
          </a:bodyPr>
          <a:lstStyle/>
          <a:p>
            <a:r>
              <a:rPr lang="en-US" sz="1013" dirty="0"/>
              <a:t>Customer</a:t>
            </a:r>
          </a:p>
        </p:txBody>
      </p:sp>
      <p:sp>
        <p:nvSpPr>
          <p:cNvPr id="7" name="TextBox 6">
            <a:extLst>
              <a:ext uri="{FF2B5EF4-FFF2-40B4-BE49-F238E27FC236}">
                <a16:creationId xmlns:a16="http://schemas.microsoft.com/office/drawing/2014/main" id="{F037425B-7102-554D-BE6C-82A7D5373E7E}"/>
              </a:ext>
            </a:extLst>
          </p:cNvPr>
          <p:cNvSpPr txBox="1"/>
          <p:nvPr/>
        </p:nvSpPr>
        <p:spPr>
          <a:xfrm>
            <a:off x="11052325" y="4061314"/>
            <a:ext cx="745717" cy="248209"/>
          </a:xfrm>
          <a:prstGeom prst="rect">
            <a:avLst/>
          </a:prstGeom>
          <a:noFill/>
        </p:spPr>
        <p:txBody>
          <a:bodyPr wrap="none" rtlCol="0">
            <a:spAutoFit/>
          </a:bodyPr>
          <a:lstStyle/>
          <a:p>
            <a:r>
              <a:rPr lang="en-US" sz="1013" dirty="0"/>
              <a:t>Hotel Staff</a:t>
            </a:r>
          </a:p>
        </p:txBody>
      </p:sp>
      <p:sp>
        <p:nvSpPr>
          <p:cNvPr id="8" name="Oval 7">
            <a:extLst>
              <a:ext uri="{FF2B5EF4-FFF2-40B4-BE49-F238E27FC236}">
                <a16:creationId xmlns:a16="http://schemas.microsoft.com/office/drawing/2014/main" id="{2148D555-7358-D542-8862-F40C837963BF}"/>
              </a:ext>
            </a:extLst>
          </p:cNvPr>
          <p:cNvSpPr/>
          <p:nvPr/>
        </p:nvSpPr>
        <p:spPr>
          <a:xfrm>
            <a:off x="4838636" y="2465302"/>
            <a:ext cx="1202682"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a:t>
            </a:r>
            <a:r>
              <a:rPr lang="en-US" sz="1013" b="1" dirty="0">
                <a:solidFill>
                  <a:schemeClr val="tx1"/>
                </a:solidFill>
              </a:rPr>
              <a:t>Book</a:t>
            </a:r>
            <a:r>
              <a:rPr lang="en-US" sz="1013" dirty="0">
                <a:solidFill>
                  <a:schemeClr val="tx1"/>
                </a:solidFill>
              </a:rPr>
              <a:t> Rooms</a:t>
            </a:r>
          </a:p>
        </p:txBody>
      </p:sp>
      <p:sp>
        <p:nvSpPr>
          <p:cNvPr id="9" name="Oval 8">
            <a:extLst>
              <a:ext uri="{FF2B5EF4-FFF2-40B4-BE49-F238E27FC236}">
                <a16:creationId xmlns:a16="http://schemas.microsoft.com/office/drawing/2014/main" id="{50E10D58-3A70-7D41-9784-B06558C4E065}"/>
              </a:ext>
            </a:extLst>
          </p:cNvPr>
          <p:cNvSpPr/>
          <p:nvPr/>
        </p:nvSpPr>
        <p:spPr>
          <a:xfrm>
            <a:off x="4856656" y="3253881"/>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a:t>
            </a:r>
            <a:r>
              <a:rPr lang="en-US" sz="1013" b="1" dirty="0">
                <a:solidFill>
                  <a:schemeClr val="tx1"/>
                </a:solidFill>
              </a:rPr>
              <a:t>Cancel</a:t>
            </a:r>
            <a:r>
              <a:rPr lang="en-US" sz="1013" dirty="0">
                <a:solidFill>
                  <a:schemeClr val="tx1"/>
                </a:solidFill>
              </a:rPr>
              <a:t> Reservation</a:t>
            </a:r>
          </a:p>
        </p:txBody>
      </p:sp>
      <p:cxnSp>
        <p:nvCxnSpPr>
          <p:cNvPr id="10" name="Straight Arrow Connector 9">
            <a:extLst>
              <a:ext uri="{FF2B5EF4-FFF2-40B4-BE49-F238E27FC236}">
                <a16:creationId xmlns:a16="http://schemas.microsoft.com/office/drawing/2014/main" id="{90441CEB-7979-6043-87C0-65A7218DF43F}"/>
              </a:ext>
            </a:extLst>
          </p:cNvPr>
          <p:cNvCxnSpPr>
            <a:cxnSpLocks/>
            <a:stCxn id="20" idx="3"/>
            <a:endCxn id="4" idx="2"/>
          </p:cNvCxnSpPr>
          <p:nvPr/>
        </p:nvCxnSpPr>
        <p:spPr>
          <a:xfrm flipV="1">
            <a:off x="1057506" y="1220914"/>
            <a:ext cx="3809032" cy="24796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009C8-29C3-394A-A1B4-37523A4EE3D7}"/>
              </a:ext>
            </a:extLst>
          </p:cNvPr>
          <p:cNvCxnSpPr>
            <a:cxnSpLocks/>
            <a:stCxn id="20" idx="3"/>
            <a:endCxn id="8" idx="2"/>
          </p:cNvCxnSpPr>
          <p:nvPr/>
        </p:nvCxnSpPr>
        <p:spPr>
          <a:xfrm flipV="1">
            <a:off x="1057506" y="2737732"/>
            <a:ext cx="3781130" cy="9628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A96995-1D37-D84B-B6B7-2E98BCA0A750}"/>
              </a:ext>
            </a:extLst>
          </p:cNvPr>
          <p:cNvCxnSpPr>
            <a:cxnSpLocks/>
            <a:stCxn id="20" idx="3"/>
            <a:endCxn id="9" idx="2"/>
          </p:cNvCxnSpPr>
          <p:nvPr/>
        </p:nvCxnSpPr>
        <p:spPr>
          <a:xfrm flipV="1">
            <a:off x="1057506" y="3496943"/>
            <a:ext cx="3799150" cy="2035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2FEB0-C839-5341-B7A4-2A5FD01C5465}"/>
              </a:ext>
            </a:extLst>
          </p:cNvPr>
          <p:cNvCxnSpPr>
            <a:cxnSpLocks/>
            <a:stCxn id="8" idx="6"/>
            <a:endCxn id="21" idx="1"/>
          </p:cNvCxnSpPr>
          <p:nvPr/>
        </p:nvCxnSpPr>
        <p:spPr>
          <a:xfrm>
            <a:off x="6041318" y="2737732"/>
            <a:ext cx="5357449" cy="96768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2FBBFC1-B8C4-7A4F-A2F5-17927473D790}"/>
              </a:ext>
            </a:extLst>
          </p:cNvPr>
          <p:cNvSpPr/>
          <p:nvPr/>
        </p:nvSpPr>
        <p:spPr>
          <a:xfrm>
            <a:off x="7928240" y="1301051"/>
            <a:ext cx="1462515" cy="4861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Verify Room Availability</a:t>
            </a:r>
          </a:p>
        </p:txBody>
      </p:sp>
      <p:cxnSp>
        <p:nvCxnSpPr>
          <p:cNvPr id="16" name="Straight Arrow Connector 15">
            <a:extLst>
              <a:ext uri="{FF2B5EF4-FFF2-40B4-BE49-F238E27FC236}">
                <a16:creationId xmlns:a16="http://schemas.microsoft.com/office/drawing/2014/main" id="{E5674804-24B6-864D-B12C-0C06D6482F4A}"/>
              </a:ext>
            </a:extLst>
          </p:cNvPr>
          <p:cNvCxnSpPr>
            <a:cxnSpLocks/>
            <a:stCxn id="8" idx="6"/>
            <a:endCxn id="15" idx="3"/>
          </p:cNvCxnSpPr>
          <p:nvPr/>
        </p:nvCxnSpPr>
        <p:spPr>
          <a:xfrm flipV="1">
            <a:off x="6041318" y="1715983"/>
            <a:ext cx="2101102" cy="1021749"/>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32EA393-6292-EF47-B4CB-171FD768310B}"/>
              </a:ext>
            </a:extLst>
          </p:cNvPr>
          <p:cNvSpPr txBox="1"/>
          <p:nvPr/>
        </p:nvSpPr>
        <p:spPr>
          <a:xfrm rot="19477302">
            <a:off x="5948695" y="2321113"/>
            <a:ext cx="827471" cy="248209"/>
          </a:xfrm>
          <a:prstGeom prst="rect">
            <a:avLst/>
          </a:prstGeom>
          <a:noFill/>
        </p:spPr>
        <p:txBody>
          <a:bodyPr wrap="none" rtlCol="0">
            <a:spAutoFit/>
          </a:bodyPr>
          <a:lstStyle/>
          <a:p>
            <a:r>
              <a:rPr lang="en-US" sz="1013" dirty="0"/>
              <a:t>&lt;&lt;include&gt;&gt;</a:t>
            </a:r>
          </a:p>
        </p:txBody>
      </p:sp>
      <p:cxnSp>
        <p:nvCxnSpPr>
          <p:cNvPr id="18" name="Straight Arrow Connector 17">
            <a:extLst>
              <a:ext uri="{FF2B5EF4-FFF2-40B4-BE49-F238E27FC236}">
                <a16:creationId xmlns:a16="http://schemas.microsoft.com/office/drawing/2014/main" id="{53EC12AF-6381-B84A-B39A-C52CE20E7883}"/>
              </a:ext>
            </a:extLst>
          </p:cNvPr>
          <p:cNvCxnSpPr>
            <a:cxnSpLocks/>
            <a:stCxn id="4" idx="6"/>
            <a:endCxn id="15" idx="1"/>
          </p:cNvCxnSpPr>
          <p:nvPr/>
        </p:nvCxnSpPr>
        <p:spPr>
          <a:xfrm>
            <a:off x="5958824" y="1220914"/>
            <a:ext cx="2183596" cy="151328"/>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00467-56F4-4F43-974E-030314B26266}"/>
              </a:ext>
            </a:extLst>
          </p:cNvPr>
          <p:cNvSpPr txBox="1"/>
          <p:nvPr/>
        </p:nvSpPr>
        <p:spPr>
          <a:xfrm rot="252376">
            <a:off x="6687733" y="1069261"/>
            <a:ext cx="827471" cy="248209"/>
          </a:xfrm>
          <a:prstGeom prst="rect">
            <a:avLst/>
          </a:prstGeom>
          <a:noFill/>
        </p:spPr>
        <p:txBody>
          <a:bodyPr wrap="none" rtlCol="0">
            <a:spAutoFit/>
          </a:bodyPr>
          <a:lstStyle/>
          <a:p>
            <a:r>
              <a:rPr lang="en-US" sz="1013" dirty="0"/>
              <a:t>&lt;&lt;include&gt;&gt;</a:t>
            </a:r>
          </a:p>
        </p:txBody>
      </p:sp>
      <p:pic>
        <p:nvPicPr>
          <p:cNvPr id="20" name="Picture 19">
            <a:extLst>
              <a:ext uri="{FF2B5EF4-FFF2-40B4-BE49-F238E27FC236}">
                <a16:creationId xmlns:a16="http://schemas.microsoft.com/office/drawing/2014/main" id="{E1A1F8EF-51DB-7547-9661-6C1D0E81A0BE}"/>
              </a:ext>
            </a:extLst>
          </p:cNvPr>
          <p:cNvPicPr>
            <a:picLocks noChangeAspect="1"/>
          </p:cNvPicPr>
          <p:nvPr/>
        </p:nvPicPr>
        <p:blipFill>
          <a:blip r:embed="rId2"/>
          <a:stretch>
            <a:fillRect/>
          </a:stretch>
        </p:blipFill>
        <p:spPr>
          <a:xfrm>
            <a:off x="753385" y="3429000"/>
            <a:ext cx="304121" cy="543073"/>
          </a:xfrm>
          <a:prstGeom prst="rect">
            <a:avLst/>
          </a:prstGeom>
        </p:spPr>
      </p:pic>
      <p:pic>
        <p:nvPicPr>
          <p:cNvPr id="21" name="Picture 20">
            <a:extLst>
              <a:ext uri="{FF2B5EF4-FFF2-40B4-BE49-F238E27FC236}">
                <a16:creationId xmlns:a16="http://schemas.microsoft.com/office/drawing/2014/main" id="{DCFA7778-62C3-BF47-990E-9204849B56D5}"/>
              </a:ext>
            </a:extLst>
          </p:cNvPr>
          <p:cNvPicPr>
            <a:picLocks noChangeAspect="1"/>
          </p:cNvPicPr>
          <p:nvPr/>
        </p:nvPicPr>
        <p:blipFill>
          <a:blip r:embed="rId2"/>
          <a:stretch>
            <a:fillRect/>
          </a:stretch>
        </p:blipFill>
        <p:spPr>
          <a:xfrm>
            <a:off x="11398767" y="3433876"/>
            <a:ext cx="304121" cy="543073"/>
          </a:xfrm>
          <a:prstGeom prst="rect">
            <a:avLst/>
          </a:prstGeom>
        </p:spPr>
      </p:pic>
      <p:cxnSp>
        <p:nvCxnSpPr>
          <p:cNvPr id="22" name="Straight Arrow Connector 21">
            <a:extLst>
              <a:ext uri="{FF2B5EF4-FFF2-40B4-BE49-F238E27FC236}">
                <a16:creationId xmlns:a16="http://schemas.microsoft.com/office/drawing/2014/main" id="{F0CB230A-38BB-3B41-BFC0-F98EB0C80CBF}"/>
              </a:ext>
            </a:extLst>
          </p:cNvPr>
          <p:cNvCxnSpPr>
            <a:cxnSpLocks/>
            <a:stCxn id="4" idx="6"/>
            <a:endCxn id="21" idx="1"/>
          </p:cNvCxnSpPr>
          <p:nvPr/>
        </p:nvCxnSpPr>
        <p:spPr>
          <a:xfrm>
            <a:off x="5958824" y="1220914"/>
            <a:ext cx="5439943" cy="24844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01076E-4E1B-DE42-995E-98FA9AC922AD}"/>
              </a:ext>
            </a:extLst>
          </p:cNvPr>
          <p:cNvSpPr txBox="1"/>
          <p:nvPr/>
        </p:nvSpPr>
        <p:spPr>
          <a:xfrm>
            <a:off x="1762033" y="140343"/>
            <a:ext cx="7783413" cy="584775"/>
          </a:xfrm>
          <a:prstGeom prst="rect">
            <a:avLst/>
          </a:prstGeom>
          <a:noFill/>
        </p:spPr>
        <p:txBody>
          <a:bodyPr wrap="none" rtlCol="0">
            <a:spAutoFit/>
          </a:bodyPr>
          <a:lstStyle/>
          <a:p>
            <a:r>
              <a:rPr lang="en-US" sz="3200" b="1" dirty="0"/>
              <a:t>Use Case Diagram: Hotel Information System</a:t>
            </a:r>
          </a:p>
        </p:txBody>
      </p:sp>
      <p:sp>
        <p:nvSpPr>
          <p:cNvPr id="30" name="Oval 29">
            <a:extLst>
              <a:ext uri="{FF2B5EF4-FFF2-40B4-BE49-F238E27FC236}">
                <a16:creationId xmlns:a16="http://schemas.microsoft.com/office/drawing/2014/main" id="{8A56BBBC-CBCF-FF4C-BE39-1F69E5BB80F4}"/>
              </a:ext>
            </a:extLst>
          </p:cNvPr>
          <p:cNvSpPr/>
          <p:nvPr/>
        </p:nvSpPr>
        <p:spPr>
          <a:xfrm>
            <a:off x="4921130" y="1714210"/>
            <a:ext cx="98310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a:t>
            </a:r>
            <a:r>
              <a:rPr lang="en-US" sz="1013" b="1" dirty="0">
                <a:solidFill>
                  <a:schemeClr val="tx1"/>
                </a:solidFill>
              </a:rPr>
              <a:t>View</a:t>
            </a:r>
            <a:r>
              <a:rPr lang="en-US" sz="1013" dirty="0">
                <a:solidFill>
                  <a:schemeClr val="tx1"/>
                </a:solidFill>
              </a:rPr>
              <a:t> Results</a:t>
            </a:r>
          </a:p>
        </p:txBody>
      </p:sp>
      <p:cxnSp>
        <p:nvCxnSpPr>
          <p:cNvPr id="31" name="Straight Arrow Connector 30">
            <a:extLst>
              <a:ext uri="{FF2B5EF4-FFF2-40B4-BE49-F238E27FC236}">
                <a16:creationId xmlns:a16="http://schemas.microsoft.com/office/drawing/2014/main" id="{0B8AB007-8443-8A48-9F2C-6AEE59C15053}"/>
              </a:ext>
            </a:extLst>
          </p:cNvPr>
          <p:cNvCxnSpPr>
            <a:cxnSpLocks/>
            <a:stCxn id="20" idx="3"/>
            <a:endCxn id="30" idx="2"/>
          </p:cNvCxnSpPr>
          <p:nvPr/>
        </p:nvCxnSpPr>
        <p:spPr>
          <a:xfrm flipV="1">
            <a:off x="1057506" y="1957272"/>
            <a:ext cx="3863624" cy="17432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D220BAE-4E96-5D47-8AE4-B6950C6F8E50}"/>
              </a:ext>
            </a:extLst>
          </p:cNvPr>
          <p:cNvSpPr/>
          <p:nvPr/>
        </p:nvSpPr>
        <p:spPr>
          <a:xfrm>
            <a:off x="4767849" y="5774029"/>
            <a:ext cx="1166642"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a:t>
            </a:r>
            <a:r>
              <a:rPr lang="en-US" sz="1013" b="1" dirty="0">
                <a:solidFill>
                  <a:schemeClr val="tx1"/>
                </a:solidFill>
              </a:rPr>
              <a:t>Create / Update </a:t>
            </a:r>
            <a:r>
              <a:rPr lang="en-US" sz="1013" dirty="0">
                <a:solidFill>
                  <a:schemeClr val="tx1"/>
                </a:solidFill>
              </a:rPr>
              <a:t>Account</a:t>
            </a:r>
          </a:p>
        </p:txBody>
      </p:sp>
      <p:cxnSp>
        <p:nvCxnSpPr>
          <p:cNvPr id="37" name="Straight Arrow Connector 36">
            <a:extLst>
              <a:ext uri="{FF2B5EF4-FFF2-40B4-BE49-F238E27FC236}">
                <a16:creationId xmlns:a16="http://schemas.microsoft.com/office/drawing/2014/main" id="{FA3461E8-E09D-B044-96D0-EDB99900C94A}"/>
              </a:ext>
            </a:extLst>
          </p:cNvPr>
          <p:cNvCxnSpPr>
            <a:cxnSpLocks/>
            <a:stCxn id="20" idx="3"/>
            <a:endCxn id="36" idx="2"/>
          </p:cNvCxnSpPr>
          <p:nvPr/>
        </p:nvCxnSpPr>
        <p:spPr>
          <a:xfrm>
            <a:off x="1057506" y="3700537"/>
            <a:ext cx="3710343" cy="231655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AB7CF3-09E0-CB45-B716-ACBB50EE2391}"/>
              </a:ext>
            </a:extLst>
          </p:cNvPr>
          <p:cNvCxnSpPr>
            <a:cxnSpLocks/>
            <a:stCxn id="36" idx="6"/>
            <a:endCxn id="21" idx="1"/>
          </p:cNvCxnSpPr>
          <p:nvPr/>
        </p:nvCxnSpPr>
        <p:spPr>
          <a:xfrm flipV="1">
            <a:off x="5934491" y="3705413"/>
            <a:ext cx="5464276" cy="231167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BC963C1-6E1C-174F-946F-4AAE6BDEA2C1}"/>
              </a:ext>
            </a:extLst>
          </p:cNvPr>
          <p:cNvCxnSpPr>
            <a:cxnSpLocks/>
            <a:stCxn id="30" idx="6"/>
            <a:endCxn id="21" idx="1"/>
          </p:cNvCxnSpPr>
          <p:nvPr/>
        </p:nvCxnSpPr>
        <p:spPr>
          <a:xfrm>
            <a:off x="5904232" y="1957272"/>
            <a:ext cx="5494535" cy="17481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7EA768B-540E-D641-BDD2-C5E048B82D00}"/>
              </a:ext>
            </a:extLst>
          </p:cNvPr>
          <p:cNvSpPr/>
          <p:nvPr/>
        </p:nvSpPr>
        <p:spPr>
          <a:xfrm>
            <a:off x="4777350" y="4091179"/>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5a. </a:t>
            </a:r>
            <a:r>
              <a:rPr lang="en-US" sz="1013" b="1" dirty="0">
                <a:solidFill>
                  <a:schemeClr val="tx1"/>
                </a:solidFill>
              </a:rPr>
              <a:t>Receive</a:t>
            </a:r>
            <a:r>
              <a:rPr lang="en-US" sz="1013" dirty="0">
                <a:solidFill>
                  <a:schemeClr val="tx1"/>
                </a:solidFill>
              </a:rPr>
              <a:t> Booking Confirmation</a:t>
            </a:r>
          </a:p>
        </p:txBody>
      </p:sp>
      <p:cxnSp>
        <p:nvCxnSpPr>
          <p:cNvPr id="102" name="Straight Arrow Connector 101">
            <a:extLst>
              <a:ext uri="{FF2B5EF4-FFF2-40B4-BE49-F238E27FC236}">
                <a16:creationId xmlns:a16="http://schemas.microsoft.com/office/drawing/2014/main" id="{E703B331-8E9B-6C46-B327-26029E701B67}"/>
              </a:ext>
            </a:extLst>
          </p:cNvPr>
          <p:cNvCxnSpPr>
            <a:cxnSpLocks/>
            <a:stCxn id="20" idx="3"/>
            <a:endCxn id="101" idx="2"/>
          </p:cNvCxnSpPr>
          <p:nvPr/>
        </p:nvCxnSpPr>
        <p:spPr>
          <a:xfrm>
            <a:off x="1057506" y="3700537"/>
            <a:ext cx="3719844" cy="66307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CA57EBA-6C21-7D49-9FBC-00A678B3DC4C}"/>
              </a:ext>
            </a:extLst>
          </p:cNvPr>
          <p:cNvSpPr/>
          <p:nvPr/>
        </p:nvSpPr>
        <p:spPr>
          <a:xfrm>
            <a:off x="4710102" y="6430650"/>
            <a:ext cx="1343873" cy="48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7. </a:t>
            </a:r>
            <a:r>
              <a:rPr lang="en-US" sz="1013" b="1" dirty="0">
                <a:solidFill>
                  <a:schemeClr val="tx1"/>
                </a:solidFill>
              </a:rPr>
              <a:t>Update</a:t>
            </a:r>
            <a:r>
              <a:rPr lang="en-US" sz="1013" dirty="0">
                <a:solidFill>
                  <a:schemeClr val="tx1"/>
                </a:solidFill>
              </a:rPr>
              <a:t> Check-in/out Status</a:t>
            </a:r>
          </a:p>
        </p:txBody>
      </p:sp>
      <p:cxnSp>
        <p:nvCxnSpPr>
          <p:cNvPr id="108" name="Straight Arrow Connector 107">
            <a:extLst>
              <a:ext uri="{FF2B5EF4-FFF2-40B4-BE49-F238E27FC236}">
                <a16:creationId xmlns:a16="http://schemas.microsoft.com/office/drawing/2014/main" id="{628A17ED-A198-854F-9BEA-77A7017A26F8}"/>
              </a:ext>
            </a:extLst>
          </p:cNvPr>
          <p:cNvCxnSpPr>
            <a:cxnSpLocks/>
            <a:stCxn id="107" idx="6"/>
            <a:endCxn id="21" idx="1"/>
          </p:cNvCxnSpPr>
          <p:nvPr/>
        </p:nvCxnSpPr>
        <p:spPr>
          <a:xfrm flipV="1">
            <a:off x="6053975" y="3705413"/>
            <a:ext cx="5344792" cy="29682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1989F7-9168-7047-A74B-28CECA793C10}"/>
              </a:ext>
            </a:extLst>
          </p:cNvPr>
          <p:cNvCxnSpPr>
            <a:cxnSpLocks/>
            <a:stCxn id="9" idx="6"/>
            <a:endCxn id="21" idx="1"/>
          </p:cNvCxnSpPr>
          <p:nvPr/>
        </p:nvCxnSpPr>
        <p:spPr>
          <a:xfrm>
            <a:off x="6023298" y="3496943"/>
            <a:ext cx="5375469" cy="20847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E87A595-DFDA-2646-992D-C4B4220DA4CB}"/>
              </a:ext>
            </a:extLst>
          </p:cNvPr>
          <p:cNvSpPr/>
          <p:nvPr/>
        </p:nvSpPr>
        <p:spPr>
          <a:xfrm>
            <a:off x="7723438" y="4192195"/>
            <a:ext cx="1375525"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Confirmation</a:t>
            </a:r>
          </a:p>
        </p:txBody>
      </p:sp>
      <p:sp>
        <p:nvSpPr>
          <p:cNvPr id="48" name="Oval 47">
            <a:extLst>
              <a:ext uri="{FF2B5EF4-FFF2-40B4-BE49-F238E27FC236}">
                <a16:creationId xmlns:a16="http://schemas.microsoft.com/office/drawing/2014/main" id="{397F3D07-D193-5E49-8046-89BE5240DD1D}"/>
              </a:ext>
            </a:extLst>
          </p:cNvPr>
          <p:cNvSpPr/>
          <p:nvPr/>
        </p:nvSpPr>
        <p:spPr>
          <a:xfrm>
            <a:off x="4777974" y="4984897"/>
            <a:ext cx="1263968" cy="5448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5b. </a:t>
            </a:r>
            <a:r>
              <a:rPr lang="en-US" sz="1013" b="1" dirty="0">
                <a:solidFill>
                  <a:schemeClr val="tx1"/>
                </a:solidFill>
              </a:rPr>
              <a:t>Receive</a:t>
            </a:r>
            <a:r>
              <a:rPr lang="en-US" sz="1013" dirty="0">
                <a:solidFill>
                  <a:schemeClr val="tx1"/>
                </a:solidFill>
              </a:rPr>
              <a:t> Cancellation Confirmation</a:t>
            </a:r>
          </a:p>
        </p:txBody>
      </p:sp>
      <p:cxnSp>
        <p:nvCxnSpPr>
          <p:cNvPr id="63" name="Straight Arrow Connector 62">
            <a:extLst>
              <a:ext uri="{FF2B5EF4-FFF2-40B4-BE49-F238E27FC236}">
                <a16:creationId xmlns:a16="http://schemas.microsoft.com/office/drawing/2014/main" id="{45BD320F-D175-FF4F-8697-3ACA0DACB26B}"/>
              </a:ext>
            </a:extLst>
          </p:cNvPr>
          <p:cNvCxnSpPr>
            <a:cxnSpLocks/>
            <a:stCxn id="46" idx="2"/>
            <a:endCxn id="101" idx="6"/>
          </p:cNvCxnSpPr>
          <p:nvPr/>
        </p:nvCxnSpPr>
        <p:spPr>
          <a:xfrm flipH="1" flipV="1">
            <a:off x="6041318" y="4363609"/>
            <a:ext cx="1682120" cy="101016"/>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41C8DA0-F450-6346-B94A-DBE8C268CAB0}"/>
              </a:ext>
            </a:extLst>
          </p:cNvPr>
          <p:cNvCxnSpPr>
            <a:cxnSpLocks/>
            <a:stCxn id="46" idx="2"/>
            <a:endCxn id="48" idx="6"/>
          </p:cNvCxnSpPr>
          <p:nvPr/>
        </p:nvCxnSpPr>
        <p:spPr>
          <a:xfrm flipH="1">
            <a:off x="6041942" y="4464625"/>
            <a:ext cx="1681496" cy="792702"/>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7E489E-788D-7A4C-A360-AA2EE1D9CAE0}"/>
              </a:ext>
            </a:extLst>
          </p:cNvPr>
          <p:cNvSpPr txBox="1"/>
          <p:nvPr/>
        </p:nvSpPr>
        <p:spPr>
          <a:xfrm rot="19959945">
            <a:off x="6307599" y="4925075"/>
            <a:ext cx="806631" cy="248209"/>
          </a:xfrm>
          <a:prstGeom prst="rect">
            <a:avLst/>
          </a:prstGeom>
          <a:noFill/>
        </p:spPr>
        <p:txBody>
          <a:bodyPr wrap="none" rtlCol="0">
            <a:spAutoFit/>
          </a:bodyPr>
          <a:lstStyle/>
          <a:p>
            <a:r>
              <a:rPr lang="en-US" sz="1013" dirty="0"/>
              <a:t>&lt;&lt;extend&gt;&gt;</a:t>
            </a:r>
          </a:p>
        </p:txBody>
      </p:sp>
      <p:sp>
        <p:nvSpPr>
          <p:cNvPr id="47" name="TextBox 46">
            <a:extLst>
              <a:ext uri="{FF2B5EF4-FFF2-40B4-BE49-F238E27FC236}">
                <a16:creationId xmlns:a16="http://schemas.microsoft.com/office/drawing/2014/main" id="{241F8815-F026-E245-8C61-0722BB9060FE}"/>
              </a:ext>
            </a:extLst>
          </p:cNvPr>
          <p:cNvSpPr txBox="1"/>
          <p:nvPr/>
        </p:nvSpPr>
        <p:spPr>
          <a:xfrm>
            <a:off x="6413226" y="4138103"/>
            <a:ext cx="806631" cy="248209"/>
          </a:xfrm>
          <a:prstGeom prst="rect">
            <a:avLst/>
          </a:prstGeom>
          <a:noFill/>
        </p:spPr>
        <p:txBody>
          <a:bodyPr wrap="none" rtlCol="0">
            <a:spAutoFit/>
          </a:bodyPr>
          <a:lstStyle/>
          <a:p>
            <a:r>
              <a:rPr lang="en-US" sz="1013" dirty="0"/>
              <a:t>&lt;&lt;extend&gt;&gt;</a:t>
            </a:r>
          </a:p>
        </p:txBody>
      </p:sp>
      <p:cxnSp>
        <p:nvCxnSpPr>
          <p:cNvPr id="49" name="Straight Arrow Connector 48">
            <a:extLst>
              <a:ext uri="{FF2B5EF4-FFF2-40B4-BE49-F238E27FC236}">
                <a16:creationId xmlns:a16="http://schemas.microsoft.com/office/drawing/2014/main" id="{E32D5D09-1BF0-394A-B9B2-5C42EC5E7FBC}"/>
              </a:ext>
            </a:extLst>
          </p:cNvPr>
          <p:cNvCxnSpPr>
            <a:cxnSpLocks/>
            <a:stCxn id="20" idx="3"/>
            <a:endCxn id="48" idx="2"/>
          </p:cNvCxnSpPr>
          <p:nvPr/>
        </p:nvCxnSpPr>
        <p:spPr>
          <a:xfrm>
            <a:off x="1057506" y="3700537"/>
            <a:ext cx="3720468" cy="155679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986902-45A5-7A42-853F-596347854E43}"/>
              </a:ext>
            </a:extLst>
          </p:cNvPr>
          <p:cNvSpPr txBox="1"/>
          <p:nvPr/>
        </p:nvSpPr>
        <p:spPr>
          <a:xfrm>
            <a:off x="9472693" y="1693384"/>
            <a:ext cx="2230195" cy="923330"/>
          </a:xfrm>
          <a:prstGeom prst="rect">
            <a:avLst/>
          </a:prstGeom>
          <a:solidFill>
            <a:srgbClr val="FFFF00"/>
          </a:solidFill>
        </p:spPr>
        <p:txBody>
          <a:bodyPr wrap="square" rtlCol="0">
            <a:spAutoFit/>
          </a:bodyPr>
          <a:lstStyle/>
          <a:p>
            <a:r>
              <a:rPr lang="en-US" dirty="0"/>
              <a:t>Showing examples of includes and extends, and </a:t>
            </a:r>
          </a:p>
        </p:txBody>
      </p:sp>
    </p:spTree>
    <p:extLst>
      <p:ext uri="{BB962C8B-B14F-4D97-AF65-F5344CB8AC3E}">
        <p14:creationId xmlns:p14="http://schemas.microsoft.com/office/powerpoint/2010/main" val="404140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Tree>
    <p:extLst>
      <p:ext uri="{BB962C8B-B14F-4D97-AF65-F5344CB8AC3E}">
        <p14:creationId xmlns:p14="http://schemas.microsoft.com/office/powerpoint/2010/main" val="95136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 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Tree>
    <p:extLst>
      <p:ext uri="{BB962C8B-B14F-4D97-AF65-F5344CB8AC3E}">
        <p14:creationId xmlns:p14="http://schemas.microsoft.com/office/powerpoint/2010/main" val="351531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a:t>
            </a:r>
          </a:p>
          <a:p>
            <a:pPr algn="ctr"/>
            <a:r>
              <a:rPr lang="en-US" dirty="0">
                <a:solidFill>
                  <a:schemeClr val="tx1"/>
                </a:solidFill>
              </a:rPr>
              <a:t>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91" name="TextBox 90">
            <a:extLst>
              <a:ext uri="{FF2B5EF4-FFF2-40B4-BE49-F238E27FC236}">
                <a16:creationId xmlns:a16="http://schemas.microsoft.com/office/drawing/2014/main" id="{04C66140-E64E-224D-9ACB-996C6A5543C2}"/>
              </a:ext>
            </a:extLst>
          </p:cNvPr>
          <p:cNvSpPr txBox="1"/>
          <p:nvPr/>
        </p:nvSpPr>
        <p:spPr>
          <a:xfrm>
            <a:off x="2595215" y="5279058"/>
            <a:ext cx="2042034" cy="369332"/>
          </a:xfrm>
          <a:prstGeom prst="rect">
            <a:avLst/>
          </a:prstGeom>
          <a:noFill/>
        </p:spPr>
        <p:txBody>
          <a:bodyPr wrap="none" rtlCol="0">
            <a:spAutoFit/>
          </a:bodyPr>
          <a:lstStyle/>
          <a:p>
            <a:pPr algn="ctr"/>
            <a:r>
              <a:rPr lang="en-US" dirty="0"/>
              <a:t>Receive ticket email</a:t>
            </a:r>
          </a:p>
        </p:txBody>
      </p:sp>
      <p:sp>
        <p:nvSpPr>
          <p:cNvPr id="93" name="Oval 92">
            <a:extLst>
              <a:ext uri="{FF2B5EF4-FFF2-40B4-BE49-F238E27FC236}">
                <a16:creationId xmlns:a16="http://schemas.microsoft.com/office/drawing/2014/main" id="{3F0E2AD1-A551-584C-9E24-FE4AE8317C46}"/>
              </a:ext>
            </a:extLst>
          </p:cNvPr>
          <p:cNvSpPr/>
          <p:nvPr/>
        </p:nvSpPr>
        <p:spPr>
          <a:xfrm>
            <a:off x="2428816" y="524094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cxnSp>
        <p:nvCxnSpPr>
          <p:cNvPr id="82" name="Straight Arrow Connector 81">
            <a:extLst>
              <a:ext uri="{FF2B5EF4-FFF2-40B4-BE49-F238E27FC236}">
                <a16:creationId xmlns:a16="http://schemas.microsoft.com/office/drawing/2014/main" id="{A27BBC7B-01E2-104A-969C-17B80BBEE8C6}"/>
              </a:ext>
            </a:extLst>
          </p:cNvPr>
          <p:cNvCxnSpPr>
            <a:cxnSpLocks/>
          </p:cNvCxnSpPr>
          <p:nvPr/>
        </p:nvCxnSpPr>
        <p:spPr>
          <a:xfrm flipH="1">
            <a:off x="2664224" y="5697270"/>
            <a:ext cx="2105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28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a:t>
            </a:r>
          </a:p>
          <a:p>
            <a:pPr algn="ctr"/>
            <a:r>
              <a:rPr lang="en-US" dirty="0">
                <a:solidFill>
                  <a:schemeClr val="tx1"/>
                </a:solidFill>
              </a:rPr>
              <a:t>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91" name="TextBox 90">
            <a:extLst>
              <a:ext uri="{FF2B5EF4-FFF2-40B4-BE49-F238E27FC236}">
                <a16:creationId xmlns:a16="http://schemas.microsoft.com/office/drawing/2014/main" id="{04C66140-E64E-224D-9ACB-996C6A5543C2}"/>
              </a:ext>
            </a:extLst>
          </p:cNvPr>
          <p:cNvSpPr txBox="1"/>
          <p:nvPr/>
        </p:nvSpPr>
        <p:spPr>
          <a:xfrm>
            <a:off x="2595215" y="5279058"/>
            <a:ext cx="2042034" cy="369332"/>
          </a:xfrm>
          <a:prstGeom prst="rect">
            <a:avLst/>
          </a:prstGeom>
          <a:noFill/>
        </p:spPr>
        <p:txBody>
          <a:bodyPr wrap="none" rtlCol="0">
            <a:spAutoFit/>
          </a:bodyPr>
          <a:lstStyle/>
          <a:p>
            <a:pPr algn="ctr"/>
            <a:r>
              <a:rPr lang="en-US" dirty="0"/>
              <a:t>Receive ticket email</a:t>
            </a:r>
          </a:p>
        </p:txBody>
      </p:sp>
      <p:cxnSp>
        <p:nvCxnSpPr>
          <p:cNvPr id="92" name="Straight Arrow Connector 91">
            <a:extLst>
              <a:ext uri="{FF2B5EF4-FFF2-40B4-BE49-F238E27FC236}">
                <a16:creationId xmlns:a16="http://schemas.microsoft.com/office/drawing/2014/main" id="{5713C18C-9C17-704B-833B-CAF55F4B13AC}"/>
              </a:ext>
            </a:extLst>
          </p:cNvPr>
          <p:cNvCxnSpPr>
            <a:cxnSpLocks/>
          </p:cNvCxnSpPr>
          <p:nvPr/>
        </p:nvCxnSpPr>
        <p:spPr>
          <a:xfrm flipH="1">
            <a:off x="2664224" y="5697270"/>
            <a:ext cx="2105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F0E2AD1-A551-584C-9E24-FE4AE8317C46}"/>
              </a:ext>
            </a:extLst>
          </p:cNvPr>
          <p:cNvSpPr/>
          <p:nvPr/>
        </p:nvSpPr>
        <p:spPr>
          <a:xfrm>
            <a:off x="2428816" y="524094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sp>
        <p:nvSpPr>
          <p:cNvPr id="94" name="TextBox 93">
            <a:extLst>
              <a:ext uri="{FF2B5EF4-FFF2-40B4-BE49-F238E27FC236}">
                <a16:creationId xmlns:a16="http://schemas.microsoft.com/office/drawing/2014/main" id="{864F5814-08CE-8849-B1DF-83B0CEF932F8}"/>
              </a:ext>
            </a:extLst>
          </p:cNvPr>
          <p:cNvSpPr txBox="1"/>
          <p:nvPr/>
        </p:nvSpPr>
        <p:spPr>
          <a:xfrm>
            <a:off x="2785492" y="6130967"/>
            <a:ext cx="1661480" cy="369332"/>
          </a:xfrm>
          <a:prstGeom prst="rect">
            <a:avLst/>
          </a:prstGeom>
          <a:noFill/>
        </p:spPr>
        <p:txBody>
          <a:bodyPr wrap="none" rtlCol="0">
            <a:spAutoFit/>
          </a:bodyPr>
          <a:lstStyle/>
          <a:p>
            <a:pPr algn="ctr"/>
            <a:r>
              <a:rPr lang="en-US" dirty="0"/>
              <a:t>Complete ticket</a:t>
            </a:r>
          </a:p>
        </p:txBody>
      </p:sp>
      <p:cxnSp>
        <p:nvCxnSpPr>
          <p:cNvPr id="95" name="Straight Arrow Connector 94">
            <a:extLst>
              <a:ext uri="{FF2B5EF4-FFF2-40B4-BE49-F238E27FC236}">
                <a16:creationId xmlns:a16="http://schemas.microsoft.com/office/drawing/2014/main" id="{D6CBF0D3-735F-024F-B2EF-32BBD6840B7B}"/>
              </a:ext>
            </a:extLst>
          </p:cNvPr>
          <p:cNvCxnSpPr>
            <a:cxnSpLocks/>
          </p:cNvCxnSpPr>
          <p:nvPr/>
        </p:nvCxnSpPr>
        <p:spPr>
          <a:xfrm flipV="1">
            <a:off x="2647868" y="6500299"/>
            <a:ext cx="2121811" cy="1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7B5181B7-5DFD-C442-B1DD-654BC500A175}"/>
              </a:ext>
            </a:extLst>
          </p:cNvPr>
          <p:cNvSpPr/>
          <p:nvPr/>
        </p:nvSpPr>
        <p:spPr>
          <a:xfrm>
            <a:off x="2327028" y="6092856"/>
            <a:ext cx="5363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Tree>
    <p:extLst>
      <p:ext uri="{BB962C8B-B14F-4D97-AF65-F5344CB8AC3E}">
        <p14:creationId xmlns:p14="http://schemas.microsoft.com/office/powerpoint/2010/main" val="205124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667628" y="752442"/>
            <a:ext cx="1528550" cy="41945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10194531" y="772994"/>
            <a:ext cx="1528550" cy="5725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773337" y="42648"/>
            <a:ext cx="6865149" cy="584775"/>
          </a:xfrm>
          <a:prstGeom prst="rect">
            <a:avLst/>
          </a:prstGeom>
          <a:noFill/>
        </p:spPr>
        <p:txBody>
          <a:bodyPr wrap="none" rtlCol="0">
            <a:spAutoFit/>
          </a:bodyPr>
          <a:lstStyle/>
          <a:p>
            <a:r>
              <a:rPr lang="en-US" sz="3200" b="1" dirty="0"/>
              <a:t>Context DFD: Hotel Information System</a:t>
            </a:r>
          </a:p>
        </p:txBody>
      </p:sp>
      <p:grpSp>
        <p:nvGrpSpPr>
          <p:cNvPr id="54" name="Group 53">
            <a:extLst>
              <a:ext uri="{FF2B5EF4-FFF2-40B4-BE49-F238E27FC236}">
                <a16:creationId xmlns:a16="http://schemas.microsoft.com/office/drawing/2014/main" id="{9B755A88-5288-6647-B4B3-022E6B8A9C8D}"/>
              </a:ext>
            </a:extLst>
          </p:cNvPr>
          <p:cNvGrpSpPr/>
          <p:nvPr/>
        </p:nvGrpSpPr>
        <p:grpSpPr>
          <a:xfrm>
            <a:off x="4891372" y="1149758"/>
            <a:ext cx="1933434" cy="5375463"/>
            <a:chOff x="4894996" y="2703590"/>
            <a:chExt cx="1933434" cy="2886452"/>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838733"/>
              <a:ext cx="1933433" cy="2751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Hotel Information System</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94756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710870" y="2729611"/>
              <a:ext cx="301686" cy="369332"/>
            </a:xfrm>
            <a:prstGeom prst="rect">
              <a:avLst/>
            </a:prstGeom>
            <a:noFill/>
          </p:spPr>
          <p:txBody>
            <a:bodyPr wrap="none" rtlCol="0">
              <a:spAutoFit/>
            </a:bodyPr>
            <a:lstStyle/>
            <a:p>
              <a:r>
                <a:rPr lang="en-US" dirty="0"/>
                <a:t>0</a:t>
              </a:r>
            </a:p>
          </p:txBody>
        </p:sp>
      </p:grpSp>
      <p:sp>
        <p:nvSpPr>
          <p:cNvPr id="21" name="TextBox 20">
            <a:extLst>
              <a:ext uri="{FF2B5EF4-FFF2-40B4-BE49-F238E27FC236}">
                <a16:creationId xmlns:a16="http://schemas.microsoft.com/office/drawing/2014/main" id="{A88CCAB7-CCB3-4B48-B864-40AD69C3B043}"/>
              </a:ext>
            </a:extLst>
          </p:cNvPr>
          <p:cNvSpPr txBox="1"/>
          <p:nvPr/>
        </p:nvSpPr>
        <p:spPr>
          <a:xfrm>
            <a:off x="2368881" y="965093"/>
            <a:ext cx="2494702" cy="369332"/>
          </a:xfrm>
          <a:prstGeom prst="rect">
            <a:avLst/>
          </a:prstGeom>
          <a:noFill/>
        </p:spPr>
        <p:txBody>
          <a:bodyPr wrap="square" rtlCol="0">
            <a:spAutoFit/>
          </a:bodyPr>
          <a:lstStyle/>
          <a:p>
            <a:pPr algn="ctr"/>
            <a:r>
              <a:rPr lang="en-US" dirty="0"/>
              <a:t>Room Search Query</a:t>
            </a:r>
          </a:p>
        </p:txBody>
      </p:sp>
      <p:sp>
        <p:nvSpPr>
          <p:cNvPr id="23" name="TextBox 22">
            <a:extLst>
              <a:ext uri="{FF2B5EF4-FFF2-40B4-BE49-F238E27FC236}">
                <a16:creationId xmlns:a16="http://schemas.microsoft.com/office/drawing/2014/main" id="{35DD4A30-F622-024E-B069-10E6B31B6DCA}"/>
              </a:ext>
            </a:extLst>
          </p:cNvPr>
          <p:cNvSpPr txBox="1"/>
          <p:nvPr/>
        </p:nvSpPr>
        <p:spPr>
          <a:xfrm>
            <a:off x="2539955" y="1402044"/>
            <a:ext cx="2152555" cy="369332"/>
          </a:xfrm>
          <a:prstGeom prst="rect">
            <a:avLst/>
          </a:prstGeom>
          <a:noFill/>
        </p:spPr>
        <p:txBody>
          <a:bodyPr wrap="square" rtlCol="0">
            <a:spAutoFit/>
          </a:bodyPr>
          <a:lstStyle/>
          <a:p>
            <a:pPr algn="ctr"/>
            <a:r>
              <a:rPr lang="en-US" dirty="0"/>
              <a:t>Search Results </a:t>
            </a:r>
          </a:p>
        </p:txBody>
      </p:sp>
      <p:cxnSp>
        <p:nvCxnSpPr>
          <p:cNvPr id="35" name="Straight Arrow Connector 34">
            <a:extLst>
              <a:ext uri="{FF2B5EF4-FFF2-40B4-BE49-F238E27FC236}">
                <a16:creationId xmlns:a16="http://schemas.microsoft.com/office/drawing/2014/main" id="{349312F6-93DF-D340-99C3-810302752C35}"/>
              </a:ext>
            </a:extLst>
          </p:cNvPr>
          <p:cNvCxnSpPr/>
          <p:nvPr/>
        </p:nvCxnSpPr>
        <p:spPr>
          <a:xfrm>
            <a:off x="2327028"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1DF25A-4263-0348-BA97-BD6537A885E4}"/>
              </a:ext>
            </a:extLst>
          </p:cNvPr>
          <p:cNvCxnSpPr>
            <a:cxnSpLocks/>
          </p:cNvCxnSpPr>
          <p:nvPr/>
        </p:nvCxnSpPr>
        <p:spPr>
          <a:xfrm flipH="1">
            <a:off x="2327028" y="183581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3C09872-5540-A94D-811A-C21CE9156EBC}"/>
              </a:ext>
            </a:extLst>
          </p:cNvPr>
          <p:cNvSpPr txBox="1"/>
          <p:nvPr/>
        </p:nvSpPr>
        <p:spPr>
          <a:xfrm>
            <a:off x="2539955" y="2900594"/>
            <a:ext cx="2152555" cy="369332"/>
          </a:xfrm>
          <a:prstGeom prst="rect">
            <a:avLst/>
          </a:prstGeom>
          <a:noFill/>
        </p:spPr>
        <p:txBody>
          <a:bodyPr wrap="square" rtlCol="0">
            <a:spAutoFit/>
          </a:bodyPr>
          <a:lstStyle/>
          <a:p>
            <a:pPr algn="ctr"/>
            <a:r>
              <a:rPr lang="en-US" dirty="0"/>
              <a:t>Receipt Info</a:t>
            </a:r>
          </a:p>
        </p:txBody>
      </p:sp>
      <p:cxnSp>
        <p:nvCxnSpPr>
          <p:cNvPr id="41" name="Straight Arrow Connector 40">
            <a:extLst>
              <a:ext uri="{FF2B5EF4-FFF2-40B4-BE49-F238E27FC236}">
                <a16:creationId xmlns:a16="http://schemas.microsoft.com/office/drawing/2014/main" id="{C0384FA9-BF46-1946-AD16-80B5A22A09AF}"/>
              </a:ext>
            </a:extLst>
          </p:cNvPr>
          <p:cNvCxnSpPr/>
          <p:nvPr/>
        </p:nvCxnSpPr>
        <p:spPr>
          <a:xfrm>
            <a:off x="2463108" y="273753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44B442-6C18-9843-90EC-D29F2FC81B71}"/>
              </a:ext>
            </a:extLst>
          </p:cNvPr>
          <p:cNvCxnSpPr>
            <a:cxnSpLocks/>
          </p:cNvCxnSpPr>
          <p:nvPr/>
        </p:nvCxnSpPr>
        <p:spPr>
          <a:xfrm flipH="1">
            <a:off x="2463108" y="286007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FFFA11-A6C2-5D43-A8ED-4E06F4C44BC9}"/>
              </a:ext>
            </a:extLst>
          </p:cNvPr>
          <p:cNvCxnSpPr/>
          <p:nvPr/>
        </p:nvCxnSpPr>
        <p:spPr>
          <a:xfrm>
            <a:off x="2454483" y="481770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5A6C8-8E3F-9E48-B912-32A737A40714}"/>
              </a:ext>
            </a:extLst>
          </p:cNvPr>
          <p:cNvSpPr txBox="1"/>
          <p:nvPr/>
        </p:nvSpPr>
        <p:spPr>
          <a:xfrm>
            <a:off x="2761286" y="2416592"/>
            <a:ext cx="1709892" cy="369332"/>
          </a:xfrm>
          <a:prstGeom prst="rect">
            <a:avLst/>
          </a:prstGeom>
          <a:noFill/>
        </p:spPr>
        <p:txBody>
          <a:bodyPr wrap="none" rtlCol="0">
            <a:spAutoFit/>
          </a:bodyPr>
          <a:lstStyle/>
          <a:p>
            <a:pPr algn="ctr"/>
            <a:r>
              <a:rPr lang="en-US" dirty="0"/>
              <a:t>Reservation Info</a:t>
            </a:r>
          </a:p>
        </p:txBody>
      </p:sp>
      <p:sp>
        <p:nvSpPr>
          <p:cNvPr id="49" name="TextBox 48">
            <a:extLst>
              <a:ext uri="{FF2B5EF4-FFF2-40B4-BE49-F238E27FC236}">
                <a16:creationId xmlns:a16="http://schemas.microsoft.com/office/drawing/2014/main" id="{5BEC0D55-C107-8248-9BDC-1740D68D825B}"/>
              </a:ext>
            </a:extLst>
          </p:cNvPr>
          <p:cNvSpPr txBox="1"/>
          <p:nvPr/>
        </p:nvSpPr>
        <p:spPr>
          <a:xfrm>
            <a:off x="2539955" y="4503808"/>
            <a:ext cx="2152555" cy="369332"/>
          </a:xfrm>
          <a:prstGeom prst="rect">
            <a:avLst/>
          </a:prstGeom>
          <a:noFill/>
        </p:spPr>
        <p:txBody>
          <a:bodyPr wrap="square" rtlCol="0">
            <a:spAutoFit/>
          </a:bodyPr>
          <a:lstStyle/>
          <a:p>
            <a:pPr algn="ctr"/>
            <a:r>
              <a:rPr lang="en-US" dirty="0"/>
              <a:t>Account Info</a:t>
            </a:r>
          </a:p>
        </p:txBody>
      </p:sp>
      <p:sp>
        <p:nvSpPr>
          <p:cNvPr id="50" name="TextBox 49">
            <a:extLst>
              <a:ext uri="{FF2B5EF4-FFF2-40B4-BE49-F238E27FC236}">
                <a16:creationId xmlns:a16="http://schemas.microsoft.com/office/drawing/2014/main" id="{CD459F9C-6E30-BF4F-B187-078E75B0DB08}"/>
              </a:ext>
            </a:extLst>
          </p:cNvPr>
          <p:cNvSpPr txBox="1"/>
          <p:nvPr/>
        </p:nvSpPr>
        <p:spPr>
          <a:xfrm>
            <a:off x="7032545" y="968716"/>
            <a:ext cx="2494702" cy="369332"/>
          </a:xfrm>
          <a:prstGeom prst="rect">
            <a:avLst/>
          </a:prstGeom>
          <a:noFill/>
        </p:spPr>
        <p:txBody>
          <a:bodyPr wrap="square" rtlCol="0">
            <a:spAutoFit/>
          </a:bodyPr>
          <a:lstStyle/>
          <a:p>
            <a:r>
              <a:rPr lang="en-US" dirty="0"/>
              <a:t>Room Search Query</a:t>
            </a:r>
          </a:p>
        </p:txBody>
      </p:sp>
      <p:sp>
        <p:nvSpPr>
          <p:cNvPr id="51" name="TextBox 50">
            <a:extLst>
              <a:ext uri="{FF2B5EF4-FFF2-40B4-BE49-F238E27FC236}">
                <a16:creationId xmlns:a16="http://schemas.microsoft.com/office/drawing/2014/main" id="{35B8E170-B6FD-2548-AB2E-9C9CC68D5984}"/>
              </a:ext>
            </a:extLst>
          </p:cNvPr>
          <p:cNvSpPr txBox="1"/>
          <p:nvPr/>
        </p:nvSpPr>
        <p:spPr>
          <a:xfrm>
            <a:off x="7195186" y="1405667"/>
            <a:ext cx="2152555" cy="369332"/>
          </a:xfrm>
          <a:prstGeom prst="rect">
            <a:avLst/>
          </a:prstGeom>
          <a:noFill/>
        </p:spPr>
        <p:txBody>
          <a:bodyPr wrap="square" rtlCol="0">
            <a:spAutoFit/>
          </a:bodyPr>
          <a:lstStyle/>
          <a:p>
            <a:r>
              <a:rPr lang="en-US" dirty="0"/>
              <a:t>Search Results </a:t>
            </a:r>
          </a:p>
        </p:txBody>
      </p:sp>
      <p:cxnSp>
        <p:nvCxnSpPr>
          <p:cNvPr id="52" name="Straight Arrow Connector 51">
            <a:extLst>
              <a:ext uri="{FF2B5EF4-FFF2-40B4-BE49-F238E27FC236}">
                <a16:creationId xmlns:a16="http://schemas.microsoft.com/office/drawing/2014/main" id="{C1FB07D9-5617-6044-B8B9-1DD32AD6700F}"/>
              </a:ext>
            </a:extLst>
          </p:cNvPr>
          <p:cNvCxnSpPr/>
          <p:nvPr/>
        </p:nvCxnSpPr>
        <p:spPr>
          <a:xfrm>
            <a:off x="7032545" y="1924512"/>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78DCF-6C6A-1D46-A6FD-BF12EF467F14}"/>
              </a:ext>
            </a:extLst>
          </p:cNvPr>
          <p:cNvCxnSpPr>
            <a:cxnSpLocks/>
          </p:cNvCxnSpPr>
          <p:nvPr/>
        </p:nvCxnSpPr>
        <p:spPr>
          <a:xfrm flipH="1">
            <a:off x="7032545" y="1369715"/>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BE01E4-41B6-C14C-B220-6576CB534A2E}"/>
              </a:ext>
            </a:extLst>
          </p:cNvPr>
          <p:cNvSpPr txBox="1"/>
          <p:nvPr/>
        </p:nvSpPr>
        <p:spPr>
          <a:xfrm>
            <a:off x="7394364" y="2014049"/>
            <a:ext cx="1709892" cy="369332"/>
          </a:xfrm>
          <a:prstGeom prst="rect">
            <a:avLst/>
          </a:prstGeom>
          <a:noFill/>
        </p:spPr>
        <p:txBody>
          <a:bodyPr wrap="none" rtlCol="0">
            <a:spAutoFit/>
          </a:bodyPr>
          <a:lstStyle/>
          <a:p>
            <a:r>
              <a:rPr lang="en-US" dirty="0"/>
              <a:t>Reservation Info</a:t>
            </a:r>
          </a:p>
        </p:txBody>
      </p:sp>
      <p:cxnSp>
        <p:nvCxnSpPr>
          <p:cNvPr id="58" name="Straight Arrow Connector 57">
            <a:extLst>
              <a:ext uri="{FF2B5EF4-FFF2-40B4-BE49-F238E27FC236}">
                <a16:creationId xmlns:a16="http://schemas.microsoft.com/office/drawing/2014/main" id="{1E008A86-1032-C647-9A58-F36FD3C39AD9}"/>
              </a:ext>
            </a:extLst>
          </p:cNvPr>
          <p:cNvCxnSpPr>
            <a:cxnSpLocks/>
          </p:cNvCxnSpPr>
          <p:nvPr/>
        </p:nvCxnSpPr>
        <p:spPr>
          <a:xfrm flipH="1">
            <a:off x="7195186" y="243226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5431906-FC53-374A-A268-7F186C371914}"/>
              </a:ext>
            </a:extLst>
          </p:cNvPr>
          <p:cNvSpPr/>
          <p:nvPr/>
        </p:nvSpPr>
        <p:spPr>
          <a:xfrm>
            <a:off x="2322961"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0" name="Oval 59">
            <a:extLst>
              <a:ext uri="{FF2B5EF4-FFF2-40B4-BE49-F238E27FC236}">
                <a16:creationId xmlns:a16="http://schemas.microsoft.com/office/drawing/2014/main" id="{3B914CC5-34FA-FD41-827E-D0395CFB89EC}"/>
              </a:ext>
            </a:extLst>
          </p:cNvPr>
          <p:cNvSpPr/>
          <p:nvPr/>
        </p:nvSpPr>
        <p:spPr>
          <a:xfrm>
            <a:off x="2340890"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1" name="Oval 60">
            <a:extLst>
              <a:ext uri="{FF2B5EF4-FFF2-40B4-BE49-F238E27FC236}">
                <a16:creationId xmlns:a16="http://schemas.microsoft.com/office/drawing/2014/main" id="{275C929D-02DA-9649-91B3-0AAB61B9E594}"/>
              </a:ext>
            </a:extLst>
          </p:cNvPr>
          <p:cNvSpPr/>
          <p:nvPr/>
        </p:nvSpPr>
        <p:spPr>
          <a:xfrm>
            <a:off x="6924489" y="62742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62" name="Oval 61">
            <a:extLst>
              <a:ext uri="{FF2B5EF4-FFF2-40B4-BE49-F238E27FC236}">
                <a16:creationId xmlns:a16="http://schemas.microsoft.com/office/drawing/2014/main" id="{761B690B-DFE9-7A48-B86F-5402B22A343A}"/>
              </a:ext>
            </a:extLst>
          </p:cNvPr>
          <p:cNvSpPr/>
          <p:nvPr/>
        </p:nvSpPr>
        <p:spPr>
          <a:xfrm>
            <a:off x="6942418" y="14765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63" name="Oval 62">
            <a:extLst>
              <a:ext uri="{FF2B5EF4-FFF2-40B4-BE49-F238E27FC236}">
                <a16:creationId xmlns:a16="http://schemas.microsoft.com/office/drawing/2014/main" id="{7E2C1976-7A1A-3241-86EA-1ADBBF58E3DA}"/>
              </a:ext>
            </a:extLst>
          </p:cNvPr>
          <p:cNvSpPr/>
          <p:nvPr/>
        </p:nvSpPr>
        <p:spPr>
          <a:xfrm>
            <a:off x="2382364" y="2395993"/>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4" name="Oval 63">
            <a:extLst>
              <a:ext uri="{FF2B5EF4-FFF2-40B4-BE49-F238E27FC236}">
                <a16:creationId xmlns:a16="http://schemas.microsoft.com/office/drawing/2014/main" id="{8759A733-EA84-864F-8EBF-3DAB94C6EA35}"/>
              </a:ext>
            </a:extLst>
          </p:cNvPr>
          <p:cNvSpPr/>
          <p:nvPr/>
        </p:nvSpPr>
        <p:spPr>
          <a:xfrm>
            <a:off x="2400293" y="2985769"/>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65" name="Oval 64">
            <a:extLst>
              <a:ext uri="{FF2B5EF4-FFF2-40B4-BE49-F238E27FC236}">
                <a16:creationId xmlns:a16="http://schemas.microsoft.com/office/drawing/2014/main" id="{E2091490-FD0D-0747-99E4-5A3CCA750A03}"/>
              </a:ext>
            </a:extLst>
          </p:cNvPr>
          <p:cNvSpPr/>
          <p:nvPr/>
        </p:nvSpPr>
        <p:spPr>
          <a:xfrm>
            <a:off x="6959778" y="197593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66" name="TextBox 65">
            <a:extLst>
              <a:ext uri="{FF2B5EF4-FFF2-40B4-BE49-F238E27FC236}">
                <a16:creationId xmlns:a16="http://schemas.microsoft.com/office/drawing/2014/main" id="{883763A1-17F7-B444-AC3D-A2FD0180EF3E}"/>
              </a:ext>
            </a:extLst>
          </p:cNvPr>
          <p:cNvSpPr txBox="1"/>
          <p:nvPr/>
        </p:nvSpPr>
        <p:spPr>
          <a:xfrm>
            <a:off x="2539955" y="4079044"/>
            <a:ext cx="2152555" cy="369332"/>
          </a:xfrm>
          <a:prstGeom prst="rect">
            <a:avLst/>
          </a:prstGeom>
          <a:noFill/>
        </p:spPr>
        <p:txBody>
          <a:bodyPr wrap="square" rtlCol="0">
            <a:spAutoFit/>
          </a:bodyPr>
          <a:lstStyle/>
          <a:p>
            <a:pPr algn="ctr"/>
            <a:r>
              <a:rPr lang="en-US" dirty="0"/>
              <a:t>Receipt Info</a:t>
            </a:r>
          </a:p>
        </p:txBody>
      </p:sp>
      <p:cxnSp>
        <p:nvCxnSpPr>
          <p:cNvPr id="67" name="Straight Arrow Connector 66">
            <a:extLst>
              <a:ext uri="{FF2B5EF4-FFF2-40B4-BE49-F238E27FC236}">
                <a16:creationId xmlns:a16="http://schemas.microsoft.com/office/drawing/2014/main" id="{4A497CDD-8C47-744A-865D-44DCD2D3433C}"/>
              </a:ext>
            </a:extLst>
          </p:cNvPr>
          <p:cNvCxnSpPr/>
          <p:nvPr/>
        </p:nvCxnSpPr>
        <p:spPr>
          <a:xfrm>
            <a:off x="2454483" y="3956579"/>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BD0D4E0-076B-534B-92F5-DD34E2384D63}"/>
              </a:ext>
            </a:extLst>
          </p:cNvPr>
          <p:cNvCxnSpPr>
            <a:cxnSpLocks/>
          </p:cNvCxnSpPr>
          <p:nvPr/>
        </p:nvCxnSpPr>
        <p:spPr>
          <a:xfrm flipH="1">
            <a:off x="2454483" y="4037743"/>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00234C-0D9F-9040-86AE-82A9A4EF3F58}"/>
              </a:ext>
            </a:extLst>
          </p:cNvPr>
          <p:cNvSpPr txBox="1"/>
          <p:nvPr/>
        </p:nvSpPr>
        <p:spPr>
          <a:xfrm>
            <a:off x="3003629" y="3635633"/>
            <a:ext cx="1225207" cy="369332"/>
          </a:xfrm>
          <a:prstGeom prst="rect">
            <a:avLst/>
          </a:prstGeom>
          <a:noFill/>
        </p:spPr>
        <p:txBody>
          <a:bodyPr wrap="none" rtlCol="0">
            <a:spAutoFit/>
          </a:bodyPr>
          <a:lstStyle/>
          <a:p>
            <a:pPr algn="ctr"/>
            <a:r>
              <a:rPr lang="en-US" dirty="0"/>
              <a:t>Cancel Info</a:t>
            </a:r>
          </a:p>
        </p:txBody>
      </p:sp>
      <p:sp>
        <p:nvSpPr>
          <p:cNvPr id="70" name="Oval 69">
            <a:extLst>
              <a:ext uri="{FF2B5EF4-FFF2-40B4-BE49-F238E27FC236}">
                <a16:creationId xmlns:a16="http://schemas.microsoft.com/office/drawing/2014/main" id="{8B666FF1-702C-AF4C-BF55-848BA5BF3AB5}"/>
              </a:ext>
            </a:extLst>
          </p:cNvPr>
          <p:cNvSpPr/>
          <p:nvPr/>
        </p:nvSpPr>
        <p:spPr>
          <a:xfrm>
            <a:off x="2373739" y="361503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71" name="Oval 70">
            <a:extLst>
              <a:ext uri="{FF2B5EF4-FFF2-40B4-BE49-F238E27FC236}">
                <a16:creationId xmlns:a16="http://schemas.microsoft.com/office/drawing/2014/main" id="{A8150497-FC1B-B14B-908D-B4D62AE5D3DD}"/>
              </a:ext>
            </a:extLst>
          </p:cNvPr>
          <p:cNvSpPr/>
          <p:nvPr/>
        </p:nvSpPr>
        <p:spPr>
          <a:xfrm>
            <a:off x="2391668" y="4204810"/>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a:t>
            </a:r>
          </a:p>
        </p:txBody>
      </p:sp>
      <p:sp>
        <p:nvSpPr>
          <p:cNvPr id="72" name="Oval 71">
            <a:extLst>
              <a:ext uri="{FF2B5EF4-FFF2-40B4-BE49-F238E27FC236}">
                <a16:creationId xmlns:a16="http://schemas.microsoft.com/office/drawing/2014/main" id="{A7E1C813-EFFD-B342-A297-0A609CE99B1A}"/>
              </a:ext>
            </a:extLst>
          </p:cNvPr>
          <p:cNvSpPr/>
          <p:nvPr/>
        </p:nvSpPr>
        <p:spPr>
          <a:xfrm>
            <a:off x="2380748" y="468841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3" name="TextBox 72">
            <a:extLst>
              <a:ext uri="{FF2B5EF4-FFF2-40B4-BE49-F238E27FC236}">
                <a16:creationId xmlns:a16="http://schemas.microsoft.com/office/drawing/2014/main" id="{190DB1FA-4BAF-C641-B3B0-58171105F6FC}"/>
              </a:ext>
            </a:extLst>
          </p:cNvPr>
          <p:cNvSpPr txBox="1"/>
          <p:nvPr/>
        </p:nvSpPr>
        <p:spPr>
          <a:xfrm>
            <a:off x="7411229" y="3591652"/>
            <a:ext cx="1370247" cy="369332"/>
          </a:xfrm>
          <a:prstGeom prst="rect">
            <a:avLst/>
          </a:prstGeom>
          <a:noFill/>
        </p:spPr>
        <p:txBody>
          <a:bodyPr wrap="none" rtlCol="0">
            <a:spAutoFit/>
          </a:bodyPr>
          <a:lstStyle/>
          <a:p>
            <a:r>
              <a:rPr lang="en-US" dirty="0"/>
              <a:t>Account Info</a:t>
            </a:r>
          </a:p>
        </p:txBody>
      </p:sp>
      <p:cxnSp>
        <p:nvCxnSpPr>
          <p:cNvPr id="74" name="Straight Arrow Connector 73">
            <a:extLst>
              <a:ext uri="{FF2B5EF4-FFF2-40B4-BE49-F238E27FC236}">
                <a16:creationId xmlns:a16="http://schemas.microsoft.com/office/drawing/2014/main" id="{D385153A-5281-4742-9DFC-182220ABCF70}"/>
              </a:ext>
            </a:extLst>
          </p:cNvPr>
          <p:cNvCxnSpPr>
            <a:cxnSpLocks/>
          </p:cNvCxnSpPr>
          <p:nvPr/>
        </p:nvCxnSpPr>
        <p:spPr>
          <a:xfrm flipH="1">
            <a:off x="7212051" y="4009864"/>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BA9FA9B-A694-2641-B33D-7E2612160853}"/>
              </a:ext>
            </a:extLst>
          </p:cNvPr>
          <p:cNvSpPr/>
          <p:nvPr/>
        </p:nvSpPr>
        <p:spPr>
          <a:xfrm>
            <a:off x="6976643" y="3553541"/>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a:t>
            </a:r>
          </a:p>
        </p:txBody>
      </p:sp>
      <p:sp>
        <p:nvSpPr>
          <p:cNvPr id="76" name="TextBox 75">
            <a:extLst>
              <a:ext uri="{FF2B5EF4-FFF2-40B4-BE49-F238E27FC236}">
                <a16:creationId xmlns:a16="http://schemas.microsoft.com/office/drawing/2014/main" id="{BA580F06-CE0E-9849-A85B-5550756A53ED}"/>
              </a:ext>
            </a:extLst>
          </p:cNvPr>
          <p:cNvSpPr txBox="1"/>
          <p:nvPr/>
        </p:nvSpPr>
        <p:spPr>
          <a:xfrm>
            <a:off x="7411229" y="4314819"/>
            <a:ext cx="1799916" cy="369332"/>
          </a:xfrm>
          <a:prstGeom prst="rect">
            <a:avLst/>
          </a:prstGeom>
          <a:noFill/>
        </p:spPr>
        <p:txBody>
          <a:bodyPr wrap="none" rtlCol="0">
            <a:spAutoFit/>
          </a:bodyPr>
          <a:lstStyle/>
          <a:p>
            <a:r>
              <a:rPr lang="en-US" dirty="0"/>
              <a:t>Check in/out Info</a:t>
            </a:r>
          </a:p>
        </p:txBody>
      </p:sp>
      <p:cxnSp>
        <p:nvCxnSpPr>
          <p:cNvPr id="77" name="Straight Arrow Connector 76">
            <a:extLst>
              <a:ext uri="{FF2B5EF4-FFF2-40B4-BE49-F238E27FC236}">
                <a16:creationId xmlns:a16="http://schemas.microsoft.com/office/drawing/2014/main" id="{1B9A5E06-C3A2-D045-ABF3-A6D7C7C4FDD2}"/>
              </a:ext>
            </a:extLst>
          </p:cNvPr>
          <p:cNvCxnSpPr>
            <a:cxnSpLocks/>
          </p:cNvCxnSpPr>
          <p:nvPr/>
        </p:nvCxnSpPr>
        <p:spPr>
          <a:xfrm flipH="1">
            <a:off x="7212051" y="4733031"/>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0C7D4C-393C-474C-AC62-0B53BDCD883A}"/>
              </a:ext>
            </a:extLst>
          </p:cNvPr>
          <p:cNvSpPr/>
          <p:nvPr/>
        </p:nvSpPr>
        <p:spPr>
          <a:xfrm>
            <a:off x="6976643" y="4276708"/>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7</a:t>
            </a:r>
          </a:p>
        </p:txBody>
      </p:sp>
      <p:sp>
        <p:nvSpPr>
          <p:cNvPr id="79" name="TextBox 78">
            <a:extLst>
              <a:ext uri="{FF2B5EF4-FFF2-40B4-BE49-F238E27FC236}">
                <a16:creationId xmlns:a16="http://schemas.microsoft.com/office/drawing/2014/main" id="{DB52C052-52F3-AF40-9312-68909D50831C}"/>
              </a:ext>
            </a:extLst>
          </p:cNvPr>
          <p:cNvSpPr txBox="1"/>
          <p:nvPr/>
        </p:nvSpPr>
        <p:spPr>
          <a:xfrm>
            <a:off x="7310898" y="2581775"/>
            <a:ext cx="1225207" cy="369332"/>
          </a:xfrm>
          <a:prstGeom prst="rect">
            <a:avLst/>
          </a:prstGeom>
          <a:noFill/>
        </p:spPr>
        <p:txBody>
          <a:bodyPr wrap="none" rtlCol="0">
            <a:spAutoFit/>
          </a:bodyPr>
          <a:lstStyle/>
          <a:p>
            <a:r>
              <a:rPr lang="en-US" dirty="0"/>
              <a:t>Cancel Info</a:t>
            </a:r>
          </a:p>
        </p:txBody>
      </p:sp>
      <p:cxnSp>
        <p:nvCxnSpPr>
          <p:cNvPr id="80" name="Straight Arrow Connector 79">
            <a:extLst>
              <a:ext uri="{FF2B5EF4-FFF2-40B4-BE49-F238E27FC236}">
                <a16:creationId xmlns:a16="http://schemas.microsoft.com/office/drawing/2014/main" id="{261858C0-F1F9-0445-B38A-59FBB7FE59B4}"/>
              </a:ext>
            </a:extLst>
          </p:cNvPr>
          <p:cNvCxnSpPr>
            <a:cxnSpLocks/>
          </p:cNvCxnSpPr>
          <p:nvPr/>
        </p:nvCxnSpPr>
        <p:spPr>
          <a:xfrm flipH="1">
            <a:off x="7111720" y="2999987"/>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2FAFB489-4226-FC4F-A13F-E2B74E71F81A}"/>
              </a:ext>
            </a:extLst>
          </p:cNvPr>
          <p:cNvSpPr/>
          <p:nvPr/>
        </p:nvSpPr>
        <p:spPr>
          <a:xfrm>
            <a:off x="6876312" y="2543664"/>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55" name="Rectangle 54">
            <a:extLst>
              <a:ext uri="{FF2B5EF4-FFF2-40B4-BE49-F238E27FC236}">
                <a16:creationId xmlns:a16="http://schemas.microsoft.com/office/drawing/2014/main" id="{28BA3E4D-5D07-C842-8D1F-E86B9A70F9E7}"/>
              </a:ext>
            </a:extLst>
          </p:cNvPr>
          <p:cNvSpPr/>
          <p:nvPr/>
        </p:nvSpPr>
        <p:spPr>
          <a:xfrm>
            <a:off x="667628" y="5186549"/>
            <a:ext cx="1528550" cy="14139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Maintenance</a:t>
            </a:r>
          </a:p>
          <a:p>
            <a:pPr algn="ctr"/>
            <a:r>
              <a:rPr lang="en-US" dirty="0">
                <a:solidFill>
                  <a:schemeClr val="tx1"/>
                </a:solidFill>
              </a:rPr>
              <a:t>Staff</a:t>
            </a:r>
          </a:p>
        </p:txBody>
      </p:sp>
      <p:sp>
        <p:nvSpPr>
          <p:cNvPr id="85" name="TextBox 84">
            <a:extLst>
              <a:ext uri="{FF2B5EF4-FFF2-40B4-BE49-F238E27FC236}">
                <a16:creationId xmlns:a16="http://schemas.microsoft.com/office/drawing/2014/main" id="{B1F3CF47-8C0C-8C4C-AEB4-34452DE42571}"/>
              </a:ext>
            </a:extLst>
          </p:cNvPr>
          <p:cNvSpPr txBox="1"/>
          <p:nvPr/>
        </p:nvSpPr>
        <p:spPr>
          <a:xfrm>
            <a:off x="7237665" y="5084892"/>
            <a:ext cx="2645211" cy="369332"/>
          </a:xfrm>
          <a:prstGeom prst="rect">
            <a:avLst/>
          </a:prstGeom>
          <a:noFill/>
        </p:spPr>
        <p:txBody>
          <a:bodyPr wrap="none" rtlCol="0">
            <a:spAutoFit/>
          </a:bodyPr>
          <a:lstStyle/>
          <a:p>
            <a:r>
              <a:rPr lang="en-US" dirty="0"/>
              <a:t>Create maintenance ticket</a:t>
            </a:r>
          </a:p>
        </p:txBody>
      </p:sp>
      <p:cxnSp>
        <p:nvCxnSpPr>
          <p:cNvPr id="86" name="Straight Arrow Connector 85">
            <a:extLst>
              <a:ext uri="{FF2B5EF4-FFF2-40B4-BE49-F238E27FC236}">
                <a16:creationId xmlns:a16="http://schemas.microsoft.com/office/drawing/2014/main" id="{316E5F43-C8DD-514A-A421-F9BE3154AEBA}"/>
              </a:ext>
            </a:extLst>
          </p:cNvPr>
          <p:cNvCxnSpPr>
            <a:cxnSpLocks/>
          </p:cNvCxnSpPr>
          <p:nvPr/>
        </p:nvCxnSpPr>
        <p:spPr>
          <a:xfrm flipH="1">
            <a:off x="7212051" y="5491998"/>
            <a:ext cx="231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E63F30CC-DB5E-014D-9A41-3874A042B1EA}"/>
              </a:ext>
            </a:extLst>
          </p:cNvPr>
          <p:cNvSpPr/>
          <p:nvPr/>
        </p:nvSpPr>
        <p:spPr>
          <a:xfrm>
            <a:off x="6976643" y="5035675"/>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a:t>
            </a:r>
          </a:p>
        </p:txBody>
      </p:sp>
      <p:sp>
        <p:nvSpPr>
          <p:cNvPr id="88" name="TextBox 87">
            <a:extLst>
              <a:ext uri="{FF2B5EF4-FFF2-40B4-BE49-F238E27FC236}">
                <a16:creationId xmlns:a16="http://schemas.microsoft.com/office/drawing/2014/main" id="{8AFB3712-7879-4848-B83E-20BC78FEE850}"/>
              </a:ext>
            </a:extLst>
          </p:cNvPr>
          <p:cNvSpPr txBox="1"/>
          <p:nvPr/>
        </p:nvSpPr>
        <p:spPr>
          <a:xfrm>
            <a:off x="7412510" y="5925695"/>
            <a:ext cx="2771593" cy="369332"/>
          </a:xfrm>
          <a:prstGeom prst="rect">
            <a:avLst/>
          </a:prstGeom>
          <a:noFill/>
        </p:spPr>
        <p:txBody>
          <a:bodyPr wrap="none" rtlCol="0">
            <a:spAutoFit/>
          </a:bodyPr>
          <a:lstStyle/>
          <a:p>
            <a:r>
              <a:rPr lang="en-US" dirty="0"/>
              <a:t>Receive ticket closure email</a:t>
            </a:r>
          </a:p>
        </p:txBody>
      </p:sp>
      <p:cxnSp>
        <p:nvCxnSpPr>
          <p:cNvPr id="89" name="Straight Arrow Connector 88">
            <a:extLst>
              <a:ext uri="{FF2B5EF4-FFF2-40B4-BE49-F238E27FC236}">
                <a16:creationId xmlns:a16="http://schemas.microsoft.com/office/drawing/2014/main" id="{2C3D2F88-8614-6346-83A5-DC7A17DF1B2C}"/>
              </a:ext>
            </a:extLst>
          </p:cNvPr>
          <p:cNvCxnSpPr>
            <a:cxnSpLocks/>
          </p:cNvCxnSpPr>
          <p:nvPr/>
        </p:nvCxnSpPr>
        <p:spPr>
          <a:xfrm>
            <a:off x="7174371" y="6343907"/>
            <a:ext cx="2464115" cy="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4C66140-E64E-224D-9ACB-996C6A5543C2}"/>
              </a:ext>
            </a:extLst>
          </p:cNvPr>
          <p:cNvSpPr txBox="1"/>
          <p:nvPr/>
        </p:nvSpPr>
        <p:spPr>
          <a:xfrm>
            <a:off x="2595215" y="5279058"/>
            <a:ext cx="2042034" cy="369332"/>
          </a:xfrm>
          <a:prstGeom prst="rect">
            <a:avLst/>
          </a:prstGeom>
          <a:noFill/>
        </p:spPr>
        <p:txBody>
          <a:bodyPr wrap="none" rtlCol="0">
            <a:spAutoFit/>
          </a:bodyPr>
          <a:lstStyle/>
          <a:p>
            <a:pPr algn="ctr"/>
            <a:r>
              <a:rPr lang="en-US" dirty="0"/>
              <a:t>Receive ticket email</a:t>
            </a:r>
          </a:p>
        </p:txBody>
      </p:sp>
      <p:cxnSp>
        <p:nvCxnSpPr>
          <p:cNvPr id="92" name="Straight Arrow Connector 91">
            <a:extLst>
              <a:ext uri="{FF2B5EF4-FFF2-40B4-BE49-F238E27FC236}">
                <a16:creationId xmlns:a16="http://schemas.microsoft.com/office/drawing/2014/main" id="{5713C18C-9C17-704B-833B-CAF55F4B13AC}"/>
              </a:ext>
            </a:extLst>
          </p:cNvPr>
          <p:cNvCxnSpPr>
            <a:cxnSpLocks/>
          </p:cNvCxnSpPr>
          <p:nvPr/>
        </p:nvCxnSpPr>
        <p:spPr>
          <a:xfrm flipH="1">
            <a:off x="2664224" y="5697270"/>
            <a:ext cx="2105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F0E2AD1-A551-584C-9E24-FE4AE8317C46}"/>
              </a:ext>
            </a:extLst>
          </p:cNvPr>
          <p:cNvSpPr/>
          <p:nvPr/>
        </p:nvSpPr>
        <p:spPr>
          <a:xfrm>
            <a:off x="2428816" y="5240947"/>
            <a:ext cx="2067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a:t>
            </a:r>
          </a:p>
        </p:txBody>
      </p:sp>
      <p:sp>
        <p:nvSpPr>
          <p:cNvPr id="94" name="TextBox 93">
            <a:extLst>
              <a:ext uri="{FF2B5EF4-FFF2-40B4-BE49-F238E27FC236}">
                <a16:creationId xmlns:a16="http://schemas.microsoft.com/office/drawing/2014/main" id="{864F5814-08CE-8849-B1DF-83B0CEF932F8}"/>
              </a:ext>
            </a:extLst>
          </p:cNvPr>
          <p:cNvSpPr txBox="1"/>
          <p:nvPr/>
        </p:nvSpPr>
        <p:spPr>
          <a:xfrm>
            <a:off x="2785492" y="6130967"/>
            <a:ext cx="1661480" cy="369332"/>
          </a:xfrm>
          <a:prstGeom prst="rect">
            <a:avLst/>
          </a:prstGeom>
          <a:noFill/>
        </p:spPr>
        <p:txBody>
          <a:bodyPr wrap="none" rtlCol="0">
            <a:spAutoFit/>
          </a:bodyPr>
          <a:lstStyle/>
          <a:p>
            <a:pPr algn="ctr"/>
            <a:r>
              <a:rPr lang="en-US" dirty="0"/>
              <a:t>Complete ticket</a:t>
            </a:r>
          </a:p>
        </p:txBody>
      </p:sp>
      <p:cxnSp>
        <p:nvCxnSpPr>
          <p:cNvPr id="95" name="Straight Arrow Connector 94">
            <a:extLst>
              <a:ext uri="{FF2B5EF4-FFF2-40B4-BE49-F238E27FC236}">
                <a16:creationId xmlns:a16="http://schemas.microsoft.com/office/drawing/2014/main" id="{D6CBF0D3-735F-024F-B2EF-32BBD6840B7B}"/>
              </a:ext>
            </a:extLst>
          </p:cNvPr>
          <p:cNvCxnSpPr>
            <a:cxnSpLocks/>
          </p:cNvCxnSpPr>
          <p:nvPr/>
        </p:nvCxnSpPr>
        <p:spPr>
          <a:xfrm flipV="1">
            <a:off x="2647868" y="6500299"/>
            <a:ext cx="2121811" cy="13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7B5181B7-5DFD-C442-B1DD-654BC500A175}"/>
              </a:ext>
            </a:extLst>
          </p:cNvPr>
          <p:cNvSpPr/>
          <p:nvPr/>
        </p:nvSpPr>
        <p:spPr>
          <a:xfrm>
            <a:off x="2327028" y="6092856"/>
            <a:ext cx="5363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97" name="Oval 96">
            <a:extLst>
              <a:ext uri="{FF2B5EF4-FFF2-40B4-BE49-F238E27FC236}">
                <a16:creationId xmlns:a16="http://schemas.microsoft.com/office/drawing/2014/main" id="{CA0CA6EB-733E-F345-ABA5-94667DCB9C6E}"/>
              </a:ext>
            </a:extLst>
          </p:cNvPr>
          <p:cNvSpPr/>
          <p:nvPr/>
        </p:nvSpPr>
        <p:spPr>
          <a:xfrm>
            <a:off x="6859866" y="5936880"/>
            <a:ext cx="536374" cy="258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a:t>
            </a:r>
          </a:p>
        </p:txBody>
      </p:sp>
    </p:spTree>
    <p:extLst>
      <p:ext uri="{BB962C8B-B14F-4D97-AF65-F5344CB8AC3E}">
        <p14:creationId xmlns:p14="http://schemas.microsoft.com/office/powerpoint/2010/main" val="51463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Tree>
    <p:extLst>
      <p:ext uri="{BB962C8B-B14F-4D97-AF65-F5344CB8AC3E}">
        <p14:creationId xmlns:p14="http://schemas.microsoft.com/office/powerpoint/2010/main" val="6353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62B939B5-CFD3-0646-AD66-9B11B9C5398B}"/>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47263"/>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Tree>
    <p:extLst>
      <p:ext uri="{BB962C8B-B14F-4D97-AF65-F5344CB8AC3E}">
        <p14:creationId xmlns:p14="http://schemas.microsoft.com/office/powerpoint/2010/main" val="214913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15D226BF-B463-DD43-BC6A-C709F58995DE}"/>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20534"/>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Tree>
    <p:extLst>
      <p:ext uri="{BB962C8B-B14F-4D97-AF65-F5344CB8AC3E}">
        <p14:creationId xmlns:p14="http://schemas.microsoft.com/office/powerpoint/2010/main" val="93287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13447"/>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Tree>
    <p:extLst>
      <p:ext uri="{BB962C8B-B14F-4D97-AF65-F5344CB8AC3E}">
        <p14:creationId xmlns:p14="http://schemas.microsoft.com/office/powerpoint/2010/main" val="175193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12" name="Content Placeholder 5">
            <a:extLst>
              <a:ext uri="{FF2B5EF4-FFF2-40B4-BE49-F238E27FC236}">
                <a16:creationId xmlns:a16="http://schemas.microsoft.com/office/drawing/2014/main" id="{B50943B5-7162-494F-8DB7-E74BFA510EAE}"/>
              </a:ext>
            </a:extLst>
          </p:cNvPr>
          <p:cNvSpPr>
            <a:spLocks noGrp="1"/>
          </p:cNvSpPr>
          <p:nvPr>
            <p:ph idx="1"/>
          </p:nvPr>
        </p:nvSpPr>
        <p:spPr>
          <a:xfrm>
            <a:off x="469901" y="1041400"/>
            <a:ext cx="11364912" cy="5653614"/>
          </a:xfrm>
        </p:spPr>
        <p:txBody>
          <a:bodyPr>
            <a:noAutofit/>
          </a:bodyPr>
          <a:lstStyle/>
          <a:p>
            <a:pPr marL="0" indent="0">
              <a:buNone/>
            </a:pPr>
            <a:r>
              <a:rPr lang="en-US" sz="2000" dirty="0">
                <a:solidFill>
                  <a:schemeClr val="bg1">
                    <a:lumMod val="50000"/>
                  </a:schemeClr>
                </a:solidFill>
              </a:rPr>
              <a:t>The HIS allows customers to search for rooms online by entering a date range. Customers can also ask for such info by calling the hotel. The search result will show the room type, price, and availability. Customers can book rooms online or call the hotel to book rooms. Customers can cancel reservations online or call the hotel to cancel reservations. Customers will receive the confirmation on room reservations or cancellations. Customers can create and update accounts which include the contact info such as name, mailing address, email address, and telephone number. Hotel staff can create and update accounts for customers. Hotel staff can update customers’ check-in and check-out status.</a:t>
            </a:r>
          </a:p>
          <a:p>
            <a:pPr marL="0" indent="0">
              <a:buNone/>
            </a:pPr>
            <a:endParaRPr lang="en-US" sz="2000" dirty="0"/>
          </a:p>
          <a:p>
            <a:pPr marL="0" indent="0">
              <a:buNone/>
            </a:pPr>
            <a:r>
              <a:rPr lang="en-US" sz="2000" dirty="0"/>
              <a:t>The HIS must be web accessible, and run on the cloud.  The hotel staff should be able to create a maintenance ticket to the maintenance staff when a room needs maintenance.  The ticket should contain the room number, and the issue that needs to be resolved.   The maintenance staff will receive an email alert on ticket creation.   Once the issue has been resolved, the maintenance staff should complete the ticket, and state what was resolved.  The hotel staff should receive an email alert on ticket closure.  The email alert must go out within 5 minutes of the ticket being created or closed.  The email must have a reliability of 99.99% that it will be sent out.</a:t>
            </a:r>
          </a:p>
          <a:p>
            <a:pPr marL="0" indent="0">
              <a:buNone/>
            </a:pPr>
            <a:endParaRPr lang="en-US" sz="2000" dirty="0"/>
          </a:p>
          <a:p>
            <a:pPr marL="0" indent="0">
              <a:buNone/>
            </a:pPr>
            <a:r>
              <a:rPr lang="en-US" sz="2000" dirty="0"/>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388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2" name="Rectangle 1">
            <a:extLst>
              <a:ext uri="{FF2B5EF4-FFF2-40B4-BE49-F238E27FC236}">
                <a16:creationId xmlns:a16="http://schemas.microsoft.com/office/drawing/2014/main" id="{FCFD6298-6398-D845-835B-132C42F4FF20}"/>
              </a:ext>
            </a:extLst>
          </p:cNvPr>
          <p:cNvSpPr/>
          <p:nvPr/>
        </p:nvSpPr>
        <p:spPr>
          <a:xfrm>
            <a:off x="0" y="613447"/>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355291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411477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p:txBody>
      </p:sp>
    </p:spTree>
    <p:extLst>
      <p:ext uri="{BB962C8B-B14F-4D97-AF65-F5344CB8AC3E}">
        <p14:creationId xmlns:p14="http://schemas.microsoft.com/office/powerpoint/2010/main" val="17559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a:p>
            <a:r>
              <a:rPr lang="en-US" b="1" dirty="0">
                <a:solidFill>
                  <a:schemeClr val="accent4">
                    <a:lumMod val="75000"/>
                  </a:schemeClr>
                </a:solidFill>
              </a:rPr>
              <a:t>Identify the required data element fields </a:t>
            </a:r>
            <a:r>
              <a:rPr lang="en-US" dirty="0"/>
              <a:t>for the Data File(s)</a:t>
            </a:r>
          </a:p>
        </p:txBody>
      </p:sp>
    </p:spTree>
    <p:extLst>
      <p:ext uri="{BB962C8B-B14F-4D97-AF65-F5344CB8AC3E}">
        <p14:creationId xmlns:p14="http://schemas.microsoft.com/office/powerpoint/2010/main" val="112638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9652294" cy="1003409"/>
          </a:xfrm>
        </p:spPr>
        <p:txBody>
          <a:bodyPr>
            <a:normAutofit/>
          </a:bodyPr>
          <a:lstStyle/>
          <a:p>
            <a:r>
              <a:rPr lang="en-US" b="1" dirty="0"/>
              <a:t>Hotel Information System (HIS)</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a:t>
            </a:r>
            <a:r>
              <a:rPr lang="en-US" sz="2000" b="1" dirty="0">
                <a:solidFill>
                  <a:srgbClr val="FF0000"/>
                </a:solidFill>
              </a:rPr>
              <a:t>customers</a:t>
            </a:r>
            <a:r>
              <a:rPr lang="en-US" sz="2000" dirty="0"/>
              <a:t> to </a:t>
            </a:r>
            <a:r>
              <a:rPr lang="en-US" sz="2000" b="1" dirty="0">
                <a:solidFill>
                  <a:srgbClr val="00B050"/>
                </a:solidFill>
              </a:rPr>
              <a:t>search for rooms </a:t>
            </a:r>
            <a:r>
              <a:rPr lang="en-US" sz="2000" dirty="0"/>
              <a:t>online by entering a date range. </a:t>
            </a:r>
            <a:r>
              <a:rPr lang="en-US" sz="2000" b="1" dirty="0">
                <a:solidFill>
                  <a:srgbClr val="FF0000"/>
                </a:solidFill>
              </a:rPr>
              <a:t>Customers</a:t>
            </a:r>
            <a:r>
              <a:rPr lang="en-US" sz="2000" dirty="0"/>
              <a:t> can also ask for such info by </a:t>
            </a:r>
            <a:r>
              <a:rPr lang="en-US" sz="2000" b="1" dirty="0">
                <a:solidFill>
                  <a:srgbClr val="FF0000"/>
                </a:solidFill>
              </a:rPr>
              <a:t>calling the hotel</a:t>
            </a:r>
            <a:r>
              <a:rPr lang="en-US" sz="2000" dirty="0"/>
              <a:t>. The </a:t>
            </a:r>
            <a:r>
              <a:rPr lang="en-US" sz="2000" b="1" dirty="0">
                <a:solidFill>
                  <a:srgbClr val="00B050"/>
                </a:solidFill>
              </a:rPr>
              <a:t>search result </a:t>
            </a:r>
            <a:r>
              <a:rPr lang="en-US" sz="2000" dirty="0"/>
              <a:t>will show the room type, price, and availability. </a:t>
            </a:r>
            <a:r>
              <a:rPr lang="en-US" sz="2000" b="1" dirty="0">
                <a:solidFill>
                  <a:srgbClr val="FF0000"/>
                </a:solidFill>
              </a:rPr>
              <a:t>Customers</a:t>
            </a:r>
            <a:r>
              <a:rPr lang="en-US" sz="2000" dirty="0"/>
              <a:t> can </a:t>
            </a:r>
            <a:r>
              <a:rPr lang="en-US" sz="2000" b="1" dirty="0">
                <a:solidFill>
                  <a:srgbClr val="00B050"/>
                </a:solidFill>
              </a:rPr>
              <a:t>book rooms </a:t>
            </a:r>
            <a:r>
              <a:rPr lang="en-US" sz="2000" dirty="0"/>
              <a:t>online or </a:t>
            </a:r>
            <a:r>
              <a:rPr lang="en-US" sz="2000" b="1" dirty="0">
                <a:solidFill>
                  <a:srgbClr val="FF0000"/>
                </a:solidFill>
              </a:rPr>
              <a:t>call the hotel </a:t>
            </a:r>
            <a:r>
              <a:rPr lang="en-US" sz="2000" dirty="0"/>
              <a:t>to book rooms. </a:t>
            </a:r>
            <a:r>
              <a:rPr lang="en-US" sz="2000" b="1" dirty="0">
                <a:solidFill>
                  <a:srgbClr val="FF0000"/>
                </a:solidFill>
              </a:rPr>
              <a:t>Customers</a:t>
            </a:r>
            <a:r>
              <a:rPr lang="en-US" sz="2000" dirty="0"/>
              <a:t> can </a:t>
            </a:r>
            <a:r>
              <a:rPr lang="en-US" sz="2000" b="1" dirty="0">
                <a:solidFill>
                  <a:srgbClr val="00B050"/>
                </a:solidFill>
              </a:rPr>
              <a:t>cancel reservations</a:t>
            </a:r>
            <a:r>
              <a:rPr lang="en-US" sz="2000" dirty="0"/>
              <a:t> online or </a:t>
            </a:r>
            <a:r>
              <a:rPr lang="en-US" sz="2000" b="1" dirty="0">
                <a:solidFill>
                  <a:srgbClr val="FF0000"/>
                </a:solidFill>
              </a:rPr>
              <a:t>call the hotel </a:t>
            </a:r>
            <a:r>
              <a:rPr lang="en-US" sz="2000" dirty="0"/>
              <a:t>to cancel reservations. </a:t>
            </a:r>
            <a:r>
              <a:rPr lang="en-US" sz="2000" b="1" dirty="0">
                <a:solidFill>
                  <a:srgbClr val="FF0000"/>
                </a:solidFill>
              </a:rPr>
              <a:t>Customers</a:t>
            </a:r>
            <a:r>
              <a:rPr lang="en-US" sz="2000" dirty="0"/>
              <a:t> will </a:t>
            </a:r>
            <a:r>
              <a:rPr lang="en-US" sz="2000" b="1" dirty="0">
                <a:solidFill>
                  <a:srgbClr val="00B050"/>
                </a:solidFill>
              </a:rPr>
              <a:t>receive the confirmation</a:t>
            </a:r>
            <a:r>
              <a:rPr lang="en-US" sz="2000" dirty="0"/>
              <a:t> on room reservations or cancellations. </a:t>
            </a:r>
            <a:r>
              <a:rPr lang="en-US" sz="2000" b="1" dirty="0">
                <a:solidFill>
                  <a:srgbClr val="FF0000"/>
                </a:solidFill>
              </a:rPr>
              <a:t>Customers</a:t>
            </a:r>
            <a:r>
              <a:rPr lang="en-US" sz="2000" dirty="0"/>
              <a:t> can </a:t>
            </a:r>
            <a:r>
              <a:rPr lang="en-US" sz="2000" b="1" dirty="0">
                <a:solidFill>
                  <a:srgbClr val="00B050"/>
                </a:solidFill>
              </a:rPr>
              <a:t>create and update accounts</a:t>
            </a:r>
            <a:r>
              <a:rPr lang="en-US" sz="2000" dirty="0"/>
              <a:t> which include the contact info such as name, mailing address, email address, and telephone number. </a:t>
            </a:r>
            <a:r>
              <a:rPr lang="en-US" sz="2000" b="1" dirty="0">
                <a:solidFill>
                  <a:srgbClr val="FF0000"/>
                </a:solidFill>
              </a:rPr>
              <a:t>Hotel staff </a:t>
            </a:r>
            <a:r>
              <a:rPr lang="en-US" sz="2000" dirty="0"/>
              <a:t>can </a:t>
            </a:r>
            <a:r>
              <a:rPr lang="en-US" sz="2000" b="1" dirty="0">
                <a:solidFill>
                  <a:srgbClr val="00B050"/>
                </a:solidFill>
              </a:rPr>
              <a:t>create and update accounts </a:t>
            </a:r>
            <a:r>
              <a:rPr lang="en-US" sz="2000" dirty="0"/>
              <a:t>for customers. </a:t>
            </a:r>
            <a:r>
              <a:rPr lang="en-US" sz="2000" b="1" dirty="0">
                <a:solidFill>
                  <a:srgbClr val="FF0000"/>
                </a:solidFill>
              </a:rPr>
              <a:t>Hotel staff </a:t>
            </a:r>
            <a:r>
              <a:rPr lang="en-US" sz="2000" dirty="0"/>
              <a:t>can </a:t>
            </a:r>
            <a:r>
              <a:rPr lang="en-US" sz="2000" b="1" dirty="0">
                <a:solidFill>
                  <a:srgbClr val="00B050"/>
                </a:solidFill>
              </a:rPr>
              <a:t>update customers’ check-in and check-out </a:t>
            </a:r>
            <a:r>
              <a:rPr lang="en-US" sz="2000" dirty="0"/>
              <a:t>status.</a:t>
            </a:r>
          </a:p>
          <a:p>
            <a:pPr marL="0" indent="0">
              <a:buNone/>
            </a:pPr>
            <a:endParaRPr lang="en-US" sz="2000" dirty="0"/>
          </a:p>
          <a:p>
            <a:pPr marL="0" indent="0">
              <a:buNone/>
            </a:pPr>
            <a:r>
              <a:rPr lang="en-US" sz="2000" b="1" dirty="0">
                <a:solidFill>
                  <a:srgbClr val="7030A0"/>
                </a:solidFill>
              </a:rPr>
              <a:t>The HIS must be web accessible, and run on the cloud</a:t>
            </a:r>
            <a:r>
              <a:rPr lang="en-US" sz="2000" dirty="0"/>
              <a:t>.  The </a:t>
            </a:r>
            <a:r>
              <a:rPr lang="en-US" sz="2000" b="1" dirty="0">
                <a:solidFill>
                  <a:srgbClr val="FF0000"/>
                </a:solidFill>
              </a:rPr>
              <a:t>hotel staff </a:t>
            </a:r>
            <a:r>
              <a:rPr lang="en-US" sz="2000" dirty="0"/>
              <a:t>should be able to </a:t>
            </a:r>
            <a:r>
              <a:rPr lang="en-US" sz="2000" b="1" dirty="0">
                <a:solidFill>
                  <a:srgbClr val="00B050"/>
                </a:solidFill>
              </a:rPr>
              <a:t>create a maintenance ticket </a:t>
            </a:r>
            <a:r>
              <a:rPr lang="en-US" sz="2000" dirty="0"/>
              <a:t>to the </a:t>
            </a:r>
            <a:r>
              <a:rPr lang="en-US" sz="2000" b="1" dirty="0">
                <a:solidFill>
                  <a:srgbClr val="FF0000"/>
                </a:solidFill>
              </a:rPr>
              <a:t>maintenance staff </a:t>
            </a:r>
            <a:r>
              <a:rPr lang="en-US" sz="2000" dirty="0"/>
              <a:t>when a room needs maintenance.  The ticket should contain the room number, and the issue that needs to be resolved.   The </a:t>
            </a:r>
            <a:r>
              <a:rPr lang="en-US" sz="2000" b="1" dirty="0">
                <a:solidFill>
                  <a:srgbClr val="FF0000"/>
                </a:solidFill>
              </a:rPr>
              <a:t>maintenance staff </a:t>
            </a:r>
            <a:r>
              <a:rPr lang="en-US" sz="2000" dirty="0"/>
              <a:t>will </a:t>
            </a:r>
            <a:r>
              <a:rPr lang="en-US" sz="2000" b="1" dirty="0">
                <a:solidFill>
                  <a:srgbClr val="00B050"/>
                </a:solidFill>
              </a:rPr>
              <a:t>receive an email alert </a:t>
            </a:r>
            <a:r>
              <a:rPr lang="en-US" sz="2000" dirty="0"/>
              <a:t>on ticket creation.   Once the issue has been resolved, the </a:t>
            </a:r>
            <a:r>
              <a:rPr lang="en-US" sz="2000" b="1" dirty="0">
                <a:solidFill>
                  <a:srgbClr val="FF0000"/>
                </a:solidFill>
              </a:rPr>
              <a:t>maintenance staff </a:t>
            </a:r>
            <a:r>
              <a:rPr lang="en-US" sz="2000" dirty="0"/>
              <a:t>should </a:t>
            </a:r>
            <a:r>
              <a:rPr lang="en-US" sz="2000" b="1" dirty="0">
                <a:solidFill>
                  <a:srgbClr val="00B050"/>
                </a:solidFill>
              </a:rPr>
              <a:t>complete the ticket</a:t>
            </a:r>
            <a:r>
              <a:rPr lang="en-US" sz="2000" dirty="0"/>
              <a:t>, and state what was resolved.  The </a:t>
            </a:r>
            <a:r>
              <a:rPr lang="en-US" sz="2000" b="1" dirty="0">
                <a:solidFill>
                  <a:srgbClr val="FF0000"/>
                </a:solidFill>
              </a:rPr>
              <a:t>hotel staff</a:t>
            </a:r>
            <a:r>
              <a:rPr lang="en-US" sz="2000" dirty="0"/>
              <a:t> should </a:t>
            </a:r>
            <a:r>
              <a:rPr lang="en-US" sz="2000" b="1" dirty="0">
                <a:solidFill>
                  <a:srgbClr val="00B050"/>
                </a:solidFill>
              </a:rPr>
              <a:t>receive an email alert</a:t>
            </a:r>
            <a:r>
              <a:rPr lang="en-US" sz="2000" dirty="0"/>
              <a:t> on ticket closure.  </a:t>
            </a:r>
            <a:r>
              <a:rPr lang="en-US" sz="2000" b="1" dirty="0">
                <a:solidFill>
                  <a:srgbClr val="7030A0"/>
                </a:solidFill>
              </a:rPr>
              <a:t>The email alert must go out within 5 minutes of the ticket being created or closed</a:t>
            </a:r>
            <a:r>
              <a:rPr lang="en-US" sz="2000" dirty="0"/>
              <a:t>.  </a:t>
            </a:r>
            <a:r>
              <a:rPr lang="en-US" sz="2000" b="1" dirty="0">
                <a:solidFill>
                  <a:srgbClr val="7030A0"/>
                </a:solidFill>
              </a:rPr>
              <a:t>The email must have a reliability of 99.99% that it will be sent out</a:t>
            </a:r>
            <a:r>
              <a:rPr lang="en-US" sz="2000" dirty="0"/>
              <a:t>.</a:t>
            </a:r>
          </a:p>
          <a:p>
            <a:pPr marL="0" indent="0">
              <a:buNone/>
            </a:pPr>
            <a:endParaRPr lang="en-US" sz="2000" dirty="0"/>
          </a:p>
          <a:p>
            <a:pPr marL="0" indent="0">
              <a:buNone/>
            </a:pPr>
            <a:r>
              <a:rPr lang="en-US" sz="2000" b="1" dirty="0">
                <a:solidFill>
                  <a:srgbClr val="7030A0"/>
                </a:solidFill>
              </a:rPr>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188487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9652294" cy="1003409"/>
          </a:xfrm>
        </p:spPr>
        <p:txBody>
          <a:bodyPr>
            <a:normAutofit/>
          </a:bodyPr>
          <a:lstStyle/>
          <a:p>
            <a:r>
              <a:rPr lang="en-US" b="1" dirty="0"/>
              <a:t>Hotel Information System (HIS)</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a:t>
            </a:r>
            <a:r>
              <a:rPr lang="en-US" sz="2000" b="1" dirty="0">
                <a:solidFill>
                  <a:srgbClr val="FF0000"/>
                </a:solidFill>
              </a:rPr>
              <a:t>customers</a:t>
            </a:r>
            <a:r>
              <a:rPr lang="en-US" sz="2000" dirty="0"/>
              <a:t> to </a:t>
            </a:r>
            <a:r>
              <a:rPr lang="en-US" sz="2000" b="1" dirty="0">
                <a:solidFill>
                  <a:srgbClr val="00B050"/>
                </a:solidFill>
              </a:rPr>
              <a:t>search for rooms </a:t>
            </a:r>
            <a:r>
              <a:rPr lang="en-US" sz="2000" dirty="0"/>
              <a:t>online by entering a date range. </a:t>
            </a:r>
            <a:r>
              <a:rPr lang="en-US" sz="2000" b="1" dirty="0">
                <a:solidFill>
                  <a:srgbClr val="FF0000"/>
                </a:solidFill>
              </a:rPr>
              <a:t>Customers</a:t>
            </a:r>
            <a:r>
              <a:rPr lang="en-US" sz="2000" dirty="0"/>
              <a:t> can also ask for such info by </a:t>
            </a:r>
            <a:r>
              <a:rPr lang="en-US" sz="2000" b="1" dirty="0">
                <a:solidFill>
                  <a:srgbClr val="FF0000"/>
                </a:solidFill>
              </a:rPr>
              <a:t>calling the hotel</a:t>
            </a:r>
            <a:r>
              <a:rPr lang="en-US" sz="2000" dirty="0"/>
              <a:t>. The </a:t>
            </a:r>
            <a:r>
              <a:rPr lang="en-US" sz="2000" b="1" dirty="0">
                <a:solidFill>
                  <a:srgbClr val="00B050"/>
                </a:solidFill>
              </a:rPr>
              <a:t>search result </a:t>
            </a:r>
            <a:r>
              <a:rPr lang="en-US" sz="2000" dirty="0"/>
              <a:t>will show the </a:t>
            </a:r>
            <a:r>
              <a:rPr lang="en-US" sz="2000" b="1" u="sng" dirty="0">
                <a:solidFill>
                  <a:schemeClr val="accent4">
                    <a:lumMod val="75000"/>
                  </a:schemeClr>
                </a:solidFill>
              </a:rPr>
              <a:t>room type, price, and availability</a:t>
            </a:r>
            <a:r>
              <a:rPr lang="en-US" sz="2000" dirty="0"/>
              <a:t>. </a:t>
            </a:r>
            <a:r>
              <a:rPr lang="en-US" sz="2000" b="1" dirty="0">
                <a:solidFill>
                  <a:srgbClr val="FF0000"/>
                </a:solidFill>
              </a:rPr>
              <a:t>Customers</a:t>
            </a:r>
            <a:r>
              <a:rPr lang="en-US" sz="2000" dirty="0"/>
              <a:t> can </a:t>
            </a:r>
            <a:r>
              <a:rPr lang="en-US" sz="2000" b="1" dirty="0">
                <a:solidFill>
                  <a:srgbClr val="00B050"/>
                </a:solidFill>
              </a:rPr>
              <a:t>book rooms </a:t>
            </a:r>
            <a:r>
              <a:rPr lang="en-US" sz="2000" dirty="0"/>
              <a:t>online or </a:t>
            </a:r>
            <a:r>
              <a:rPr lang="en-US" sz="2000" b="1" dirty="0">
                <a:solidFill>
                  <a:srgbClr val="FF0000"/>
                </a:solidFill>
              </a:rPr>
              <a:t>call the hotel </a:t>
            </a:r>
            <a:r>
              <a:rPr lang="en-US" sz="2000" dirty="0"/>
              <a:t>to book rooms. </a:t>
            </a:r>
            <a:r>
              <a:rPr lang="en-US" sz="2000" b="1" dirty="0">
                <a:solidFill>
                  <a:srgbClr val="FF0000"/>
                </a:solidFill>
              </a:rPr>
              <a:t>Customers</a:t>
            </a:r>
            <a:r>
              <a:rPr lang="en-US" sz="2000" dirty="0"/>
              <a:t> can </a:t>
            </a:r>
            <a:r>
              <a:rPr lang="en-US" sz="2000" b="1" dirty="0">
                <a:solidFill>
                  <a:srgbClr val="00B050"/>
                </a:solidFill>
              </a:rPr>
              <a:t>cancel reservations</a:t>
            </a:r>
            <a:r>
              <a:rPr lang="en-US" sz="2000" dirty="0"/>
              <a:t> online or </a:t>
            </a:r>
            <a:r>
              <a:rPr lang="en-US" sz="2000" b="1" dirty="0">
                <a:solidFill>
                  <a:srgbClr val="FF0000"/>
                </a:solidFill>
              </a:rPr>
              <a:t>call the hotel </a:t>
            </a:r>
            <a:r>
              <a:rPr lang="en-US" sz="2000" dirty="0"/>
              <a:t>to cancel reservations. </a:t>
            </a:r>
            <a:r>
              <a:rPr lang="en-US" sz="2000" b="1" dirty="0">
                <a:solidFill>
                  <a:srgbClr val="FF0000"/>
                </a:solidFill>
              </a:rPr>
              <a:t>Customers</a:t>
            </a:r>
            <a:r>
              <a:rPr lang="en-US" sz="2000" dirty="0"/>
              <a:t> will </a:t>
            </a:r>
            <a:r>
              <a:rPr lang="en-US" sz="2000" b="1" dirty="0">
                <a:solidFill>
                  <a:srgbClr val="00B050"/>
                </a:solidFill>
              </a:rPr>
              <a:t>receive the confirmation</a:t>
            </a:r>
            <a:r>
              <a:rPr lang="en-US" sz="2000" dirty="0"/>
              <a:t> on room reservations or cancellations. </a:t>
            </a:r>
            <a:r>
              <a:rPr lang="en-US" sz="2000" b="1" dirty="0">
                <a:solidFill>
                  <a:srgbClr val="FF0000"/>
                </a:solidFill>
              </a:rPr>
              <a:t>Customers</a:t>
            </a:r>
            <a:r>
              <a:rPr lang="en-US" sz="2000" dirty="0"/>
              <a:t> can </a:t>
            </a:r>
            <a:r>
              <a:rPr lang="en-US" sz="2000" b="1" dirty="0">
                <a:solidFill>
                  <a:srgbClr val="00B050"/>
                </a:solidFill>
              </a:rPr>
              <a:t>create and update accounts</a:t>
            </a:r>
            <a:r>
              <a:rPr lang="en-US" sz="2000" dirty="0"/>
              <a:t> which include the contact info such as </a:t>
            </a:r>
            <a:r>
              <a:rPr lang="en-US" sz="2000" b="1" u="sng" dirty="0">
                <a:solidFill>
                  <a:schemeClr val="accent4">
                    <a:lumMod val="75000"/>
                  </a:schemeClr>
                </a:solidFill>
              </a:rPr>
              <a:t>name, mailing address, email address</a:t>
            </a:r>
            <a:r>
              <a:rPr lang="en-US" sz="2000" b="1" dirty="0">
                <a:solidFill>
                  <a:schemeClr val="accent4">
                    <a:lumMod val="75000"/>
                  </a:schemeClr>
                </a:solidFill>
              </a:rPr>
              <a:t>, and </a:t>
            </a:r>
            <a:r>
              <a:rPr lang="en-US" sz="2000" b="1" u="sng" dirty="0">
                <a:solidFill>
                  <a:schemeClr val="accent4">
                    <a:lumMod val="75000"/>
                  </a:schemeClr>
                </a:solidFill>
              </a:rPr>
              <a:t>telephone number</a:t>
            </a:r>
            <a:r>
              <a:rPr lang="en-US" sz="2000" dirty="0"/>
              <a:t>. </a:t>
            </a:r>
            <a:r>
              <a:rPr lang="en-US" sz="2000" b="1" dirty="0">
                <a:solidFill>
                  <a:srgbClr val="FF0000"/>
                </a:solidFill>
              </a:rPr>
              <a:t>Hotel staff </a:t>
            </a:r>
            <a:r>
              <a:rPr lang="en-US" sz="2000" dirty="0"/>
              <a:t>can </a:t>
            </a:r>
            <a:r>
              <a:rPr lang="en-US" sz="2000" b="1" dirty="0">
                <a:solidFill>
                  <a:srgbClr val="00B050"/>
                </a:solidFill>
              </a:rPr>
              <a:t>create and update accounts </a:t>
            </a:r>
            <a:r>
              <a:rPr lang="en-US" sz="2000" dirty="0"/>
              <a:t>for customers. </a:t>
            </a:r>
            <a:r>
              <a:rPr lang="en-US" sz="2000" b="1" dirty="0">
                <a:solidFill>
                  <a:srgbClr val="FF0000"/>
                </a:solidFill>
              </a:rPr>
              <a:t>Hotel staff </a:t>
            </a:r>
            <a:r>
              <a:rPr lang="en-US" sz="2000" dirty="0"/>
              <a:t>can </a:t>
            </a:r>
            <a:r>
              <a:rPr lang="en-US" sz="2000" b="1" dirty="0">
                <a:solidFill>
                  <a:srgbClr val="00B050"/>
                </a:solidFill>
              </a:rPr>
              <a:t>update customers’ check-in and check-out </a:t>
            </a:r>
            <a:r>
              <a:rPr lang="en-US" sz="2000" dirty="0"/>
              <a:t>status.</a:t>
            </a:r>
          </a:p>
          <a:p>
            <a:pPr marL="0" indent="0">
              <a:buNone/>
            </a:pPr>
            <a:endParaRPr lang="en-US" sz="2000" dirty="0"/>
          </a:p>
          <a:p>
            <a:pPr marL="0" indent="0">
              <a:buNone/>
            </a:pPr>
            <a:r>
              <a:rPr lang="en-US" sz="2000" b="1" dirty="0">
                <a:solidFill>
                  <a:srgbClr val="7030A0"/>
                </a:solidFill>
              </a:rPr>
              <a:t>The HIS must be web accessible, and run on the cloud</a:t>
            </a:r>
            <a:r>
              <a:rPr lang="en-US" sz="2000" dirty="0"/>
              <a:t>.  The </a:t>
            </a:r>
            <a:r>
              <a:rPr lang="en-US" sz="2000" b="1" dirty="0">
                <a:solidFill>
                  <a:srgbClr val="FF0000"/>
                </a:solidFill>
              </a:rPr>
              <a:t>hotel staff </a:t>
            </a:r>
            <a:r>
              <a:rPr lang="en-US" sz="2000" dirty="0"/>
              <a:t>should be able to </a:t>
            </a:r>
            <a:r>
              <a:rPr lang="en-US" sz="2000" b="1" dirty="0">
                <a:solidFill>
                  <a:srgbClr val="00B050"/>
                </a:solidFill>
              </a:rPr>
              <a:t>create a maintenance ticket </a:t>
            </a:r>
            <a:r>
              <a:rPr lang="en-US" sz="2000" dirty="0"/>
              <a:t>to the </a:t>
            </a:r>
            <a:r>
              <a:rPr lang="en-US" sz="2000" b="1" dirty="0">
                <a:solidFill>
                  <a:srgbClr val="FF0000"/>
                </a:solidFill>
              </a:rPr>
              <a:t>maintenance staff </a:t>
            </a:r>
            <a:r>
              <a:rPr lang="en-US" sz="2000" dirty="0"/>
              <a:t>when a room needs maintenance.  </a:t>
            </a:r>
            <a:r>
              <a:rPr lang="en-US" sz="2000" b="1" dirty="0">
                <a:solidFill>
                  <a:schemeClr val="accent4">
                    <a:lumMod val="75000"/>
                  </a:schemeClr>
                </a:solidFill>
              </a:rPr>
              <a:t>The ticket should contain the </a:t>
            </a:r>
            <a:r>
              <a:rPr lang="en-US" sz="2000" b="1" u="sng" dirty="0">
                <a:solidFill>
                  <a:schemeClr val="accent4">
                    <a:lumMod val="75000"/>
                  </a:schemeClr>
                </a:solidFill>
              </a:rPr>
              <a:t>room number</a:t>
            </a:r>
            <a:r>
              <a:rPr lang="en-US" sz="2000" b="1" dirty="0">
                <a:solidFill>
                  <a:schemeClr val="accent4">
                    <a:lumMod val="75000"/>
                  </a:schemeClr>
                </a:solidFill>
              </a:rPr>
              <a:t>, and the </a:t>
            </a:r>
            <a:r>
              <a:rPr lang="en-US" sz="2000" b="1" u="sng" dirty="0">
                <a:solidFill>
                  <a:schemeClr val="accent4">
                    <a:lumMod val="75000"/>
                  </a:schemeClr>
                </a:solidFill>
              </a:rPr>
              <a:t>issue that needs to be resolved</a:t>
            </a:r>
            <a:r>
              <a:rPr lang="en-US" sz="2000" dirty="0"/>
              <a:t>.   The </a:t>
            </a:r>
            <a:r>
              <a:rPr lang="en-US" sz="2000" b="1" dirty="0">
                <a:solidFill>
                  <a:srgbClr val="FF0000"/>
                </a:solidFill>
              </a:rPr>
              <a:t>maintenance staff </a:t>
            </a:r>
            <a:r>
              <a:rPr lang="en-US" sz="2000" dirty="0"/>
              <a:t>will </a:t>
            </a:r>
            <a:r>
              <a:rPr lang="en-US" sz="2000" b="1" dirty="0">
                <a:solidFill>
                  <a:srgbClr val="00B050"/>
                </a:solidFill>
              </a:rPr>
              <a:t>receive an email alert </a:t>
            </a:r>
            <a:r>
              <a:rPr lang="en-US" sz="2000" dirty="0"/>
              <a:t>on ticket creation.   Once the issue has been resolved, the </a:t>
            </a:r>
            <a:r>
              <a:rPr lang="en-US" sz="2000" b="1" dirty="0">
                <a:solidFill>
                  <a:srgbClr val="FF0000"/>
                </a:solidFill>
              </a:rPr>
              <a:t>maintenance staff </a:t>
            </a:r>
            <a:r>
              <a:rPr lang="en-US" sz="2000" dirty="0"/>
              <a:t>should </a:t>
            </a:r>
            <a:r>
              <a:rPr lang="en-US" sz="2000" b="1" dirty="0">
                <a:solidFill>
                  <a:srgbClr val="00B050"/>
                </a:solidFill>
              </a:rPr>
              <a:t>complete the ticket</a:t>
            </a:r>
            <a:r>
              <a:rPr lang="en-US" sz="2000" dirty="0"/>
              <a:t>, and state </a:t>
            </a:r>
            <a:r>
              <a:rPr lang="en-US" sz="2000" b="1" u="sng" dirty="0">
                <a:solidFill>
                  <a:schemeClr val="accent4">
                    <a:lumMod val="75000"/>
                  </a:schemeClr>
                </a:solidFill>
              </a:rPr>
              <a:t>what was resolved</a:t>
            </a:r>
            <a:r>
              <a:rPr lang="en-US" sz="2000" dirty="0"/>
              <a:t>.  The </a:t>
            </a:r>
            <a:r>
              <a:rPr lang="en-US" sz="2000" b="1" dirty="0">
                <a:solidFill>
                  <a:srgbClr val="FF0000"/>
                </a:solidFill>
              </a:rPr>
              <a:t>hotel staff</a:t>
            </a:r>
            <a:r>
              <a:rPr lang="en-US" sz="2000" dirty="0"/>
              <a:t> should </a:t>
            </a:r>
            <a:r>
              <a:rPr lang="en-US" sz="2000" b="1" dirty="0">
                <a:solidFill>
                  <a:srgbClr val="00B050"/>
                </a:solidFill>
              </a:rPr>
              <a:t>receive an email alert</a:t>
            </a:r>
            <a:r>
              <a:rPr lang="en-US" sz="2000" dirty="0"/>
              <a:t> on ticket closure.  </a:t>
            </a:r>
            <a:r>
              <a:rPr lang="en-US" sz="2000" b="1" dirty="0">
                <a:solidFill>
                  <a:srgbClr val="7030A0"/>
                </a:solidFill>
              </a:rPr>
              <a:t>The email alert must go out within 5 minutes of the ticket being created or closed</a:t>
            </a:r>
            <a:r>
              <a:rPr lang="en-US" sz="2000" dirty="0"/>
              <a:t>.  </a:t>
            </a:r>
            <a:r>
              <a:rPr lang="en-US" sz="2000" b="1" dirty="0">
                <a:solidFill>
                  <a:srgbClr val="7030A0"/>
                </a:solidFill>
              </a:rPr>
              <a:t>The email must have a reliability of 99.99% that it will be sent out</a:t>
            </a:r>
            <a:r>
              <a:rPr lang="en-US" sz="2000" dirty="0"/>
              <a:t>.</a:t>
            </a:r>
          </a:p>
          <a:p>
            <a:pPr marL="0" indent="0">
              <a:buNone/>
            </a:pPr>
            <a:endParaRPr lang="en-US" sz="2000" dirty="0"/>
          </a:p>
          <a:p>
            <a:pPr marL="0" indent="0">
              <a:buNone/>
            </a:pPr>
            <a:r>
              <a:rPr lang="en-US" sz="2000" b="1" dirty="0">
                <a:solidFill>
                  <a:srgbClr val="7030A0"/>
                </a:solidFill>
              </a:rPr>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50493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a:p>
            <a:r>
              <a:rPr lang="en-US" b="1" dirty="0">
                <a:solidFill>
                  <a:schemeClr val="accent4">
                    <a:lumMod val="75000"/>
                  </a:schemeClr>
                </a:solidFill>
              </a:rPr>
              <a:t>Identify the required data element fields </a:t>
            </a:r>
            <a:r>
              <a:rPr lang="en-US" dirty="0"/>
              <a:t>for the Data File(s)</a:t>
            </a:r>
          </a:p>
          <a:p>
            <a:pPr lvl="0"/>
            <a:r>
              <a:rPr lang="en-US" dirty="0"/>
              <a:t>Create a Data Dictionary with sample data</a:t>
            </a:r>
          </a:p>
        </p:txBody>
      </p:sp>
    </p:spTree>
    <p:extLst>
      <p:ext uri="{BB962C8B-B14F-4D97-AF65-F5344CB8AC3E}">
        <p14:creationId xmlns:p14="http://schemas.microsoft.com/office/powerpoint/2010/main" val="137120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1437028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867CF39-3795-8E4F-A775-3DB4206115C0}"/>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07" name="Group 106">
            <a:extLst>
              <a:ext uri="{FF2B5EF4-FFF2-40B4-BE49-F238E27FC236}">
                <a16:creationId xmlns:a16="http://schemas.microsoft.com/office/drawing/2014/main" id="{BFA73389-FFCE-7E43-A3C2-AB3500C3093D}"/>
              </a:ext>
            </a:extLst>
          </p:cNvPr>
          <p:cNvGrpSpPr/>
          <p:nvPr/>
        </p:nvGrpSpPr>
        <p:grpSpPr>
          <a:xfrm>
            <a:off x="10187989" y="5176467"/>
            <a:ext cx="1033383" cy="876447"/>
            <a:chOff x="4894996" y="1947470"/>
            <a:chExt cx="1933434" cy="1639810"/>
          </a:xfrm>
        </p:grpSpPr>
        <p:sp>
          <p:nvSpPr>
            <p:cNvPr id="108" name="Rounded Rectangle 107">
              <a:extLst>
                <a:ext uri="{FF2B5EF4-FFF2-40B4-BE49-F238E27FC236}">
                  <a16:creationId xmlns:a16="http://schemas.microsoft.com/office/drawing/2014/main" id="{5DD7D7DD-039B-B941-8A36-42A2D11A18E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Complete</a:t>
              </a:r>
              <a:r>
                <a:rPr lang="en-US" sz="800" dirty="0">
                  <a:solidFill>
                    <a:schemeClr val="tx1"/>
                  </a:solidFill>
                </a:rPr>
                <a:t> ticket</a:t>
              </a:r>
            </a:p>
          </p:txBody>
        </p:sp>
        <p:sp>
          <p:nvSpPr>
            <p:cNvPr id="109" name="Delay 108">
              <a:extLst>
                <a:ext uri="{FF2B5EF4-FFF2-40B4-BE49-F238E27FC236}">
                  <a16:creationId xmlns:a16="http://schemas.microsoft.com/office/drawing/2014/main" id="{BCA249A9-FF4E-B945-AF98-A5ED169825D5}"/>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5" name="TextBox 124">
              <a:extLst>
                <a:ext uri="{FF2B5EF4-FFF2-40B4-BE49-F238E27FC236}">
                  <a16:creationId xmlns:a16="http://schemas.microsoft.com/office/drawing/2014/main" id="{18CD8927-D499-5A49-915D-F7221A50B2C8}"/>
                </a:ext>
              </a:extLst>
            </p:cNvPr>
            <p:cNvSpPr txBox="1"/>
            <p:nvPr/>
          </p:nvSpPr>
          <p:spPr>
            <a:xfrm>
              <a:off x="5628981" y="1973492"/>
              <a:ext cx="639424" cy="374298"/>
            </a:xfrm>
            <a:prstGeom prst="rect">
              <a:avLst/>
            </a:prstGeom>
            <a:noFill/>
          </p:spPr>
          <p:txBody>
            <a:bodyPr wrap="none" rtlCol="0">
              <a:spAutoFit/>
            </a:bodyPr>
            <a:lstStyle/>
            <a:p>
              <a:r>
                <a:rPr lang="en-US" sz="700" dirty="0"/>
                <a:t>10.0</a:t>
              </a:r>
            </a:p>
          </p:txBody>
        </p:sp>
      </p:gr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grpSp>
        <p:nvGrpSpPr>
          <p:cNvPr id="136" name="Group 135">
            <a:extLst>
              <a:ext uri="{FF2B5EF4-FFF2-40B4-BE49-F238E27FC236}">
                <a16:creationId xmlns:a16="http://schemas.microsoft.com/office/drawing/2014/main" id="{C3240C16-E36F-8F4B-9F7C-E09857B31485}"/>
              </a:ext>
            </a:extLst>
          </p:cNvPr>
          <p:cNvGrpSpPr/>
          <p:nvPr/>
        </p:nvGrpSpPr>
        <p:grpSpPr>
          <a:xfrm>
            <a:off x="5726427" y="6057206"/>
            <a:ext cx="1033383" cy="628416"/>
            <a:chOff x="4894996" y="1947470"/>
            <a:chExt cx="1933434" cy="1639810"/>
          </a:xfrm>
        </p:grpSpPr>
        <p:sp>
          <p:nvSpPr>
            <p:cNvPr id="140" name="Rounded Rectangle 139">
              <a:extLst>
                <a:ext uri="{FF2B5EF4-FFF2-40B4-BE49-F238E27FC236}">
                  <a16:creationId xmlns:a16="http://schemas.microsoft.com/office/drawing/2014/main" id="{2A4794D5-F3FD-0F4B-8F52-9CBC1FBA7628}"/>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closure email</a:t>
              </a:r>
            </a:p>
          </p:txBody>
        </p:sp>
        <p:sp>
          <p:nvSpPr>
            <p:cNvPr id="141" name="Delay 140">
              <a:extLst>
                <a:ext uri="{FF2B5EF4-FFF2-40B4-BE49-F238E27FC236}">
                  <a16:creationId xmlns:a16="http://schemas.microsoft.com/office/drawing/2014/main" id="{602267C6-E623-9E4C-8D8F-BAAC5D6C33E7}"/>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42" name="TextBox 141">
              <a:extLst>
                <a:ext uri="{FF2B5EF4-FFF2-40B4-BE49-F238E27FC236}">
                  <a16:creationId xmlns:a16="http://schemas.microsoft.com/office/drawing/2014/main" id="{8B5EF3C5-7822-3245-BA1F-7A652BD89FA6}"/>
                </a:ext>
              </a:extLst>
            </p:cNvPr>
            <p:cNvSpPr txBox="1"/>
            <p:nvPr/>
          </p:nvSpPr>
          <p:spPr>
            <a:xfrm>
              <a:off x="5628981" y="1973492"/>
              <a:ext cx="639424" cy="374298"/>
            </a:xfrm>
            <a:prstGeom prst="rect">
              <a:avLst/>
            </a:prstGeom>
            <a:noFill/>
          </p:spPr>
          <p:txBody>
            <a:bodyPr wrap="none" rtlCol="0">
              <a:spAutoFit/>
            </a:bodyPr>
            <a:lstStyle/>
            <a:p>
              <a:r>
                <a:rPr lang="en-US" sz="700" dirty="0"/>
                <a:t>11.0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516AE439-0A94-4A41-B67C-21C9BDC0A1C3}"/>
              </a:ext>
            </a:extLst>
          </p:cNvPr>
          <p:cNvCxnSpPr>
            <a:cxnSpLocks/>
            <a:stCxn id="96" idx="2"/>
            <a:endCxn id="125" idx="0"/>
          </p:cNvCxnSpPr>
          <p:nvPr/>
        </p:nvCxnSpPr>
        <p:spPr>
          <a:xfrm rot="5400000">
            <a:off x="10501496" y="4940700"/>
            <a:ext cx="49934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6CE68819-4C39-DC4D-8DDC-E1AFC2D9CEB4}"/>
              </a:ext>
            </a:extLst>
          </p:cNvPr>
          <p:cNvCxnSpPr>
            <a:cxnSpLocks/>
            <a:stCxn id="108" idx="2"/>
            <a:endCxn id="146" idx="3"/>
          </p:cNvCxnSpPr>
          <p:nvPr/>
        </p:nvCxnSpPr>
        <p:spPr>
          <a:xfrm rot="5400000">
            <a:off x="9569403" y="5024361"/>
            <a:ext cx="106724" cy="21638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41D3AEA6-1115-1342-865B-92608F7D8536}"/>
              </a:ext>
            </a:extLst>
          </p:cNvPr>
          <p:cNvCxnSpPr>
            <a:stCxn id="146" idx="2"/>
            <a:endCxn id="140" idx="3"/>
          </p:cNvCxnSpPr>
          <p:nvPr/>
        </p:nvCxnSpPr>
        <p:spPr>
          <a:xfrm rot="5400000">
            <a:off x="7316691" y="5756708"/>
            <a:ext cx="83720" cy="1197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98D17002-7CC4-154A-B7B3-FF52D808948E}"/>
              </a:ext>
            </a:extLst>
          </p:cNvPr>
          <p:cNvCxnSpPr>
            <a:cxnSpLocks/>
            <a:stCxn id="141" idx="3"/>
            <a:endCxn id="5" idx="0"/>
          </p:cNvCxnSpPr>
          <p:nvPr/>
        </p:nvCxnSpPr>
        <p:spPr>
          <a:xfrm rot="16200000" flipH="1" flipV="1">
            <a:off x="5200741" y="5207533"/>
            <a:ext cx="192705" cy="1892050"/>
          </a:xfrm>
          <a:prstGeom prst="bentConnector3">
            <a:avLst>
              <a:gd name="adj1" fmla="val -10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172" name="TextBox 171">
            <a:extLst>
              <a:ext uri="{FF2B5EF4-FFF2-40B4-BE49-F238E27FC236}">
                <a16:creationId xmlns:a16="http://schemas.microsoft.com/office/drawing/2014/main" id="{EAA0E921-CA77-C346-96A8-5B6533EFBCA7}"/>
              </a:ext>
            </a:extLst>
          </p:cNvPr>
          <p:cNvSpPr txBox="1"/>
          <p:nvPr/>
        </p:nvSpPr>
        <p:spPr>
          <a:xfrm>
            <a:off x="10795797" y="4846153"/>
            <a:ext cx="1149674" cy="184666"/>
          </a:xfrm>
          <a:prstGeom prst="rect">
            <a:avLst/>
          </a:prstGeom>
          <a:noFill/>
        </p:spPr>
        <p:txBody>
          <a:bodyPr wrap="none" rtlCol="0">
            <a:spAutoFit/>
          </a:bodyPr>
          <a:lstStyle/>
          <a:p>
            <a:r>
              <a:rPr lang="en-US" sz="600" dirty="0"/>
              <a:t>Ticket status and closure detail</a:t>
            </a:r>
          </a:p>
        </p:txBody>
      </p:sp>
      <p:sp>
        <p:nvSpPr>
          <p:cNvPr id="173" name="TextBox 172">
            <a:extLst>
              <a:ext uri="{FF2B5EF4-FFF2-40B4-BE49-F238E27FC236}">
                <a16:creationId xmlns:a16="http://schemas.microsoft.com/office/drawing/2014/main" id="{8349F507-B774-A846-AE30-4E6DB096185C}"/>
              </a:ext>
            </a:extLst>
          </p:cNvPr>
          <p:cNvSpPr txBox="1"/>
          <p:nvPr/>
        </p:nvSpPr>
        <p:spPr>
          <a:xfrm>
            <a:off x="8961057" y="5991065"/>
            <a:ext cx="1149674" cy="184666"/>
          </a:xfrm>
          <a:prstGeom prst="rect">
            <a:avLst/>
          </a:prstGeom>
          <a:noFill/>
        </p:spPr>
        <p:txBody>
          <a:bodyPr wrap="none" rtlCol="0">
            <a:spAutoFit/>
          </a:bodyPr>
          <a:lstStyle/>
          <a:p>
            <a:r>
              <a:rPr lang="en-US" sz="600" dirty="0"/>
              <a:t>Ticket status and closure detail</a:t>
            </a:r>
          </a:p>
        </p:txBody>
      </p:sp>
      <p:sp>
        <p:nvSpPr>
          <p:cNvPr id="174" name="TextBox 173">
            <a:extLst>
              <a:ext uri="{FF2B5EF4-FFF2-40B4-BE49-F238E27FC236}">
                <a16:creationId xmlns:a16="http://schemas.microsoft.com/office/drawing/2014/main" id="{96FED5F4-4C50-3E43-BC23-04FC05ADE234}"/>
              </a:ext>
            </a:extLst>
          </p:cNvPr>
          <p:cNvSpPr txBox="1"/>
          <p:nvPr/>
        </p:nvSpPr>
        <p:spPr>
          <a:xfrm>
            <a:off x="6825786" y="6459949"/>
            <a:ext cx="495649" cy="184666"/>
          </a:xfrm>
          <a:prstGeom prst="rect">
            <a:avLst/>
          </a:prstGeom>
          <a:noFill/>
        </p:spPr>
        <p:txBody>
          <a:bodyPr wrap="none" rtlCol="0">
            <a:spAutoFit/>
          </a:bodyPr>
          <a:lstStyle/>
          <a:p>
            <a:r>
              <a:rPr lang="en-US" sz="600" dirty="0"/>
              <a:t>Email Info</a:t>
            </a:r>
          </a:p>
        </p:txBody>
      </p:sp>
      <p:sp>
        <p:nvSpPr>
          <p:cNvPr id="177" name="TextBox 176">
            <a:extLst>
              <a:ext uri="{FF2B5EF4-FFF2-40B4-BE49-F238E27FC236}">
                <a16:creationId xmlns:a16="http://schemas.microsoft.com/office/drawing/2014/main" id="{EDC1562B-36CC-7D43-A616-732ACF2B8057}"/>
              </a:ext>
            </a:extLst>
          </p:cNvPr>
          <p:cNvSpPr txBox="1"/>
          <p:nvPr/>
        </p:nvSpPr>
        <p:spPr>
          <a:xfrm>
            <a:off x="5596976" y="5712024"/>
            <a:ext cx="808235" cy="184666"/>
          </a:xfrm>
          <a:prstGeom prst="rect">
            <a:avLst/>
          </a:prstGeom>
          <a:noFill/>
        </p:spPr>
        <p:txBody>
          <a:bodyPr wrap="none" rtlCol="0">
            <a:spAutoFit/>
          </a:bodyPr>
          <a:lstStyle/>
          <a:p>
            <a:r>
              <a:rPr lang="en-US" sz="600" dirty="0"/>
              <a:t>Ticket closure detail</a:t>
            </a:r>
          </a:p>
        </p:txBody>
      </p:sp>
    </p:spTree>
    <p:extLst>
      <p:ext uri="{BB962C8B-B14F-4D97-AF65-F5344CB8AC3E}">
        <p14:creationId xmlns:p14="http://schemas.microsoft.com/office/powerpoint/2010/main" val="2098214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15D226BF-B463-DD43-BC6A-C709F58995DE}"/>
              </a:ext>
            </a:extLst>
          </p:cNvPr>
          <p:cNvSpPr txBox="1"/>
          <p:nvPr/>
        </p:nvSpPr>
        <p:spPr>
          <a:xfrm>
            <a:off x="11198033" y="6559755"/>
            <a:ext cx="742511" cy="184666"/>
          </a:xfrm>
          <a:prstGeom prst="rect">
            <a:avLst/>
          </a:prstGeom>
          <a:noFill/>
        </p:spPr>
        <p:txBody>
          <a:bodyPr wrap="none" rtlCol="0">
            <a:spAutoFit/>
          </a:bodyPr>
          <a:lstStyle/>
          <a:p>
            <a:r>
              <a:rPr lang="en-US" sz="600" dirty="0"/>
              <a:t>Check in/out  Info</a:t>
            </a:r>
          </a:p>
        </p:txBody>
      </p:sp>
      <p:sp>
        <p:nvSpPr>
          <p:cNvPr id="4" name="Rectangle 3">
            <a:extLst>
              <a:ext uri="{FF2B5EF4-FFF2-40B4-BE49-F238E27FC236}">
                <a16:creationId xmlns:a16="http://schemas.microsoft.com/office/drawing/2014/main" id="{EEE75858-A858-7E4F-B8AD-6A09407EB0B4}"/>
              </a:ext>
            </a:extLst>
          </p:cNvPr>
          <p:cNvSpPr/>
          <p:nvPr/>
        </p:nvSpPr>
        <p:spPr>
          <a:xfrm>
            <a:off x="5535536" y="921967"/>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a:t>
            </a:r>
          </a:p>
        </p:txBody>
      </p:sp>
      <p:sp>
        <p:nvSpPr>
          <p:cNvPr id="8" name="TextBox 7">
            <a:extLst>
              <a:ext uri="{FF2B5EF4-FFF2-40B4-BE49-F238E27FC236}">
                <a16:creationId xmlns:a16="http://schemas.microsoft.com/office/drawing/2014/main" id="{ACA475DA-AAB4-0C4F-ACC0-99DC10FCC247}"/>
              </a:ext>
            </a:extLst>
          </p:cNvPr>
          <p:cNvSpPr txBox="1"/>
          <p:nvPr/>
        </p:nvSpPr>
        <p:spPr>
          <a:xfrm>
            <a:off x="2671280" y="28672"/>
            <a:ext cx="8189550" cy="584775"/>
          </a:xfrm>
          <a:prstGeom prst="rect">
            <a:avLst/>
          </a:prstGeom>
          <a:noFill/>
        </p:spPr>
        <p:txBody>
          <a:bodyPr wrap="none" rtlCol="0">
            <a:spAutoFit/>
          </a:bodyPr>
          <a:lstStyle/>
          <a:p>
            <a:r>
              <a:rPr lang="en-US" sz="3200" b="1" dirty="0"/>
              <a:t>System DFD : Hotel Information System (FINAL)</a:t>
            </a:r>
          </a:p>
        </p:txBody>
      </p:sp>
      <p:grpSp>
        <p:nvGrpSpPr>
          <p:cNvPr id="15" name="Group 14">
            <a:extLst>
              <a:ext uri="{FF2B5EF4-FFF2-40B4-BE49-F238E27FC236}">
                <a16:creationId xmlns:a16="http://schemas.microsoft.com/office/drawing/2014/main" id="{2EFCF254-7E03-7446-BD00-A1AA939CEB61}"/>
              </a:ext>
            </a:extLst>
          </p:cNvPr>
          <p:cNvGrpSpPr/>
          <p:nvPr/>
        </p:nvGrpSpPr>
        <p:grpSpPr>
          <a:xfrm>
            <a:off x="861350" y="2571320"/>
            <a:ext cx="1033383" cy="876447"/>
            <a:chOff x="4894996" y="1947470"/>
            <a:chExt cx="1933434" cy="1639810"/>
          </a:xfrm>
        </p:grpSpPr>
        <p:sp>
          <p:nvSpPr>
            <p:cNvPr id="7" name="Rounded Rectangle 6">
              <a:extLst>
                <a:ext uri="{FF2B5EF4-FFF2-40B4-BE49-F238E27FC236}">
                  <a16:creationId xmlns:a16="http://schemas.microsoft.com/office/drawing/2014/main" id="{63E0E38D-BDA2-2948-8C9F-54761270034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Search</a:t>
              </a:r>
              <a:r>
                <a:rPr lang="en-US" sz="700" dirty="0">
                  <a:solidFill>
                    <a:schemeClr val="tx1"/>
                  </a:solidFill>
                </a:rPr>
                <a:t> Rooms</a:t>
              </a:r>
            </a:p>
          </p:txBody>
        </p:sp>
        <p:sp>
          <p:nvSpPr>
            <p:cNvPr id="19" name="Delay 18">
              <a:extLst>
                <a:ext uri="{FF2B5EF4-FFF2-40B4-BE49-F238E27FC236}">
                  <a16:creationId xmlns:a16="http://schemas.microsoft.com/office/drawing/2014/main" id="{C2FEA86F-0C49-5947-A1A8-C95A6D1536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20" name="TextBox 19">
              <a:extLst>
                <a:ext uri="{FF2B5EF4-FFF2-40B4-BE49-F238E27FC236}">
                  <a16:creationId xmlns:a16="http://schemas.microsoft.com/office/drawing/2014/main" id="{DBB3E46C-6971-E94E-BBC9-65E463402177}"/>
                </a:ext>
              </a:extLst>
            </p:cNvPr>
            <p:cNvSpPr txBox="1"/>
            <p:nvPr/>
          </p:nvSpPr>
          <p:spPr>
            <a:xfrm>
              <a:off x="5628981" y="1973492"/>
              <a:ext cx="555448" cy="374298"/>
            </a:xfrm>
            <a:prstGeom prst="rect">
              <a:avLst/>
            </a:prstGeom>
            <a:noFill/>
          </p:spPr>
          <p:txBody>
            <a:bodyPr wrap="none" rtlCol="0">
              <a:spAutoFit/>
            </a:bodyPr>
            <a:lstStyle/>
            <a:p>
              <a:r>
                <a:rPr lang="en-US" sz="700" dirty="0"/>
                <a:t>1.0</a:t>
              </a:r>
            </a:p>
          </p:txBody>
        </p:sp>
      </p:grpSp>
      <p:grpSp>
        <p:nvGrpSpPr>
          <p:cNvPr id="76" name="Group 75">
            <a:extLst>
              <a:ext uri="{FF2B5EF4-FFF2-40B4-BE49-F238E27FC236}">
                <a16:creationId xmlns:a16="http://schemas.microsoft.com/office/drawing/2014/main" id="{0DB72949-3E73-CD42-80CE-5946B25D2965}"/>
              </a:ext>
            </a:extLst>
          </p:cNvPr>
          <p:cNvGrpSpPr/>
          <p:nvPr/>
        </p:nvGrpSpPr>
        <p:grpSpPr>
          <a:xfrm>
            <a:off x="8084384" y="2573198"/>
            <a:ext cx="1033383" cy="876447"/>
            <a:chOff x="4894996" y="1947470"/>
            <a:chExt cx="1933434" cy="1639810"/>
          </a:xfrm>
        </p:grpSpPr>
        <p:sp>
          <p:nvSpPr>
            <p:cNvPr id="77" name="Rounded Rectangle 76">
              <a:extLst>
                <a:ext uri="{FF2B5EF4-FFF2-40B4-BE49-F238E27FC236}">
                  <a16:creationId xmlns:a16="http://schemas.microsoft.com/office/drawing/2014/main" id="{D38F9B3C-FB3F-B849-BC29-8388C738252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Receive </a:t>
              </a:r>
              <a:r>
                <a:rPr lang="en-US" sz="700" dirty="0">
                  <a:solidFill>
                    <a:schemeClr val="tx1"/>
                  </a:solidFill>
                </a:rPr>
                <a:t>Confirmation</a:t>
              </a:r>
            </a:p>
          </p:txBody>
        </p:sp>
        <p:sp>
          <p:nvSpPr>
            <p:cNvPr id="78" name="Delay 77">
              <a:extLst>
                <a:ext uri="{FF2B5EF4-FFF2-40B4-BE49-F238E27FC236}">
                  <a16:creationId xmlns:a16="http://schemas.microsoft.com/office/drawing/2014/main" id="{769380F5-A19F-D642-90B5-4B66F9C9F170}"/>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9" name="TextBox 78">
              <a:extLst>
                <a:ext uri="{FF2B5EF4-FFF2-40B4-BE49-F238E27FC236}">
                  <a16:creationId xmlns:a16="http://schemas.microsoft.com/office/drawing/2014/main" id="{A9EEDA21-C1C8-684E-9D56-7C7455AA83BA}"/>
                </a:ext>
              </a:extLst>
            </p:cNvPr>
            <p:cNvSpPr txBox="1"/>
            <p:nvPr/>
          </p:nvSpPr>
          <p:spPr>
            <a:xfrm>
              <a:off x="5628981" y="1973492"/>
              <a:ext cx="555448" cy="374298"/>
            </a:xfrm>
            <a:prstGeom prst="rect">
              <a:avLst/>
            </a:prstGeom>
            <a:noFill/>
          </p:spPr>
          <p:txBody>
            <a:bodyPr wrap="none" rtlCol="0">
              <a:spAutoFit/>
            </a:bodyPr>
            <a:lstStyle/>
            <a:p>
              <a:r>
                <a:rPr lang="en-US" sz="700" dirty="0"/>
                <a:t>5.0</a:t>
              </a:r>
            </a:p>
          </p:txBody>
        </p:sp>
      </p:grpSp>
      <p:grpSp>
        <p:nvGrpSpPr>
          <p:cNvPr id="80" name="Group 79">
            <a:extLst>
              <a:ext uri="{FF2B5EF4-FFF2-40B4-BE49-F238E27FC236}">
                <a16:creationId xmlns:a16="http://schemas.microsoft.com/office/drawing/2014/main" id="{B7A424EF-EC93-CA4D-937E-BD73114933F4}"/>
              </a:ext>
            </a:extLst>
          </p:cNvPr>
          <p:cNvGrpSpPr/>
          <p:nvPr/>
        </p:nvGrpSpPr>
        <p:grpSpPr>
          <a:xfrm>
            <a:off x="5783746" y="2583184"/>
            <a:ext cx="1033383" cy="876447"/>
            <a:chOff x="4894996" y="1947470"/>
            <a:chExt cx="1933434" cy="1639810"/>
          </a:xfrm>
        </p:grpSpPr>
        <p:sp>
          <p:nvSpPr>
            <p:cNvPr id="81" name="Rounded Rectangle 80">
              <a:extLst>
                <a:ext uri="{FF2B5EF4-FFF2-40B4-BE49-F238E27FC236}">
                  <a16:creationId xmlns:a16="http://schemas.microsoft.com/office/drawing/2014/main" id="{7ACC0D16-AF81-0C4A-9D40-69E767D9DA7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Book</a:t>
              </a:r>
              <a:r>
                <a:rPr lang="en-US" sz="700" dirty="0">
                  <a:solidFill>
                    <a:schemeClr val="tx1"/>
                  </a:solidFill>
                </a:rPr>
                <a:t> Rooms</a:t>
              </a:r>
            </a:p>
          </p:txBody>
        </p:sp>
        <p:sp>
          <p:nvSpPr>
            <p:cNvPr id="82" name="Delay 81">
              <a:extLst>
                <a:ext uri="{FF2B5EF4-FFF2-40B4-BE49-F238E27FC236}">
                  <a16:creationId xmlns:a16="http://schemas.microsoft.com/office/drawing/2014/main" id="{EFDA4729-EE7A-DF49-BACE-947DD6060891}"/>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3" name="TextBox 82">
              <a:extLst>
                <a:ext uri="{FF2B5EF4-FFF2-40B4-BE49-F238E27FC236}">
                  <a16:creationId xmlns:a16="http://schemas.microsoft.com/office/drawing/2014/main" id="{A7725265-B903-DE49-9B06-844747542A71}"/>
                </a:ext>
              </a:extLst>
            </p:cNvPr>
            <p:cNvSpPr txBox="1"/>
            <p:nvPr/>
          </p:nvSpPr>
          <p:spPr>
            <a:xfrm>
              <a:off x="5628981" y="1973492"/>
              <a:ext cx="555448" cy="374298"/>
            </a:xfrm>
            <a:prstGeom prst="rect">
              <a:avLst/>
            </a:prstGeom>
            <a:noFill/>
          </p:spPr>
          <p:txBody>
            <a:bodyPr wrap="none" rtlCol="0">
              <a:spAutoFit/>
            </a:bodyPr>
            <a:lstStyle/>
            <a:p>
              <a:r>
                <a:rPr lang="en-US" sz="700" dirty="0"/>
                <a:t>3.0</a:t>
              </a:r>
            </a:p>
          </p:txBody>
        </p:sp>
      </p:grpSp>
      <p:grpSp>
        <p:nvGrpSpPr>
          <p:cNvPr id="84" name="Group 83">
            <a:extLst>
              <a:ext uri="{FF2B5EF4-FFF2-40B4-BE49-F238E27FC236}">
                <a16:creationId xmlns:a16="http://schemas.microsoft.com/office/drawing/2014/main" id="{3F2817F1-4B42-6E4A-9F4F-5D6B60568B59}"/>
              </a:ext>
            </a:extLst>
          </p:cNvPr>
          <p:cNvGrpSpPr/>
          <p:nvPr/>
        </p:nvGrpSpPr>
        <p:grpSpPr>
          <a:xfrm>
            <a:off x="6919112" y="2583184"/>
            <a:ext cx="1033383" cy="876447"/>
            <a:chOff x="4894996" y="1947470"/>
            <a:chExt cx="1933434" cy="1639810"/>
          </a:xfrm>
        </p:grpSpPr>
        <p:sp>
          <p:nvSpPr>
            <p:cNvPr id="85" name="Rounded Rectangle 84">
              <a:extLst>
                <a:ext uri="{FF2B5EF4-FFF2-40B4-BE49-F238E27FC236}">
                  <a16:creationId xmlns:a16="http://schemas.microsoft.com/office/drawing/2014/main" id="{E1A95158-4B02-3349-B90F-B111643F1FE0}"/>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Cancel</a:t>
              </a:r>
              <a:r>
                <a:rPr lang="en-US" sz="700" dirty="0">
                  <a:solidFill>
                    <a:schemeClr val="tx1"/>
                  </a:solidFill>
                </a:rPr>
                <a:t> Reservation</a:t>
              </a:r>
            </a:p>
          </p:txBody>
        </p:sp>
        <p:sp>
          <p:nvSpPr>
            <p:cNvPr id="86" name="Delay 85">
              <a:extLst>
                <a:ext uri="{FF2B5EF4-FFF2-40B4-BE49-F238E27FC236}">
                  <a16:creationId xmlns:a16="http://schemas.microsoft.com/office/drawing/2014/main" id="{D8AF57B8-D18C-F647-B90A-C7E909ADC443}"/>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87" name="TextBox 86">
              <a:extLst>
                <a:ext uri="{FF2B5EF4-FFF2-40B4-BE49-F238E27FC236}">
                  <a16:creationId xmlns:a16="http://schemas.microsoft.com/office/drawing/2014/main" id="{254317A5-AEE9-9B45-B791-6860EDC9E8FB}"/>
                </a:ext>
              </a:extLst>
            </p:cNvPr>
            <p:cNvSpPr txBox="1"/>
            <p:nvPr/>
          </p:nvSpPr>
          <p:spPr>
            <a:xfrm>
              <a:off x="5628981" y="1973492"/>
              <a:ext cx="555448" cy="374298"/>
            </a:xfrm>
            <a:prstGeom prst="rect">
              <a:avLst/>
            </a:prstGeom>
            <a:noFill/>
          </p:spPr>
          <p:txBody>
            <a:bodyPr wrap="none" rtlCol="0">
              <a:spAutoFit/>
            </a:bodyPr>
            <a:lstStyle/>
            <a:p>
              <a:r>
                <a:rPr lang="en-US" sz="700" dirty="0"/>
                <a:t>4.0</a:t>
              </a:r>
            </a:p>
          </p:txBody>
        </p:sp>
      </p:grpSp>
      <p:grpSp>
        <p:nvGrpSpPr>
          <p:cNvPr id="97" name="Group 96">
            <a:extLst>
              <a:ext uri="{FF2B5EF4-FFF2-40B4-BE49-F238E27FC236}">
                <a16:creationId xmlns:a16="http://schemas.microsoft.com/office/drawing/2014/main" id="{573FB219-3A9E-C740-B3DE-356B95581CE2}"/>
              </a:ext>
            </a:extLst>
          </p:cNvPr>
          <p:cNvGrpSpPr/>
          <p:nvPr/>
        </p:nvGrpSpPr>
        <p:grpSpPr>
          <a:xfrm>
            <a:off x="3097098" y="2628661"/>
            <a:ext cx="1033383" cy="876447"/>
            <a:chOff x="4894996" y="1947470"/>
            <a:chExt cx="1933434" cy="1639810"/>
          </a:xfrm>
        </p:grpSpPr>
        <p:sp>
          <p:nvSpPr>
            <p:cNvPr id="98" name="Rounded Rectangle 97">
              <a:extLst>
                <a:ext uri="{FF2B5EF4-FFF2-40B4-BE49-F238E27FC236}">
                  <a16:creationId xmlns:a16="http://schemas.microsoft.com/office/drawing/2014/main" id="{E815F7BB-EF83-1142-80D7-0DCC9A248F26}"/>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View</a:t>
              </a:r>
              <a:r>
                <a:rPr lang="en-US" sz="700" dirty="0">
                  <a:solidFill>
                    <a:schemeClr val="tx1"/>
                  </a:solidFill>
                </a:rPr>
                <a:t> Results</a:t>
              </a:r>
            </a:p>
          </p:txBody>
        </p:sp>
        <p:sp>
          <p:nvSpPr>
            <p:cNvPr id="99" name="Delay 98">
              <a:extLst>
                <a:ext uri="{FF2B5EF4-FFF2-40B4-BE49-F238E27FC236}">
                  <a16:creationId xmlns:a16="http://schemas.microsoft.com/office/drawing/2014/main" id="{01D83F20-1D3D-7F4E-A2DE-7F8483FC29ED}"/>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00" name="TextBox 99">
              <a:extLst>
                <a:ext uri="{FF2B5EF4-FFF2-40B4-BE49-F238E27FC236}">
                  <a16:creationId xmlns:a16="http://schemas.microsoft.com/office/drawing/2014/main" id="{2D59337E-A118-C049-8ECB-E6D0CA665E5C}"/>
                </a:ext>
              </a:extLst>
            </p:cNvPr>
            <p:cNvSpPr txBox="1"/>
            <p:nvPr/>
          </p:nvSpPr>
          <p:spPr>
            <a:xfrm>
              <a:off x="5628981" y="1973492"/>
              <a:ext cx="555448" cy="374298"/>
            </a:xfrm>
            <a:prstGeom prst="rect">
              <a:avLst/>
            </a:prstGeom>
            <a:noFill/>
          </p:spPr>
          <p:txBody>
            <a:bodyPr wrap="none" rtlCol="0">
              <a:spAutoFit/>
            </a:bodyPr>
            <a:lstStyle/>
            <a:p>
              <a:r>
                <a:rPr lang="en-US" sz="700" dirty="0"/>
                <a:t>2.0</a:t>
              </a:r>
            </a:p>
          </p:txBody>
        </p:sp>
      </p:grpSp>
      <p:grpSp>
        <p:nvGrpSpPr>
          <p:cNvPr id="110" name="Group 109">
            <a:extLst>
              <a:ext uri="{FF2B5EF4-FFF2-40B4-BE49-F238E27FC236}">
                <a16:creationId xmlns:a16="http://schemas.microsoft.com/office/drawing/2014/main" id="{6AD7EBB8-0A50-C246-B475-4424980EBC8B}"/>
              </a:ext>
            </a:extLst>
          </p:cNvPr>
          <p:cNvGrpSpPr/>
          <p:nvPr/>
        </p:nvGrpSpPr>
        <p:grpSpPr>
          <a:xfrm>
            <a:off x="10907162" y="2573198"/>
            <a:ext cx="1033383" cy="876447"/>
            <a:chOff x="4894996" y="1947470"/>
            <a:chExt cx="1933434" cy="1639810"/>
          </a:xfrm>
        </p:grpSpPr>
        <p:sp>
          <p:nvSpPr>
            <p:cNvPr id="111" name="Rounded Rectangle 110">
              <a:extLst>
                <a:ext uri="{FF2B5EF4-FFF2-40B4-BE49-F238E27FC236}">
                  <a16:creationId xmlns:a16="http://schemas.microsoft.com/office/drawing/2014/main" id="{13964732-1769-9045-8321-75821AD1A0D9}"/>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Update </a:t>
              </a:r>
              <a:r>
                <a:rPr lang="en-US" sz="700" dirty="0">
                  <a:solidFill>
                    <a:schemeClr val="tx1"/>
                  </a:solidFill>
                </a:rPr>
                <a:t>Check in/out Status</a:t>
              </a:r>
            </a:p>
          </p:txBody>
        </p:sp>
        <p:sp>
          <p:nvSpPr>
            <p:cNvPr id="112" name="Delay 111">
              <a:extLst>
                <a:ext uri="{FF2B5EF4-FFF2-40B4-BE49-F238E27FC236}">
                  <a16:creationId xmlns:a16="http://schemas.microsoft.com/office/drawing/2014/main" id="{2A669666-C9C3-5B45-B11A-5A997BC5D408}"/>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3" name="TextBox 112">
              <a:extLst>
                <a:ext uri="{FF2B5EF4-FFF2-40B4-BE49-F238E27FC236}">
                  <a16:creationId xmlns:a16="http://schemas.microsoft.com/office/drawing/2014/main" id="{7176BFCC-2D95-DF45-9940-EEA539EE4025}"/>
                </a:ext>
              </a:extLst>
            </p:cNvPr>
            <p:cNvSpPr txBox="1"/>
            <p:nvPr/>
          </p:nvSpPr>
          <p:spPr>
            <a:xfrm>
              <a:off x="5628981" y="1973492"/>
              <a:ext cx="555448" cy="374298"/>
            </a:xfrm>
            <a:prstGeom prst="rect">
              <a:avLst/>
            </a:prstGeom>
            <a:noFill/>
          </p:spPr>
          <p:txBody>
            <a:bodyPr wrap="none" rtlCol="0">
              <a:spAutoFit/>
            </a:bodyPr>
            <a:lstStyle/>
            <a:p>
              <a:r>
                <a:rPr lang="en-US" sz="700" dirty="0"/>
                <a:t>7.0</a:t>
              </a:r>
            </a:p>
          </p:txBody>
        </p:sp>
      </p:grpSp>
      <p:grpSp>
        <p:nvGrpSpPr>
          <p:cNvPr id="114" name="Group 113">
            <a:extLst>
              <a:ext uri="{FF2B5EF4-FFF2-40B4-BE49-F238E27FC236}">
                <a16:creationId xmlns:a16="http://schemas.microsoft.com/office/drawing/2014/main" id="{EC01D5AF-A0D6-1542-8FF7-2E547F7EA679}"/>
              </a:ext>
            </a:extLst>
          </p:cNvPr>
          <p:cNvGrpSpPr/>
          <p:nvPr/>
        </p:nvGrpSpPr>
        <p:grpSpPr>
          <a:xfrm>
            <a:off x="9495773" y="2573198"/>
            <a:ext cx="1033383" cy="876447"/>
            <a:chOff x="4894996" y="1947470"/>
            <a:chExt cx="1933434" cy="1639810"/>
          </a:xfrm>
        </p:grpSpPr>
        <p:sp>
          <p:nvSpPr>
            <p:cNvPr id="115" name="Rounded Rectangle 114">
              <a:extLst>
                <a:ext uri="{FF2B5EF4-FFF2-40B4-BE49-F238E27FC236}">
                  <a16:creationId xmlns:a16="http://schemas.microsoft.com/office/drawing/2014/main" id="{A178AB7D-5A0D-8642-8EF0-156A4D1EEE01}"/>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Create / Update </a:t>
              </a:r>
              <a:r>
                <a:rPr lang="en-US" sz="700" dirty="0">
                  <a:solidFill>
                    <a:schemeClr val="tx1"/>
                  </a:solidFill>
                </a:rPr>
                <a:t> Account</a:t>
              </a:r>
            </a:p>
          </p:txBody>
        </p:sp>
        <p:sp>
          <p:nvSpPr>
            <p:cNvPr id="116" name="Delay 115">
              <a:extLst>
                <a:ext uri="{FF2B5EF4-FFF2-40B4-BE49-F238E27FC236}">
                  <a16:creationId xmlns:a16="http://schemas.microsoft.com/office/drawing/2014/main" id="{7A33EA24-9982-6E44-9379-09A07B78CB9A}"/>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17" name="TextBox 116">
              <a:extLst>
                <a:ext uri="{FF2B5EF4-FFF2-40B4-BE49-F238E27FC236}">
                  <a16:creationId xmlns:a16="http://schemas.microsoft.com/office/drawing/2014/main" id="{CEA427A9-B369-504F-934C-B7D49C88ADA3}"/>
                </a:ext>
              </a:extLst>
            </p:cNvPr>
            <p:cNvSpPr txBox="1"/>
            <p:nvPr/>
          </p:nvSpPr>
          <p:spPr>
            <a:xfrm>
              <a:off x="5628981" y="1973492"/>
              <a:ext cx="555448" cy="374298"/>
            </a:xfrm>
            <a:prstGeom prst="rect">
              <a:avLst/>
            </a:prstGeom>
            <a:noFill/>
          </p:spPr>
          <p:txBody>
            <a:bodyPr wrap="none" rtlCol="0">
              <a:spAutoFit/>
            </a:bodyPr>
            <a:lstStyle/>
            <a:p>
              <a:r>
                <a:rPr lang="en-US" sz="700" dirty="0"/>
                <a:t>6.0</a:t>
              </a:r>
            </a:p>
          </p:txBody>
        </p:sp>
      </p:grpSp>
      <p:cxnSp>
        <p:nvCxnSpPr>
          <p:cNvPr id="3" name="Elbow Connector 2">
            <a:extLst>
              <a:ext uri="{FF2B5EF4-FFF2-40B4-BE49-F238E27FC236}">
                <a16:creationId xmlns:a16="http://schemas.microsoft.com/office/drawing/2014/main" id="{29869E58-441A-7549-AE87-73845B02DDCA}"/>
              </a:ext>
            </a:extLst>
          </p:cNvPr>
          <p:cNvCxnSpPr>
            <a:stCxn id="4" idx="2"/>
            <a:endCxn id="20" idx="0"/>
          </p:cNvCxnSpPr>
          <p:nvPr/>
        </p:nvCxnSpPr>
        <p:spPr>
          <a:xfrm rot="5400000">
            <a:off x="2990964" y="-367835"/>
            <a:ext cx="1364188" cy="4541938"/>
          </a:xfrm>
          <a:prstGeom prst="bentConnector3">
            <a:avLst>
              <a:gd name="adj1" fmla="val 58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08CDA1DB-02DF-CF45-9C82-EF487B800F3F}"/>
              </a:ext>
            </a:extLst>
          </p:cNvPr>
          <p:cNvCxnSpPr>
            <a:cxnSpLocks/>
            <a:stCxn id="7" idx="2"/>
            <a:endCxn id="102" idx="0"/>
          </p:cNvCxnSpPr>
          <p:nvPr/>
        </p:nvCxnSpPr>
        <p:spPr>
          <a:xfrm rot="5400000">
            <a:off x="771416" y="3998204"/>
            <a:ext cx="1157062" cy="56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70FF695-2E70-DF42-9071-4114A9CB1A4E}"/>
              </a:ext>
            </a:extLst>
          </p:cNvPr>
          <p:cNvCxnSpPr>
            <a:cxnSpLocks/>
            <a:stCxn id="102" idx="2"/>
            <a:endCxn id="119" idx="1"/>
          </p:cNvCxnSpPr>
          <p:nvPr/>
        </p:nvCxnSpPr>
        <p:spPr>
          <a:xfrm rot="5400000" flipH="1" flipV="1">
            <a:off x="1716704" y="4302392"/>
            <a:ext cx="215488" cy="1005193"/>
          </a:xfrm>
          <a:prstGeom prst="bentConnector4">
            <a:avLst>
              <a:gd name="adj1" fmla="val -106085"/>
              <a:gd name="adj2" fmla="val 790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BF7D7E0-F9A4-F440-91D0-64DB2EEF932F}"/>
              </a:ext>
            </a:extLst>
          </p:cNvPr>
          <p:cNvCxnSpPr>
            <a:cxnSpLocks/>
            <a:stCxn id="5" idx="1"/>
            <a:endCxn id="20" idx="0"/>
          </p:cNvCxnSpPr>
          <p:nvPr/>
        </p:nvCxnSpPr>
        <p:spPr>
          <a:xfrm rot="10800000">
            <a:off x="1402090" y="2585228"/>
            <a:ext cx="2540489" cy="3814220"/>
          </a:xfrm>
          <a:prstGeom prst="bentConnector4">
            <a:avLst>
              <a:gd name="adj1" fmla="val 145383"/>
              <a:gd name="adj2" fmla="val 1059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F005F2F-8941-BC48-A27C-6181C6EB5EB9}"/>
              </a:ext>
            </a:extLst>
          </p:cNvPr>
          <p:cNvCxnSpPr>
            <a:cxnSpLocks/>
            <a:stCxn id="98" idx="3"/>
            <a:endCxn id="5" idx="0"/>
          </p:cNvCxnSpPr>
          <p:nvPr/>
        </p:nvCxnSpPr>
        <p:spPr>
          <a:xfrm>
            <a:off x="4130480" y="3103001"/>
            <a:ext cx="220589" cy="31469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A88E51-2D4A-B04D-A207-2B611F431392}"/>
              </a:ext>
            </a:extLst>
          </p:cNvPr>
          <p:cNvCxnSpPr>
            <a:cxnSpLocks/>
            <a:stCxn id="119" idx="3"/>
            <a:endCxn id="11" idx="1"/>
          </p:cNvCxnSpPr>
          <p:nvPr/>
        </p:nvCxnSpPr>
        <p:spPr>
          <a:xfrm flipV="1">
            <a:off x="3360427" y="4571702"/>
            <a:ext cx="2271784" cy="12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2BCBC0F3-4566-1F45-995C-5EE2D99C71BA}"/>
              </a:ext>
            </a:extLst>
          </p:cNvPr>
          <p:cNvCxnSpPr>
            <a:cxnSpLocks/>
            <a:stCxn id="4" idx="2"/>
            <a:endCxn id="83" idx="0"/>
          </p:cNvCxnSpPr>
          <p:nvPr/>
        </p:nvCxnSpPr>
        <p:spPr>
          <a:xfrm rot="16200000" flipH="1">
            <a:off x="5446230" y="1718837"/>
            <a:ext cx="1376052" cy="380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729E87BD-2852-EC4D-8BC1-89D9FDD59C04}"/>
              </a:ext>
            </a:extLst>
          </p:cNvPr>
          <p:cNvCxnSpPr>
            <a:cxnSpLocks/>
            <a:stCxn id="81" idx="2"/>
            <a:endCxn id="9" idx="0"/>
          </p:cNvCxnSpPr>
          <p:nvPr/>
        </p:nvCxnSpPr>
        <p:spPr>
          <a:xfrm rot="5400000">
            <a:off x="5779044" y="3896356"/>
            <a:ext cx="958119" cy="84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70018CF3-CA68-1842-805E-6891B2094F49}"/>
              </a:ext>
            </a:extLst>
          </p:cNvPr>
          <p:cNvCxnSpPr>
            <a:cxnSpLocks/>
            <a:stCxn id="4" idx="2"/>
            <a:endCxn id="87" idx="0"/>
          </p:cNvCxnSpPr>
          <p:nvPr/>
        </p:nvCxnSpPr>
        <p:spPr>
          <a:xfrm rot="16200000" flipH="1">
            <a:off x="6013913" y="1151154"/>
            <a:ext cx="1376052" cy="1515824"/>
          </a:xfrm>
          <a:prstGeom prst="bentConnector3">
            <a:avLst>
              <a:gd name="adj1" fmla="val 39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4EE4CBBD-ED66-D842-AACA-DFA9D2EE4E04}"/>
              </a:ext>
            </a:extLst>
          </p:cNvPr>
          <p:cNvCxnSpPr>
            <a:cxnSpLocks/>
            <a:stCxn id="4" idx="2"/>
            <a:endCxn id="117" idx="0"/>
          </p:cNvCxnSpPr>
          <p:nvPr/>
        </p:nvCxnSpPr>
        <p:spPr>
          <a:xfrm rot="16200000" flipH="1">
            <a:off x="7307236" y="-142170"/>
            <a:ext cx="1366066" cy="4092485"/>
          </a:xfrm>
          <a:prstGeom prst="bentConnector3">
            <a:avLst>
              <a:gd name="adj1" fmla="val 45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A2C762E4-A606-CC47-B126-A60F892035E3}"/>
              </a:ext>
            </a:extLst>
          </p:cNvPr>
          <p:cNvCxnSpPr>
            <a:cxnSpLocks/>
            <a:stCxn id="5" idx="3"/>
            <a:endCxn id="83" idx="0"/>
          </p:cNvCxnSpPr>
          <p:nvPr/>
        </p:nvCxnSpPr>
        <p:spPr>
          <a:xfrm flipV="1">
            <a:off x="4759559" y="2597092"/>
            <a:ext cx="1564926" cy="3802356"/>
          </a:xfrm>
          <a:prstGeom prst="bentConnector4">
            <a:avLst>
              <a:gd name="adj1" fmla="val 9015"/>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5DFDA46C-4FE0-F046-A59E-831D796DBF97}"/>
              </a:ext>
            </a:extLst>
          </p:cNvPr>
          <p:cNvCxnSpPr>
            <a:cxnSpLocks/>
            <a:stCxn id="85" idx="2"/>
            <a:endCxn id="9" idx="0"/>
          </p:cNvCxnSpPr>
          <p:nvPr/>
        </p:nvCxnSpPr>
        <p:spPr>
          <a:xfrm rot="5400000">
            <a:off x="6346727" y="3328673"/>
            <a:ext cx="958119" cy="12200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CDFC900B-16F4-8843-8D46-1DCD2AAD741A}"/>
              </a:ext>
            </a:extLst>
          </p:cNvPr>
          <p:cNvCxnSpPr>
            <a:cxnSpLocks/>
            <a:stCxn id="9" idx="3"/>
            <a:endCxn id="77" idx="2"/>
          </p:cNvCxnSpPr>
          <p:nvPr/>
        </p:nvCxnSpPr>
        <p:spPr>
          <a:xfrm flipV="1">
            <a:off x="6799325" y="3449645"/>
            <a:ext cx="1801750" cy="11220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92D09CC9-C0A0-9842-8D70-3CC61D564851}"/>
              </a:ext>
            </a:extLst>
          </p:cNvPr>
          <p:cNvCxnSpPr>
            <a:cxnSpLocks/>
            <a:stCxn id="115" idx="2"/>
            <a:endCxn id="59" idx="1"/>
          </p:cNvCxnSpPr>
          <p:nvPr/>
        </p:nvCxnSpPr>
        <p:spPr>
          <a:xfrm rot="5400000" flipH="1" flipV="1">
            <a:off x="9393679" y="2065109"/>
            <a:ext cx="2003321" cy="765752"/>
          </a:xfrm>
          <a:prstGeom prst="bentConnector4">
            <a:avLst>
              <a:gd name="adj1" fmla="val -11411"/>
              <a:gd name="adj2" fmla="val 837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FABD3923-920D-1F48-A7BE-D84C7F04B5B7}"/>
              </a:ext>
            </a:extLst>
          </p:cNvPr>
          <p:cNvCxnSpPr>
            <a:cxnSpLocks/>
            <a:stCxn id="5" idx="3"/>
            <a:endCxn id="117" idx="0"/>
          </p:cNvCxnSpPr>
          <p:nvPr/>
        </p:nvCxnSpPr>
        <p:spPr>
          <a:xfrm flipV="1">
            <a:off x="4759559" y="2587106"/>
            <a:ext cx="5276953" cy="3812342"/>
          </a:xfrm>
          <a:prstGeom prst="bentConnector4">
            <a:avLst>
              <a:gd name="adj1" fmla="val 9792"/>
              <a:gd name="adj2" fmla="val 1093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82366456-2ABE-A44E-B7CA-77B22ADFF404}"/>
              </a:ext>
            </a:extLst>
          </p:cNvPr>
          <p:cNvCxnSpPr>
            <a:cxnSpLocks/>
            <a:stCxn id="111" idx="2"/>
            <a:endCxn id="9" idx="0"/>
          </p:cNvCxnSpPr>
          <p:nvPr/>
        </p:nvCxnSpPr>
        <p:spPr>
          <a:xfrm rot="5400000">
            <a:off x="8335759" y="1329655"/>
            <a:ext cx="968105" cy="520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6D822C2-17A4-7243-BA1E-16898CB615B2}"/>
              </a:ext>
            </a:extLst>
          </p:cNvPr>
          <p:cNvSpPr txBox="1"/>
          <p:nvPr/>
        </p:nvSpPr>
        <p:spPr>
          <a:xfrm>
            <a:off x="1372384" y="3775765"/>
            <a:ext cx="604653" cy="184666"/>
          </a:xfrm>
          <a:prstGeom prst="rect">
            <a:avLst/>
          </a:prstGeom>
          <a:noFill/>
        </p:spPr>
        <p:txBody>
          <a:bodyPr wrap="none" rtlCol="0">
            <a:spAutoFit/>
          </a:bodyPr>
          <a:lstStyle/>
          <a:p>
            <a:r>
              <a:rPr lang="en-US" sz="600" dirty="0"/>
              <a:t>Search Query</a:t>
            </a:r>
          </a:p>
        </p:txBody>
      </p:sp>
      <p:sp>
        <p:nvSpPr>
          <p:cNvPr id="106" name="TextBox 105">
            <a:extLst>
              <a:ext uri="{FF2B5EF4-FFF2-40B4-BE49-F238E27FC236}">
                <a16:creationId xmlns:a16="http://schemas.microsoft.com/office/drawing/2014/main" id="{B9DB5DC2-9D75-0945-B0BA-A3F1EE9B7587}"/>
              </a:ext>
            </a:extLst>
          </p:cNvPr>
          <p:cNvSpPr txBox="1"/>
          <p:nvPr/>
        </p:nvSpPr>
        <p:spPr>
          <a:xfrm>
            <a:off x="1342115" y="5130174"/>
            <a:ext cx="508473" cy="184666"/>
          </a:xfrm>
          <a:prstGeom prst="rect">
            <a:avLst/>
          </a:prstGeom>
          <a:noFill/>
        </p:spPr>
        <p:txBody>
          <a:bodyPr wrap="none" rtlCol="0">
            <a:spAutoFit/>
          </a:bodyPr>
          <a:lstStyle/>
          <a:p>
            <a:r>
              <a:rPr lang="en-US" sz="600" dirty="0"/>
              <a:t>Room Info</a:t>
            </a:r>
          </a:p>
        </p:txBody>
      </p:sp>
      <p:grpSp>
        <p:nvGrpSpPr>
          <p:cNvPr id="118" name="Group 117">
            <a:extLst>
              <a:ext uri="{FF2B5EF4-FFF2-40B4-BE49-F238E27FC236}">
                <a16:creationId xmlns:a16="http://schemas.microsoft.com/office/drawing/2014/main" id="{36FA9446-EB95-3347-8920-1470D9626C9D}"/>
              </a:ext>
            </a:extLst>
          </p:cNvPr>
          <p:cNvGrpSpPr/>
          <p:nvPr/>
        </p:nvGrpSpPr>
        <p:grpSpPr>
          <a:xfrm>
            <a:off x="2327045" y="4222905"/>
            <a:ext cx="1033383" cy="876447"/>
            <a:chOff x="4894996" y="1947470"/>
            <a:chExt cx="1933434" cy="1639810"/>
          </a:xfrm>
        </p:grpSpPr>
        <p:sp>
          <p:nvSpPr>
            <p:cNvPr id="119" name="Rounded Rectangle 118">
              <a:extLst>
                <a:ext uri="{FF2B5EF4-FFF2-40B4-BE49-F238E27FC236}">
                  <a16:creationId xmlns:a16="http://schemas.microsoft.com/office/drawing/2014/main" id="{31BE4895-B4FE-654B-B1F6-4110E44523B3}"/>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700" b="1" dirty="0">
                  <a:solidFill>
                    <a:schemeClr val="tx1"/>
                  </a:solidFill>
                </a:rPr>
                <a:t>Find</a:t>
              </a:r>
            </a:p>
            <a:p>
              <a:pPr algn="ctr"/>
              <a:r>
                <a:rPr lang="en-US" sz="700" dirty="0">
                  <a:solidFill>
                    <a:schemeClr val="tx1"/>
                  </a:solidFill>
                </a:rPr>
                <a:t>Availability</a:t>
              </a:r>
            </a:p>
          </p:txBody>
        </p:sp>
        <p:sp>
          <p:nvSpPr>
            <p:cNvPr id="120" name="Delay 119">
              <a:extLst>
                <a:ext uri="{FF2B5EF4-FFF2-40B4-BE49-F238E27FC236}">
                  <a16:creationId xmlns:a16="http://schemas.microsoft.com/office/drawing/2014/main" id="{5075492C-66B1-144A-B46A-DF1212428506}"/>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1" name="TextBox 120">
              <a:extLst>
                <a:ext uri="{FF2B5EF4-FFF2-40B4-BE49-F238E27FC236}">
                  <a16:creationId xmlns:a16="http://schemas.microsoft.com/office/drawing/2014/main" id="{F2CD3DF0-1E56-6B4D-BA72-CB16B3113CB3}"/>
                </a:ext>
              </a:extLst>
            </p:cNvPr>
            <p:cNvSpPr txBox="1"/>
            <p:nvPr/>
          </p:nvSpPr>
          <p:spPr>
            <a:xfrm>
              <a:off x="5628981" y="1973492"/>
              <a:ext cx="555448" cy="374298"/>
            </a:xfrm>
            <a:prstGeom prst="rect">
              <a:avLst/>
            </a:prstGeom>
            <a:noFill/>
          </p:spPr>
          <p:txBody>
            <a:bodyPr wrap="none" rtlCol="0">
              <a:spAutoFit/>
            </a:bodyPr>
            <a:lstStyle/>
            <a:p>
              <a:r>
                <a:rPr lang="en-US" sz="700" dirty="0"/>
                <a:t>1.1</a:t>
              </a:r>
            </a:p>
          </p:txBody>
        </p:sp>
      </p:grpSp>
      <p:sp>
        <p:nvSpPr>
          <p:cNvPr id="122" name="TextBox 121">
            <a:extLst>
              <a:ext uri="{FF2B5EF4-FFF2-40B4-BE49-F238E27FC236}">
                <a16:creationId xmlns:a16="http://schemas.microsoft.com/office/drawing/2014/main" id="{9A8BE212-74A5-C543-B32E-41C00DD6D18C}"/>
              </a:ext>
            </a:extLst>
          </p:cNvPr>
          <p:cNvSpPr txBox="1"/>
          <p:nvPr/>
        </p:nvSpPr>
        <p:spPr>
          <a:xfrm>
            <a:off x="3498323" y="4518812"/>
            <a:ext cx="508473" cy="184666"/>
          </a:xfrm>
          <a:prstGeom prst="rect">
            <a:avLst/>
          </a:prstGeom>
          <a:noFill/>
        </p:spPr>
        <p:txBody>
          <a:bodyPr wrap="none" rtlCol="0">
            <a:spAutoFit/>
          </a:bodyPr>
          <a:lstStyle/>
          <a:p>
            <a:r>
              <a:rPr lang="en-US" sz="600" dirty="0"/>
              <a:t>Room Info</a:t>
            </a:r>
          </a:p>
        </p:txBody>
      </p:sp>
      <p:cxnSp>
        <p:nvCxnSpPr>
          <p:cNvPr id="123" name="Elbow Connector 122">
            <a:extLst>
              <a:ext uri="{FF2B5EF4-FFF2-40B4-BE49-F238E27FC236}">
                <a16:creationId xmlns:a16="http://schemas.microsoft.com/office/drawing/2014/main" id="{A2DC2E0B-060A-E540-923F-B3B972CB8F13}"/>
              </a:ext>
            </a:extLst>
          </p:cNvPr>
          <p:cNvCxnSpPr>
            <a:cxnSpLocks/>
            <a:stCxn id="9" idx="2"/>
            <a:endCxn id="119" idx="2"/>
          </p:cNvCxnSpPr>
          <p:nvPr/>
        </p:nvCxnSpPr>
        <p:spPr>
          <a:xfrm rot="5400000">
            <a:off x="4342904" y="3226487"/>
            <a:ext cx="373698" cy="3372033"/>
          </a:xfrm>
          <a:prstGeom prst="bentConnector3">
            <a:avLst>
              <a:gd name="adj1" fmla="val 1469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a:extLst>
              <a:ext uri="{FF2B5EF4-FFF2-40B4-BE49-F238E27FC236}">
                <a16:creationId xmlns:a16="http://schemas.microsoft.com/office/drawing/2014/main" id="{C175BABA-4B56-C043-9FCE-AAAB1FACBD60}"/>
              </a:ext>
            </a:extLst>
          </p:cNvPr>
          <p:cNvCxnSpPr>
            <a:cxnSpLocks/>
            <a:stCxn id="121" idx="0"/>
            <a:endCxn id="98" idx="2"/>
          </p:cNvCxnSpPr>
          <p:nvPr/>
        </p:nvCxnSpPr>
        <p:spPr>
          <a:xfrm rot="5400000" flipH="1" flipV="1">
            <a:off x="2874934" y="3497959"/>
            <a:ext cx="731705" cy="746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22746D7-E12D-6B44-BC01-8B5392076BA6}"/>
              </a:ext>
            </a:extLst>
          </p:cNvPr>
          <p:cNvSpPr txBox="1"/>
          <p:nvPr/>
        </p:nvSpPr>
        <p:spPr>
          <a:xfrm>
            <a:off x="3214494" y="5379479"/>
            <a:ext cx="668773" cy="184666"/>
          </a:xfrm>
          <a:prstGeom prst="rect">
            <a:avLst/>
          </a:prstGeom>
          <a:noFill/>
        </p:spPr>
        <p:txBody>
          <a:bodyPr wrap="none" rtlCol="0">
            <a:spAutoFit/>
          </a:bodyPr>
          <a:lstStyle/>
          <a:p>
            <a:r>
              <a:rPr lang="en-US" sz="600" dirty="0"/>
              <a:t>Availability Info</a:t>
            </a:r>
          </a:p>
        </p:txBody>
      </p:sp>
      <p:sp>
        <p:nvSpPr>
          <p:cNvPr id="134" name="TextBox 133">
            <a:extLst>
              <a:ext uri="{FF2B5EF4-FFF2-40B4-BE49-F238E27FC236}">
                <a16:creationId xmlns:a16="http://schemas.microsoft.com/office/drawing/2014/main" id="{D1B68123-F00D-1049-A43C-9704F1EC1486}"/>
              </a:ext>
            </a:extLst>
          </p:cNvPr>
          <p:cNvSpPr txBox="1"/>
          <p:nvPr/>
        </p:nvSpPr>
        <p:spPr>
          <a:xfrm>
            <a:off x="2700483" y="3677207"/>
            <a:ext cx="939681" cy="184666"/>
          </a:xfrm>
          <a:prstGeom prst="rect">
            <a:avLst/>
          </a:prstGeom>
          <a:noFill/>
        </p:spPr>
        <p:txBody>
          <a:bodyPr wrap="none" rtlCol="0">
            <a:spAutoFit/>
          </a:bodyPr>
          <a:lstStyle/>
          <a:p>
            <a:r>
              <a:rPr lang="en-US" sz="600" dirty="0"/>
              <a:t>Room &amp; Availability Info</a:t>
            </a:r>
          </a:p>
        </p:txBody>
      </p:sp>
      <p:sp>
        <p:nvSpPr>
          <p:cNvPr id="137" name="TextBox 136">
            <a:extLst>
              <a:ext uri="{FF2B5EF4-FFF2-40B4-BE49-F238E27FC236}">
                <a16:creationId xmlns:a16="http://schemas.microsoft.com/office/drawing/2014/main" id="{780348C9-B59C-3E41-93AE-77551F5AD6D0}"/>
              </a:ext>
            </a:extLst>
          </p:cNvPr>
          <p:cNvSpPr txBox="1"/>
          <p:nvPr/>
        </p:nvSpPr>
        <p:spPr>
          <a:xfrm>
            <a:off x="271516" y="3265559"/>
            <a:ext cx="595035" cy="184666"/>
          </a:xfrm>
          <a:prstGeom prst="rect">
            <a:avLst/>
          </a:prstGeom>
          <a:noFill/>
        </p:spPr>
        <p:txBody>
          <a:bodyPr wrap="none" rtlCol="0">
            <a:spAutoFit/>
          </a:bodyPr>
          <a:lstStyle/>
          <a:p>
            <a:r>
              <a:rPr lang="en-US" sz="600" dirty="0"/>
              <a:t>Room Search</a:t>
            </a:r>
          </a:p>
        </p:txBody>
      </p:sp>
      <p:sp>
        <p:nvSpPr>
          <p:cNvPr id="138" name="TextBox 137">
            <a:extLst>
              <a:ext uri="{FF2B5EF4-FFF2-40B4-BE49-F238E27FC236}">
                <a16:creationId xmlns:a16="http://schemas.microsoft.com/office/drawing/2014/main" id="{9A792253-CBA0-2248-ADE6-AF65217D9E79}"/>
              </a:ext>
            </a:extLst>
          </p:cNvPr>
          <p:cNvSpPr txBox="1"/>
          <p:nvPr/>
        </p:nvSpPr>
        <p:spPr>
          <a:xfrm rot="5400000">
            <a:off x="3936677" y="4014065"/>
            <a:ext cx="636713" cy="184666"/>
          </a:xfrm>
          <a:prstGeom prst="rect">
            <a:avLst/>
          </a:prstGeom>
          <a:noFill/>
        </p:spPr>
        <p:txBody>
          <a:bodyPr wrap="none" rtlCol="0">
            <a:spAutoFit/>
          </a:bodyPr>
          <a:lstStyle/>
          <a:p>
            <a:r>
              <a:rPr lang="en-US" sz="600" dirty="0"/>
              <a:t>Search Results</a:t>
            </a:r>
          </a:p>
        </p:txBody>
      </p:sp>
      <p:sp>
        <p:nvSpPr>
          <p:cNvPr id="139" name="TextBox 138">
            <a:extLst>
              <a:ext uri="{FF2B5EF4-FFF2-40B4-BE49-F238E27FC236}">
                <a16:creationId xmlns:a16="http://schemas.microsoft.com/office/drawing/2014/main" id="{F9324337-F5BB-FD49-BB64-7BBC6F403DD6}"/>
              </a:ext>
            </a:extLst>
          </p:cNvPr>
          <p:cNvSpPr txBox="1"/>
          <p:nvPr/>
        </p:nvSpPr>
        <p:spPr>
          <a:xfrm rot="5400000">
            <a:off x="4413170" y="2205538"/>
            <a:ext cx="636713" cy="184666"/>
          </a:xfrm>
          <a:prstGeom prst="rect">
            <a:avLst/>
          </a:prstGeom>
          <a:noFill/>
        </p:spPr>
        <p:txBody>
          <a:bodyPr wrap="none" rtlCol="0">
            <a:spAutoFit/>
          </a:bodyPr>
          <a:lstStyle/>
          <a:p>
            <a:r>
              <a:rPr lang="en-US" sz="600" dirty="0"/>
              <a:t>Search Results</a:t>
            </a:r>
          </a:p>
        </p:txBody>
      </p:sp>
      <p:cxnSp>
        <p:nvCxnSpPr>
          <p:cNvPr id="144" name="Elbow Connector 143">
            <a:extLst>
              <a:ext uri="{FF2B5EF4-FFF2-40B4-BE49-F238E27FC236}">
                <a16:creationId xmlns:a16="http://schemas.microsoft.com/office/drawing/2014/main" id="{D5BE5D4F-EB32-6742-9B61-4466674E98B9}"/>
              </a:ext>
            </a:extLst>
          </p:cNvPr>
          <p:cNvCxnSpPr>
            <a:cxnSpLocks/>
            <a:stCxn id="98" idx="3"/>
            <a:endCxn id="4" idx="1"/>
          </p:cNvCxnSpPr>
          <p:nvPr/>
        </p:nvCxnSpPr>
        <p:spPr>
          <a:xfrm flipV="1">
            <a:off x="4130480" y="1071504"/>
            <a:ext cx="1405056" cy="20314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67CA87B6-5B87-5A4A-9C3F-353C6897A0D3}"/>
              </a:ext>
            </a:extLst>
          </p:cNvPr>
          <p:cNvSpPr txBox="1"/>
          <p:nvPr/>
        </p:nvSpPr>
        <p:spPr>
          <a:xfrm rot="5400000">
            <a:off x="4523680" y="3837942"/>
            <a:ext cx="577402" cy="184666"/>
          </a:xfrm>
          <a:prstGeom prst="rect">
            <a:avLst/>
          </a:prstGeom>
          <a:noFill/>
        </p:spPr>
        <p:txBody>
          <a:bodyPr wrap="none" rtlCol="0">
            <a:spAutoFit/>
          </a:bodyPr>
          <a:lstStyle/>
          <a:p>
            <a:r>
              <a:rPr lang="en-US" sz="600" dirty="0"/>
              <a:t>Booking Info</a:t>
            </a:r>
          </a:p>
        </p:txBody>
      </p:sp>
      <p:sp>
        <p:nvSpPr>
          <p:cNvPr id="159" name="TextBox 158">
            <a:extLst>
              <a:ext uri="{FF2B5EF4-FFF2-40B4-BE49-F238E27FC236}">
                <a16:creationId xmlns:a16="http://schemas.microsoft.com/office/drawing/2014/main" id="{B5B9B31D-8001-A946-8863-7DB97DB0F7B2}"/>
              </a:ext>
            </a:extLst>
          </p:cNvPr>
          <p:cNvSpPr txBox="1"/>
          <p:nvPr/>
        </p:nvSpPr>
        <p:spPr>
          <a:xfrm>
            <a:off x="5900473" y="1950525"/>
            <a:ext cx="715260" cy="184666"/>
          </a:xfrm>
          <a:prstGeom prst="rect">
            <a:avLst/>
          </a:prstGeom>
          <a:noFill/>
        </p:spPr>
        <p:txBody>
          <a:bodyPr wrap="none" rtlCol="0">
            <a:spAutoFit/>
          </a:bodyPr>
          <a:lstStyle/>
          <a:p>
            <a:r>
              <a:rPr lang="en-US" sz="600" dirty="0"/>
              <a:t>Reservation  Info</a:t>
            </a:r>
          </a:p>
        </p:txBody>
      </p:sp>
      <p:sp>
        <p:nvSpPr>
          <p:cNvPr id="160" name="TextBox 159">
            <a:extLst>
              <a:ext uri="{FF2B5EF4-FFF2-40B4-BE49-F238E27FC236}">
                <a16:creationId xmlns:a16="http://schemas.microsoft.com/office/drawing/2014/main" id="{35E8A0E0-CE0B-B144-88B0-DDEE20754186}"/>
              </a:ext>
            </a:extLst>
          </p:cNvPr>
          <p:cNvSpPr txBox="1"/>
          <p:nvPr/>
        </p:nvSpPr>
        <p:spPr>
          <a:xfrm>
            <a:off x="6235177" y="3683779"/>
            <a:ext cx="715260" cy="184666"/>
          </a:xfrm>
          <a:prstGeom prst="rect">
            <a:avLst/>
          </a:prstGeom>
          <a:noFill/>
        </p:spPr>
        <p:txBody>
          <a:bodyPr wrap="none" rtlCol="0">
            <a:spAutoFit/>
          </a:bodyPr>
          <a:lstStyle/>
          <a:p>
            <a:r>
              <a:rPr lang="en-US" sz="600" dirty="0"/>
              <a:t>Reservation  Info</a:t>
            </a:r>
          </a:p>
        </p:txBody>
      </p:sp>
      <p:sp>
        <p:nvSpPr>
          <p:cNvPr id="163" name="TextBox 162">
            <a:extLst>
              <a:ext uri="{FF2B5EF4-FFF2-40B4-BE49-F238E27FC236}">
                <a16:creationId xmlns:a16="http://schemas.microsoft.com/office/drawing/2014/main" id="{F17CDBA6-BFB5-CE4F-8AAB-0504559AA392}"/>
              </a:ext>
            </a:extLst>
          </p:cNvPr>
          <p:cNvSpPr txBox="1"/>
          <p:nvPr/>
        </p:nvSpPr>
        <p:spPr>
          <a:xfrm>
            <a:off x="8043079" y="1099544"/>
            <a:ext cx="1258678" cy="184666"/>
          </a:xfrm>
          <a:prstGeom prst="rect">
            <a:avLst/>
          </a:prstGeom>
          <a:noFill/>
        </p:spPr>
        <p:txBody>
          <a:bodyPr wrap="none" rtlCol="0">
            <a:spAutoFit/>
          </a:bodyPr>
          <a:lstStyle/>
          <a:p>
            <a:r>
              <a:rPr lang="en-US" sz="600" dirty="0"/>
              <a:t>Reservation / Cancellation Receipt</a:t>
            </a:r>
          </a:p>
        </p:txBody>
      </p:sp>
      <p:cxnSp>
        <p:nvCxnSpPr>
          <p:cNvPr id="164" name="Elbow Connector 163">
            <a:extLst>
              <a:ext uri="{FF2B5EF4-FFF2-40B4-BE49-F238E27FC236}">
                <a16:creationId xmlns:a16="http://schemas.microsoft.com/office/drawing/2014/main" id="{F41DFE72-596B-B744-8429-49CEAFEE0C5D}"/>
              </a:ext>
            </a:extLst>
          </p:cNvPr>
          <p:cNvCxnSpPr>
            <a:cxnSpLocks/>
            <a:stCxn id="77" idx="3"/>
            <a:endCxn id="4" idx="3"/>
          </p:cNvCxnSpPr>
          <p:nvPr/>
        </p:nvCxnSpPr>
        <p:spPr>
          <a:xfrm flipH="1" flipV="1">
            <a:off x="6352517" y="1071504"/>
            <a:ext cx="2765249" cy="1976034"/>
          </a:xfrm>
          <a:prstGeom prst="bentConnector3">
            <a:avLst>
              <a:gd name="adj1" fmla="val -8267"/>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3926C16-12F4-EA45-868E-2DF349586412}"/>
              </a:ext>
            </a:extLst>
          </p:cNvPr>
          <p:cNvSpPr txBox="1"/>
          <p:nvPr/>
        </p:nvSpPr>
        <p:spPr>
          <a:xfrm>
            <a:off x="9547920" y="3769540"/>
            <a:ext cx="724878" cy="184666"/>
          </a:xfrm>
          <a:prstGeom prst="rect">
            <a:avLst/>
          </a:prstGeom>
          <a:noFill/>
        </p:spPr>
        <p:txBody>
          <a:bodyPr wrap="none" rtlCol="0">
            <a:spAutoFit/>
          </a:bodyPr>
          <a:lstStyle/>
          <a:p>
            <a:r>
              <a:rPr lang="en-US" sz="600" dirty="0"/>
              <a:t>Check in/out Info</a:t>
            </a:r>
          </a:p>
        </p:txBody>
      </p:sp>
      <p:sp>
        <p:nvSpPr>
          <p:cNvPr id="169" name="TextBox 168">
            <a:extLst>
              <a:ext uri="{FF2B5EF4-FFF2-40B4-BE49-F238E27FC236}">
                <a16:creationId xmlns:a16="http://schemas.microsoft.com/office/drawing/2014/main" id="{9C5ECA78-527F-DC42-BD19-DD9F296AB0DD}"/>
              </a:ext>
            </a:extLst>
          </p:cNvPr>
          <p:cNvSpPr txBox="1"/>
          <p:nvPr/>
        </p:nvSpPr>
        <p:spPr>
          <a:xfrm>
            <a:off x="8474126" y="1705499"/>
            <a:ext cx="580608" cy="184666"/>
          </a:xfrm>
          <a:prstGeom prst="rect">
            <a:avLst/>
          </a:prstGeom>
          <a:noFill/>
        </p:spPr>
        <p:txBody>
          <a:bodyPr wrap="none" rtlCol="0">
            <a:spAutoFit/>
          </a:bodyPr>
          <a:lstStyle/>
          <a:p>
            <a:r>
              <a:rPr lang="en-US" sz="600" dirty="0"/>
              <a:t>Account Info</a:t>
            </a:r>
          </a:p>
        </p:txBody>
      </p:sp>
      <p:sp>
        <p:nvSpPr>
          <p:cNvPr id="170" name="TextBox 169">
            <a:extLst>
              <a:ext uri="{FF2B5EF4-FFF2-40B4-BE49-F238E27FC236}">
                <a16:creationId xmlns:a16="http://schemas.microsoft.com/office/drawing/2014/main" id="{029B4073-35DD-4545-9388-45E5F049A9AB}"/>
              </a:ext>
            </a:extLst>
          </p:cNvPr>
          <p:cNvSpPr txBox="1"/>
          <p:nvPr/>
        </p:nvSpPr>
        <p:spPr>
          <a:xfrm>
            <a:off x="10640904" y="1979514"/>
            <a:ext cx="580608" cy="184666"/>
          </a:xfrm>
          <a:prstGeom prst="rect">
            <a:avLst/>
          </a:prstGeom>
          <a:noFill/>
        </p:spPr>
        <p:txBody>
          <a:bodyPr wrap="none" rtlCol="0">
            <a:spAutoFit/>
          </a:bodyPr>
          <a:lstStyle/>
          <a:p>
            <a:r>
              <a:rPr lang="en-US" sz="600" dirty="0"/>
              <a:t>Account Info</a:t>
            </a:r>
          </a:p>
        </p:txBody>
      </p:sp>
      <p:sp>
        <p:nvSpPr>
          <p:cNvPr id="171" name="TextBox 170">
            <a:extLst>
              <a:ext uri="{FF2B5EF4-FFF2-40B4-BE49-F238E27FC236}">
                <a16:creationId xmlns:a16="http://schemas.microsoft.com/office/drawing/2014/main" id="{683CFAEA-FE23-454E-8AA8-14432D4E6230}"/>
              </a:ext>
            </a:extLst>
          </p:cNvPr>
          <p:cNvSpPr txBox="1"/>
          <p:nvPr/>
        </p:nvSpPr>
        <p:spPr>
          <a:xfrm>
            <a:off x="7724571" y="2067171"/>
            <a:ext cx="580608" cy="184666"/>
          </a:xfrm>
          <a:prstGeom prst="rect">
            <a:avLst/>
          </a:prstGeom>
          <a:noFill/>
        </p:spPr>
        <p:txBody>
          <a:bodyPr wrap="none" rtlCol="0">
            <a:spAutoFit/>
          </a:bodyPr>
          <a:lstStyle/>
          <a:p>
            <a:r>
              <a:rPr lang="en-US" sz="600" dirty="0"/>
              <a:t>Account Info</a:t>
            </a:r>
          </a:p>
        </p:txBody>
      </p:sp>
      <p:sp>
        <p:nvSpPr>
          <p:cNvPr id="175" name="TextBox 174">
            <a:extLst>
              <a:ext uri="{FF2B5EF4-FFF2-40B4-BE49-F238E27FC236}">
                <a16:creationId xmlns:a16="http://schemas.microsoft.com/office/drawing/2014/main" id="{1DE799F6-B803-1740-9224-493C2BC00CC7}"/>
              </a:ext>
            </a:extLst>
          </p:cNvPr>
          <p:cNvSpPr txBox="1"/>
          <p:nvPr/>
        </p:nvSpPr>
        <p:spPr>
          <a:xfrm>
            <a:off x="6435680" y="1586217"/>
            <a:ext cx="532518" cy="184666"/>
          </a:xfrm>
          <a:prstGeom prst="rect">
            <a:avLst/>
          </a:prstGeom>
          <a:noFill/>
        </p:spPr>
        <p:txBody>
          <a:bodyPr wrap="none" rtlCol="0">
            <a:spAutoFit/>
          </a:bodyPr>
          <a:lstStyle/>
          <a:p>
            <a:r>
              <a:rPr lang="en-US" sz="600" dirty="0"/>
              <a:t>Cancel Info</a:t>
            </a:r>
          </a:p>
        </p:txBody>
      </p:sp>
      <p:cxnSp>
        <p:nvCxnSpPr>
          <p:cNvPr id="176" name="Elbow Connector 175">
            <a:extLst>
              <a:ext uri="{FF2B5EF4-FFF2-40B4-BE49-F238E27FC236}">
                <a16:creationId xmlns:a16="http://schemas.microsoft.com/office/drawing/2014/main" id="{193CE64D-0F48-704E-ADCA-3FE1E748BDBC}"/>
              </a:ext>
            </a:extLst>
          </p:cNvPr>
          <p:cNvCxnSpPr>
            <a:cxnSpLocks/>
            <a:stCxn id="5" idx="2"/>
            <a:endCxn id="113" idx="0"/>
          </p:cNvCxnSpPr>
          <p:nvPr/>
        </p:nvCxnSpPr>
        <p:spPr>
          <a:xfrm rot="5400000" flipH="1" flipV="1">
            <a:off x="5918546" y="1019629"/>
            <a:ext cx="3961878" cy="7096832"/>
          </a:xfrm>
          <a:prstGeom prst="bentConnector5">
            <a:avLst>
              <a:gd name="adj1" fmla="val -5770"/>
              <a:gd name="adj2" fmla="val 108188"/>
              <a:gd name="adj3" fmla="val 10577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540B61BD-6738-BE43-BE98-FBD8DEA4A629}"/>
              </a:ext>
            </a:extLst>
          </p:cNvPr>
          <p:cNvSpPr txBox="1"/>
          <p:nvPr/>
        </p:nvSpPr>
        <p:spPr>
          <a:xfrm>
            <a:off x="2968842" y="1769502"/>
            <a:ext cx="805029" cy="184666"/>
          </a:xfrm>
          <a:prstGeom prst="rect">
            <a:avLst/>
          </a:prstGeom>
          <a:noFill/>
        </p:spPr>
        <p:txBody>
          <a:bodyPr wrap="none" rtlCol="0">
            <a:spAutoFit/>
          </a:bodyPr>
          <a:lstStyle/>
          <a:p>
            <a:r>
              <a:rPr lang="en-US" sz="600" dirty="0"/>
              <a:t>Room Search Query</a:t>
            </a:r>
          </a:p>
        </p:txBody>
      </p:sp>
      <p:cxnSp>
        <p:nvCxnSpPr>
          <p:cNvPr id="188" name="Elbow Connector 187">
            <a:extLst>
              <a:ext uri="{FF2B5EF4-FFF2-40B4-BE49-F238E27FC236}">
                <a16:creationId xmlns:a16="http://schemas.microsoft.com/office/drawing/2014/main" id="{90EFCC06-EE16-FB40-992B-431742F94AB0}"/>
              </a:ext>
            </a:extLst>
          </p:cNvPr>
          <p:cNvCxnSpPr>
            <a:cxnSpLocks/>
            <a:stCxn id="5" idx="3"/>
            <a:endCxn id="87" idx="0"/>
          </p:cNvCxnSpPr>
          <p:nvPr/>
        </p:nvCxnSpPr>
        <p:spPr>
          <a:xfrm flipV="1">
            <a:off x="4759559" y="2597092"/>
            <a:ext cx="2700292" cy="3802356"/>
          </a:xfrm>
          <a:prstGeom prst="bentConnector4">
            <a:avLst>
              <a:gd name="adj1" fmla="val 9747"/>
              <a:gd name="adj2" fmla="val 106012"/>
            </a:avLst>
          </a:prstGeom>
          <a:ln>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87AE7BB1-C977-9E4B-954F-AB3D7E3C02BC}"/>
              </a:ext>
            </a:extLst>
          </p:cNvPr>
          <p:cNvSpPr txBox="1"/>
          <p:nvPr/>
        </p:nvSpPr>
        <p:spPr>
          <a:xfrm rot="5400000">
            <a:off x="4818879" y="3585947"/>
            <a:ext cx="550151" cy="184666"/>
          </a:xfrm>
          <a:prstGeom prst="rect">
            <a:avLst/>
          </a:prstGeom>
          <a:noFill/>
        </p:spPr>
        <p:txBody>
          <a:bodyPr wrap="none" rtlCol="0">
            <a:spAutoFit/>
          </a:bodyPr>
          <a:lstStyle/>
          <a:p>
            <a:r>
              <a:rPr lang="en-US" sz="600" dirty="0"/>
              <a:t>Cancel  Info</a:t>
            </a:r>
          </a:p>
        </p:txBody>
      </p:sp>
      <p:sp>
        <p:nvSpPr>
          <p:cNvPr id="5" name="Rectangle 4">
            <a:extLst>
              <a:ext uri="{FF2B5EF4-FFF2-40B4-BE49-F238E27FC236}">
                <a16:creationId xmlns:a16="http://schemas.microsoft.com/office/drawing/2014/main" id="{C85FD804-0287-DB40-876F-9494F468950B}"/>
              </a:ext>
            </a:extLst>
          </p:cNvPr>
          <p:cNvSpPr/>
          <p:nvPr/>
        </p:nvSpPr>
        <p:spPr>
          <a:xfrm>
            <a:off x="3942578" y="6249911"/>
            <a:ext cx="816981"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Hotel Staff</a:t>
            </a:r>
          </a:p>
        </p:txBody>
      </p:sp>
      <p:sp>
        <p:nvSpPr>
          <p:cNvPr id="161" name="TextBox 160">
            <a:extLst>
              <a:ext uri="{FF2B5EF4-FFF2-40B4-BE49-F238E27FC236}">
                <a16:creationId xmlns:a16="http://schemas.microsoft.com/office/drawing/2014/main" id="{68B77603-DE04-534B-AD23-679F5D1C91FB}"/>
              </a:ext>
            </a:extLst>
          </p:cNvPr>
          <p:cNvSpPr txBox="1"/>
          <p:nvPr/>
        </p:nvSpPr>
        <p:spPr>
          <a:xfrm>
            <a:off x="6485546" y="4062547"/>
            <a:ext cx="532518" cy="184666"/>
          </a:xfrm>
          <a:prstGeom prst="rect">
            <a:avLst/>
          </a:prstGeom>
          <a:noFill/>
        </p:spPr>
        <p:txBody>
          <a:bodyPr wrap="none" rtlCol="0">
            <a:spAutoFit/>
          </a:bodyPr>
          <a:lstStyle/>
          <a:p>
            <a:r>
              <a:rPr lang="en-US" sz="600" dirty="0"/>
              <a:t>Cancel Info</a:t>
            </a:r>
          </a:p>
        </p:txBody>
      </p:sp>
      <p:sp>
        <p:nvSpPr>
          <p:cNvPr id="186" name="TextBox 185">
            <a:extLst>
              <a:ext uri="{FF2B5EF4-FFF2-40B4-BE49-F238E27FC236}">
                <a16:creationId xmlns:a16="http://schemas.microsoft.com/office/drawing/2014/main" id="{5E73256D-2388-634E-AEAB-13A59EDE9755}"/>
              </a:ext>
            </a:extLst>
          </p:cNvPr>
          <p:cNvSpPr txBox="1"/>
          <p:nvPr/>
        </p:nvSpPr>
        <p:spPr>
          <a:xfrm>
            <a:off x="7117427" y="4383379"/>
            <a:ext cx="1258678" cy="184666"/>
          </a:xfrm>
          <a:prstGeom prst="rect">
            <a:avLst/>
          </a:prstGeom>
          <a:noFill/>
        </p:spPr>
        <p:txBody>
          <a:bodyPr wrap="none" rtlCol="0">
            <a:spAutoFit/>
          </a:bodyPr>
          <a:lstStyle/>
          <a:p>
            <a:r>
              <a:rPr lang="en-US" sz="600" dirty="0"/>
              <a:t>Reservation / Cancellation Receipt</a:t>
            </a:r>
          </a:p>
        </p:txBody>
      </p:sp>
      <p:sp>
        <p:nvSpPr>
          <p:cNvPr id="96" name="Rectangle 95">
            <a:extLst>
              <a:ext uri="{FF2B5EF4-FFF2-40B4-BE49-F238E27FC236}">
                <a16:creationId xmlns:a16="http://schemas.microsoft.com/office/drawing/2014/main" id="{C4743571-7C9E-B446-877D-88DC13DC6D58}"/>
              </a:ext>
            </a:extLst>
          </p:cNvPr>
          <p:cNvSpPr/>
          <p:nvPr/>
        </p:nvSpPr>
        <p:spPr>
          <a:xfrm>
            <a:off x="10087331" y="4391953"/>
            <a:ext cx="1327677" cy="299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Maintenance Staff</a:t>
            </a:r>
          </a:p>
        </p:txBody>
      </p:sp>
      <p:grpSp>
        <p:nvGrpSpPr>
          <p:cNvPr id="126" name="Group 125">
            <a:extLst>
              <a:ext uri="{FF2B5EF4-FFF2-40B4-BE49-F238E27FC236}">
                <a16:creationId xmlns:a16="http://schemas.microsoft.com/office/drawing/2014/main" id="{ECBF6EF0-CE17-AD41-9455-C8B0E974FDD8}"/>
              </a:ext>
            </a:extLst>
          </p:cNvPr>
          <p:cNvGrpSpPr/>
          <p:nvPr/>
        </p:nvGrpSpPr>
        <p:grpSpPr>
          <a:xfrm>
            <a:off x="6338680" y="4946044"/>
            <a:ext cx="1033383" cy="876447"/>
            <a:chOff x="4894996" y="1947470"/>
            <a:chExt cx="1933434" cy="1639810"/>
          </a:xfrm>
        </p:grpSpPr>
        <p:sp>
          <p:nvSpPr>
            <p:cNvPr id="127" name="Rounded Rectangle 126">
              <a:extLst>
                <a:ext uri="{FF2B5EF4-FFF2-40B4-BE49-F238E27FC236}">
                  <a16:creationId xmlns:a16="http://schemas.microsoft.com/office/drawing/2014/main" id="{31D668E2-0694-8841-9235-2E53286E3232}"/>
                </a:ext>
              </a:extLst>
            </p:cNvPr>
            <p:cNvSpPr/>
            <p:nvPr/>
          </p:nvSpPr>
          <p:spPr>
            <a:xfrm>
              <a:off x="4894996" y="2082614"/>
              <a:ext cx="1933433"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Create </a:t>
              </a:r>
              <a:r>
                <a:rPr lang="en-US" sz="800" dirty="0">
                  <a:solidFill>
                    <a:schemeClr val="tx1"/>
                  </a:solidFill>
                </a:rPr>
                <a:t>maintenance</a:t>
              </a:r>
              <a:r>
                <a:rPr lang="en-US" sz="800" b="1" dirty="0">
                  <a:solidFill>
                    <a:schemeClr val="tx1"/>
                  </a:solidFill>
                </a:rPr>
                <a:t> </a:t>
              </a:r>
              <a:r>
                <a:rPr lang="en-US" sz="800" dirty="0">
                  <a:solidFill>
                    <a:schemeClr val="tx1"/>
                  </a:solidFill>
                </a:rPr>
                <a:t>ticket</a:t>
              </a:r>
              <a:endParaRPr lang="en-US" sz="700" dirty="0">
                <a:solidFill>
                  <a:schemeClr val="tx1"/>
                </a:solidFill>
              </a:endParaRPr>
            </a:p>
          </p:txBody>
        </p:sp>
        <p:sp>
          <p:nvSpPr>
            <p:cNvPr id="128" name="Delay 127">
              <a:extLst>
                <a:ext uri="{FF2B5EF4-FFF2-40B4-BE49-F238E27FC236}">
                  <a16:creationId xmlns:a16="http://schemas.microsoft.com/office/drawing/2014/main" id="{C22B7D4E-52F2-5E4E-A5FB-15ABFF953704}"/>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29" name="TextBox 128">
              <a:extLst>
                <a:ext uri="{FF2B5EF4-FFF2-40B4-BE49-F238E27FC236}">
                  <a16:creationId xmlns:a16="http://schemas.microsoft.com/office/drawing/2014/main" id="{C78FEBDF-6DFF-AC46-9332-C97569AC83BF}"/>
                </a:ext>
              </a:extLst>
            </p:cNvPr>
            <p:cNvSpPr txBox="1"/>
            <p:nvPr/>
          </p:nvSpPr>
          <p:spPr>
            <a:xfrm>
              <a:off x="5628981" y="1973492"/>
              <a:ext cx="555448" cy="374298"/>
            </a:xfrm>
            <a:prstGeom prst="rect">
              <a:avLst/>
            </a:prstGeom>
            <a:noFill/>
          </p:spPr>
          <p:txBody>
            <a:bodyPr wrap="none" rtlCol="0">
              <a:spAutoFit/>
            </a:bodyPr>
            <a:lstStyle/>
            <a:p>
              <a:r>
                <a:rPr lang="en-US" sz="700" dirty="0"/>
                <a:t>8.0</a:t>
              </a:r>
            </a:p>
          </p:txBody>
        </p:sp>
      </p:grpSp>
      <p:grpSp>
        <p:nvGrpSpPr>
          <p:cNvPr id="130" name="Group 129">
            <a:extLst>
              <a:ext uri="{FF2B5EF4-FFF2-40B4-BE49-F238E27FC236}">
                <a16:creationId xmlns:a16="http://schemas.microsoft.com/office/drawing/2014/main" id="{1411CC41-ED35-6645-9914-AC2DE5EA59BB}"/>
              </a:ext>
            </a:extLst>
          </p:cNvPr>
          <p:cNvGrpSpPr/>
          <p:nvPr/>
        </p:nvGrpSpPr>
        <p:grpSpPr>
          <a:xfrm>
            <a:off x="7840855" y="4819856"/>
            <a:ext cx="1033383" cy="876447"/>
            <a:chOff x="4894996" y="1947470"/>
            <a:chExt cx="1933434" cy="1639810"/>
          </a:xfrm>
        </p:grpSpPr>
        <p:sp>
          <p:nvSpPr>
            <p:cNvPr id="131" name="Rounded Rectangle 130">
              <a:extLst>
                <a:ext uri="{FF2B5EF4-FFF2-40B4-BE49-F238E27FC236}">
                  <a16:creationId xmlns:a16="http://schemas.microsoft.com/office/drawing/2014/main" id="{95816DCA-D32C-D242-8AF4-CE1CE6F5A031}"/>
                </a:ext>
              </a:extLst>
            </p:cNvPr>
            <p:cNvSpPr/>
            <p:nvPr/>
          </p:nvSpPr>
          <p:spPr>
            <a:xfrm>
              <a:off x="4894996" y="2082614"/>
              <a:ext cx="1933432" cy="1504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 b="1" dirty="0">
                  <a:solidFill>
                    <a:schemeClr val="tx1"/>
                  </a:solidFill>
                </a:rPr>
                <a:t>Receive</a:t>
              </a:r>
              <a:r>
                <a:rPr lang="en-US" sz="800" dirty="0">
                  <a:solidFill>
                    <a:schemeClr val="tx1"/>
                  </a:solidFill>
                </a:rPr>
                <a:t> ticket email</a:t>
              </a:r>
              <a:endParaRPr lang="en-US" sz="700" dirty="0">
                <a:solidFill>
                  <a:schemeClr val="tx1"/>
                </a:solidFill>
              </a:endParaRPr>
            </a:p>
          </p:txBody>
        </p:sp>
        <p:sp>
          <p:nvSpPr>
            <p:cNvPr id="133" name="Delay 132">
              <a:extLst>
                <a:ext uri="{FF2B5EF4-FFF2-40B4-BE49-F238E27FC236}">
                  <a16:creationId xmlns:a16="http://schemas.microsoft.com/office/drawing/2014/main" id="{F06C1E1D-1F3F-A24C-8371-FD4C9450AA6C}"/>
                </a:ext>
              </a:extLst>
            </p:cNvPr>
            <p:cNvSpPr/>
            <p:nvPr/>
          </p:nvSpPr>
          <p:spPr>
            <a:xfrm rot="16200000">
              <a:off x="5651026" y="1191440"/>
              <a:ext cx="421373" cy="1933434"/>
            </a:xfrm>
            <a:prstGeom prst="flowChartDe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135" name="TextBox 134">
              <a:extLst>
                <a:ext uri="{FF2B5EF4-FFF2-40B4-BE49-F238E27FC236}">
                  <a16:creationId xmlns:a16="http://schemas.microsoft.com/office/drawing/2014/main" id="{19389F15-6713-494B-B58D-A182D60C7B62}"/>
                </a:ext>
              </a:extLst>
            </p:cNvPr>
            <p:cNvSpPr txBox="1"/>
            <p:nvPr/>
          </p:nvSpPr>
          <p:spPr>
            <a:xfrm>
              <a:off x="5628981" y="1973492"/>
              <a:ext cx="555448" cy="374298"/>
            </a:xfrm>
            <a:prstGeom prst="rect">
              <a:avLst/>
            </a:prstGeom>
            <a:noFill/>
          </p:spPr>
          <p:txBody>
            <a:bodyPr wrap="none" rtlCol="0">
              <a:spAutoFit/>
            </a:bodyPr>
            <a:lstStyle/>
            <a:p>
              <a:r>
                <a:rPr lang="en-US" sz="700" dirty="0"/>
                <a:t>9.0</a:t>
              </a:r>
            </a:p>
          </p:txBody>
        </p:sp>
      </p:grpSp>
      <p:cxnSp>
        <p:nvCxnSpPr>
          <p:cNvPr id="143" name="Elbow Connector 142">
            <a:extLst>
              <a:ext uri="{FF2B5EF4-FFF2-40B4-BE49-F238E27FC236}">
                <a16:creationId xmlns:a16="http://schemas.microsoft.com/office/drawing/2014/main" id="{4532658D-E6B2-A744-B86E-1F13FCE0356B}"/>
              </a:ext>
            </a:extLst>
          </p:cNvPr>
          <p:cNvCxnSpPr>
            <a:cxnSpLocks/>
            <a:stCxn id="5" idx="3"/>
            <a:endCxn id="127" idx="1"/>
          </p:cNvCxnSpPr>
          <p:nvPr/>
        </p:nvCxnSpPr>
        <p:spPr>
          <a:xfrm flipV="1">
            <a:off x="4759559" y="5420384"/>
            <a:ext cx="1579121" cy="9790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84F5E4F-5000-2249-A6C1-4654F5DDAE42}"/>
              </a:ext>
            </a:extLst>
          </p:cNvPr>
          <p:cNvCxnSpPr>
            <a:cxnSpLocks/>
            <a:stCxn id="127" idx="2"/>
            <a:endCxn id="147" idx="1"/>
          </p:cNvCxnSpPr>
          <p:nvPr/>
        </p:nvCxnSpPr>
        <p:spPr>
          <a:xfrm rot="16200000" flipH="1">
            <a:off x="6945979" y="5731883"/>
            <a:ext cx="337149" cy="5183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B842657-7707-A14E-89D6-41A9EC23E12D}"/>
              </a:ext>
            </a:extLst>
          </p:cNvPr>
          <p:cNvCxnSpPr>
            <a:cxnSpLocks/>
            <a:stCxn id="146" idx="0"/>
            <a:endCxn id="131" idx="2"/>
          </p:cNvCxnSpPr>
          <p:nvPr/>
        </p:nvCxnSpPr>
        <p:spPr>
          <a:xfrm rot="5400000" flipH="1" flipV="1">
            <a:off x="8002728" y="5650869"/>
            <a:ext cx="309383" cy="40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2781D804-7E73-BD46-9F35-D0EEE0C2297B}"/>
              </a:ext>
            </a:extLst>
          </p:cNvPr>
          <p:cNvCxnSpPr>
            <a:cxnSpLocks/>
            <a:stCxn id="131" idx="3"/>
            <a:endCxn id="96" idx="1"/>
          </p:cNvCxnSpPr>
          <p:nvPr/>
        </p:nvCxnSpPr>
        <p:spPr>
          <a:xfrm flipV="1">
            <a:off x="8874237" y="4541490"/>
            <a:ext cx="1213094" cy="7527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49FEF65-98DE-BD48-89D8-4770C866BD5D}"/>
              </a:ext>
            </a:extLst>
          </p:cNvPr>
          <p:cNvSpPr txBox="1"/>
          <p:nvPr/>
        </p:nvSpPr>
        <p:spPr>
          <a:xfrm>
            <a:off x="5521017" y="5269982"/>
            <a:ext cx="511679" cy="184666"/>
          </a:xfrm>
          <a:prstGeom prst="rect">
            <a:avLst/>
          </a:prstGeom>
          <a:noFill/>
        </p:spPr>
        <p:txBody>
          <a:bodyPr wrap="none" rtlCol="0">
            <a:spAutoFit/>
          </a:bodyPr>
          <a:lstStyle/>
          <a:p>
            <a:r>
              <a:rPr lang="en-US" sz="600" dirty="0"/>
              <a:t>Ticket Info</a:t>
            </a:r>
          </a:p>
        </p:txBody>
      </p:sp>
      <p:sp>
        <p:nvSpPr>
          <p:cNvPr id="165" name="TextBox 164">
            <a:extLst>
              <a:ext uri="{FF2B5EF4-FFF2-40B4-BE49-F238E27FC236}">
                <a16:creationId xmlns:a16="http://schemas.microsoft.com/office/drawing/2014/main" id="{A391E1B3-794D-CB40-913F-816D1BB9575E}"/>
              </a:ext>
            </a:extLst>
          </p:cNvPr>
          <p:cNvSpPr txBox="1"/>
          <p:nvPr/>
        </p:nvSpPr>
        <p:spPr>
          <a:xfrm>
            <a:off x="6843276" y="5865889"/>
            <a:ext cx="511679" cy="184666"/>
          </a:xfrm>
          <a:prstGeom prst="rect">
            <a:avLst/>
          </a:prstGeom>
          <a:noFill/>
        </p:spPr>
        <p:txBody>
          <a:bodyPr wrap="none" rtlCol="0">
            <a:spAutoFit/>
          </a:bodyPr>
          <a:lstStyle/>
          <a:p>
            <a:r>
              <a:rPr lang="en-US" sz="600" dirty="0"/>
              <a:t>Ticket Info</a:t>
            </a:r>
          </a:p>
        </p:txBody>
      </p:sp>
      <p:sp>
        <p:nvSpPr>
          <p:cNvPr id="166" name="TextBox 165">
            <a:extLst>
              <a:ext uri="{FF2B5EF4-FFF2-40B4-BE49-F238E27FC236}">
                <a16:creationId xmlns:a16="http://schemas.microsoft.com/office/drawing/2014/main" id="{869AE4C6-FB14-C947-BE64-C19C9FCB6340}"/>
              </a:ext>
            </a:extLst>
          </p:cNvPr>
          <p:cNvSpPr txBox="1"/>
          <p:nvPr/>
        </p:nvSpPr>
        <p:spPr>
          <a:xfrm>
            <a:off x="8376105" y="5752510"/>
            <a:ext cx="495649" cy="184666"/>
          </a:xfrm>
          <a:prstGeom prst="rect">
            <a:avLst/>
          </a:prstGeom>
          <a:noFill/>
        </p:spPr>
        <p:txBody>
          <a:bodyPr wrap="none" rtlCol="0">
            <a:spAutoFit/>
          </a:bodyPr>
          <a:lstStyle/>
          <a:p>
            <a:r>
              <a:rPr lang="en-US" sz="600" dirty="0"/>
              <a:t>Email Info</a:t>
            </a:r>
          </a:p>
        </p:txBody>
      </p:sp>
      <p:sp>
        <p:nvSpPr>
          <p:cNvPr id="167" name="TextBox 166">
            <a:extLst>
              <a:ext uri="{FF2B5EF4-FFF2-40B4-BE49-F238E27FC236}">
                <a16:creationId xmlns:a16="http://schemas.microsoft.com/office/drawing/2014/main" id="{784AA665-49A2-1847-9A3A-692A8A6B5310}"/>
              </a:ext>
            </a:extLst>
          </p:cNvPr>
          <p:cNvSpPr txBox="1"/>
          <p:nvPr/>
        </p:nvSpPr>
        <p:spPr>
          <a:xfrm>
            <a:off x="9143961" y="4383379"/>
            <a:ext cx="603050" cy="184666"/>
          </a:xfrm>
          <a:prstGeom prst="rect">
            <a:avLst/>
          </a:prstGeom>
          <a:noFill/>
        </p:spPr>
        <p:txBody>
          <a:bodyPr wrap="none" rtlCol="0">
            <a:spAutoFit/>
          </a:bodyPr>
          <a:lstStyle/>
          <a:p>
            <a:r>
              <a:rPr lang="en-US" sz="600" dirty="0"/>
              <a:t>Ticket Details</a:t>
            </a:r>
          </a:p>
        </p:txBody>
      </p:sp>
      <p:sp>
        <p:nvSpPr>
          <p:cNvPr id="2" name="Rectangle 1">
            <a:extLst>
              <a:ext uri="{FF2B5EF4-FFF2-40B4-BE49-F238E27FC236}">
                <a16:creationId xmlns:a16="http://schemas.microsoft.com/office/drawing/2014/main" id="{FCFD6298-6398-D845-835B-132C42F4FF20}"/>
              </a:ext>
            </a:extLst>
          </p:cNvPr>
          <p:cNvSpPr/>
          <p:nvPr/>
        </p:nvSpPr>
        <p:spPr>
          <a:xfrm>
            <a:off x="0" y="607556"/>
            <a:ext cx="12192000" cy="6244553"/>
          </a:xfrm>
          <a:prstGeom prst="rect">
            <a:avLst/>
          </a:prstGeom>
          <a:solidFill>
            <a:schemeClr val="bg1">
              <a:lumMod val="85000"/>
              <a:alpha val="694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90879D8-005F-0547-BD29-2413F8A12AC4}"/>
              </a:ext>
            </a:extLst>
          </p:cNvPr>
          <p:cNvGrpSpPr/>
          <p:nvPr/>
        </p:nvGrpSpPr>
        <p:grpSpPr>
          <a:xfrm>
            <a:off x="5632211" y="4417750"/>
            <a:ext cx="1167114" cy="307904"/>
            <a:chOff x="903742" y="5627244"/>
            <a:chExt cx="2183643" cy="576081"/>
          </a:xfrm>
        </p:grpSpPr>
        <p:sp>
          <p:nvSpPr>
            <p:cNvPr id="9" name="Rectangle 8">
              <a:extLst>
                <a:ext uri="{FF2B5EF4-FFF2-40B4-BE49-F238E27FC236}">
                  <a16:creationId xmlns:a16="http://schemas.microsoft.com/office/drawing/2014/main" id="{EC2A5354-F889-E740-8854-E21E03B32AA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11" name="Rectangle 10">
              <a:extLst>
                <a:ext uri="{FF2B5EF4-FFF2-40B4-BE49-F238E27FC236}">
                  <a16:creationId xmlns:a16="http://schemas.microsoft.com/office/drawing/2014/main" id="{5316078B-3729-6042-BEFF-452D9DEF5C4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57" name="Group 56">
            <a:extLst>
              <a:ext uri="{FF2B5EF4-FFF2-40B4-BE49-F238E27FC236}">
                <a16:creationId xmlns:a16="http://schemas.microsoft.com/office/drawing/2014/main" id="{C5F9AB48-B4D8-154B-88E0-9E3DCF7823BE}"/>
              </a:ext>
            </a:extLst>
          </p:cNvPr>
          <p:cNvGrpSpPr/>
          <p:nvPr/>
        </p:nvGrpSpPr>
        <p:grpSpPr>
          <a:xfrm>
            <a:off x="10778216" y="1292372"/>
            <a:ext cx="1167114" cy="307904"/>
            <a:chOff x="903742" y="5627244"/>
            <a:chExt cx="2183643" cy="576081"/>
          </a:xfrm>
        </p:grpSpPr>
        <p:sp>
          <p:nvSpPr>
            <p:cNvPr id="58" name="Rectangle 57">
              <a:extLst>
                <a:ext uri="{FF2B5EF4-FFF2-40B4-BE49-F238E27FC236}">
                  <a16:creationId xmlns:a16="http://schemas.microsoft.com/office/drawing/2014/main" id="{B5B89637-8698-394D-9F18-656DC220FB34}"/>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59" name="Rectangle 58">
              <a:extLst>
                <a:ext uri="{FF2B5EF4-FFF2-40B4-BE49-F238E27FC236}">
                  <a16:creationId xmlns:a16="http://schemas.microsoft.com/office/drawing/2014/main" id="{0D110CCA-0E0A-D54B-AE1E-BA2AC6A7F9BE}"/>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145" name="Group 144">
            <a:extLst>
              <a:ext uri="{FF2B5EF4-FFF2-40B4-BE49-F238E27FC236}">
                <a16:creationId xmlns:a16="http://schemas.microsoft.com/office/drawing/2014/main" id="{D77D2FB4-A9B0-AD47-9C21-7F342C307E82}"/>
              </a:ext>
            </a:extLst>
          </p:cNvPr>
          <p:cNvGrpSpPr/>
          <p:nvPr/>
        </p:nvGrpSpPr>
        <p:grpSpPr>
          <a:xfrm>
            <a:off x="7373735" y="6005686"/>
            <a:ext cx="1167114" cy="307906"/>
            <a:chOff x="903742" y="5627241"/>
            <a:chExt cx="2183643" cy="576084"/>
          </a:xfrm>
        </p:grpSpPr>
        <p:sp>
          <p:nvSpPr>
            <p:cNvPr id="146" name="Rectangle 145">
              <a:extLst>
                <a:ext uri="{FF2B5EF4-FFF2-40B4-BE49-F238E27FC236}">
                  <a16:creationId xmlns:a16="http://schemas.microsoft.com/office/drawing/2014/main" id="{BFE365D9-8EF8-A040-9DE3-A66A4F1A132F}"/>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47" name="Rectangle 146">
              <a:extLst>
                <a:ext uri="{FF2B5EF4-FFF2-40B4-BE49-F238E27FC236}">
                  <a16:creationId xmlns:a16="http://schemas.microsoft.com/office/drawing/2014/main" id="{8DB0C514-7FBE-694A-B432-0F5BEC982836}"/>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grpSp>
        <p:nvGrpSpPr>
          <p:cNvPr id="101" name="Group 100">
            <a:extLst>
              <a:ext uri="{FF2B5EF4-FFF2-40B4-BE49-F238E27FC236}">
                <a16:creationId xmlns:a16="http://schemas.microsoft.com/office/drawing/2014/main" id="{1F7FD450-2A97-5542-879A-86CAC8B9AF2B}"/>
              </a:ext>
            </a:extLst>
          </p:cNvPr>
          <p:cNvGrpSpPr/>
          <p:nvPr/>
        </p:nvGrpSpPr>
        <p:grpSpPr>
          <a:xfrm>
            <a:off x="738294" y="4604829"/>
            <a:ext cx="1167114" cy="307904"/>
            <a:chOff x="903742" y="5627244"/>
            <a:chExt cx="2183643" cy="576081"/>
          </a:xfrm>
        </p:grpSpPr>
        <p:sp>
          <p:nvSpPr>
            <p:cNvPr id="102" name="Rectangle 101">
              <a:extLst>
                <a:ext uri="{FF2B5EF4-FFF2-40B4-BE49-F238E27FC236}">
                  <a16:creationId xmlns:a16="http://schemas.microsoft.com/office/drawing/2014/main" id="{DBC0D4D8-FA9B-464B-BBFA-ACF3BD09AC07}"/>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03" name="Rectangle 102">
              <a:extLst>
                <a:ext uri="{FF2B5EF4-FFF2-40B4-BE49-F238E27FC236}">
                  <a16:creationId xmlns:a16="http://schemas.microsoft.com/office/drawing/2014/main" id="{A260378A-2661-6E42-9EC0-FF74C6D5850B}"/>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spTree>
    <p:extLst>
      <p:ext uri="{BB962C8B-B14F-4D97-AF65-F5344CB8AC3E}">
        <p14:creationId xmlns:p14="http://schemas.microsoft.com/office/powerpoint/2010/main" val="391619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p:txBody>
      </p:sp>
    </p:spTree>
    <p:extLst>
      <p:ext uri="{BB962C8B-B14F-4D97-AF65-F5344CB8AC3E}">
        <p14:creationId xmlns:p14="http://schemas.microsoft.com/office/powerpoint/2010/main" val="247933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36321-057F-904C-AD9B-ED87884E21F0}"/>
              </a:ext>
            </a:extLst>
          </p:cNvPr>
          <p:cNvGrpSpPr/>
          <p:nvPr/>
        </p:nvGrpSpPr>
        <p:grpSpPr>
          <a:xfrm>
            <a:off x="3223544" y="2683652"/>
            <a:ext cx="1167114" cy="307904"/>
            <a:chOff x="903742" y="5627244"/>
            <a:chExt cx="2183643" cy="576081"/>
          </a:xfrm>
        </p:grpSpPr>
        <p:sp>
          <p:nvSpPr>
            <p:cNvPr id="5" name="Rectangle 4">
              <a:extLst>
                <a:ext uri="{FF2B5EF4-FFF2-40B4-BE49-F238E27FC236}">
                  <a16:creationId xmlns:a16="http://schemas.microsoft.com/office/drawing/2014/main" id="{F3527F71-BBAA-B64C-82EF-E65153BDF79F}"/>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Reservation File</a:t>
              </a:r>
            </a:p>
          </p:txBody>
        </p:sp>
        <p:sp>
          <p:nvSpPr>
            <p:cNvPr id="6" name="Rectangle 5">
              <a:extLst>
                <a:ext uri="{FF2B5EF4-FFF2-40B4-BE49-F238E27FC236}">
                  <a16:creationId xmlns:a16="http://schemas.microsoft.com/office/drawing/2014/main" id="{D3254AC3-AB49-E041-B953-2625B6476A7C}"/>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D2</a:t>
              </a:r>
            </a:p>
          </p:txBody>
        </p:sp>
      </p:grpSp>
      <p:grpSp>
        <p:nvGrpSpPr>
          <p:cNvPr id="7" name="Group 6">
            <a:extLst>
              <a:ext uri="{FF2B5EF4-FFF2-40B4-BE49-F238E27FC236}">
                <a16:creationId xmlns:a16="http://schemas.microsoft.com/office/drawing/2014/main" id="{4EE1317C-A18E-9C46-9AF7-93F54973BFBB}"/>
              </a:ext>
            </a:extLst>
          </p:cNvPr>
          <p:cNvGrpSpPr/>
          <p:nvPr/>
        </p:nvGrpSpPr>
        <p:grpSpPr>
          <a:xfrm>
            <a:off x="6338933" y="3338061"/>
            <a:ext cx="1167114" cy="307904"/>
            <a:chOff x="903742" y="5627244"/>
            <a:chExt cx="2183643" cy="576081"/>
          </a:xfrm>
        </p:grpSpPr>
        <p:sp>
          <p:nvSpPr>
            <p:cNvPr id="8" name="Rectangle 7">
              <a:extLst>
                <a:ext uri="{FF2B5EF4-FFF2-40B4-BE49-F238E27FC236}">
                  <a16:creationId xmlns:a16="http://schemas.microsoft.com/office/drawing/2014/main" id="{346BC6AD-2F32-6E47-A620-F01CEF658686}"/>
                </a:ext>
              </a:extLst>
            </p:cNvPr>
            <p:cNvSpPr/>
            <p:nvPr/>
          </p:nvSpPr>
          <p:spPr>
            <a:xfrm>
              <a:off x="903744" y="5627244"/>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Account File</a:t>
              </a:r>
            </a:p>
          </p:txBody>
        </p:sp>
        <p:sp>
          <p:nvSpPr>
            <p:cNvPr id="9" name="Rectangle 8">
              <a:extLst>
                <a:ext uri="{FF2B5EF4-FFF2-40B4-BE49-F238E27FC236}">
                  <a16:creationId xmlns:a16="http://schemas.microsoft.com/office/drawing/2014/main" id="{790BB5D5-D981-8142-8F94-2C5B0DEECB84}"/>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D3</a:t>
              </a:r>
            </a:p>
          </p:txBody>
        </p:sp>
      </p:grpSp>
      <p:grpSp>
        <p:nvGrpSpPr>
          <p:cNvPr id="10" name="Group 9">
            <a:extLst>
              <a:ext uri="{FF2B5EF4-FFF2-40B4-BE49-F238E27FC236}">
                <a16:creationId xmlns:a16="http://schemas.microsoft.com/office/drawing/2014/main" id="{DF5D7900-C7A5-AC4B-858A-7983768CCF1D}"/>
              </a:ext>
            </a:extLst>
          </p:cNvPr>
          <p:cNvGrpSpPr/>
          <p:nvPr/>
        </p:nvGrpSpPr>
        <p:grpSpPr>
          <a:xfrm>
            <a:off x="9255697" y="418986"/>
            <a:ext cx="1167114" cy="307906"/>
            <a:chOff x="903742" y="5627241"/>
            <a:chExt cx="2183643" cy="576084"/>
          </a:xfrm>
        </p:grpSpPr>
        <p:sp>
          <p:nvSpPr>
            <p:cNvPr id="11" name="Rectangle 10">
              <a:extLst>
                <a:ext uri="{FF2B5EF4-FFF2-40B4-BE49-F238E27FC236}">
                  <a16:creationId xmlns:a16="http://schemas.microsoft.com/office/drawing/2014/main" id="{306A00EB-F2D8-7740-85C5-75F525BF2660}"/>
                </a:ext>
              </a:extLst>
            </p:cNvPr>
            <p:cNvSpPr/>
            <p:nvPr/>
          </p:nvSpPr>
          <p:spPr>
            <a:xfrm>
              <a:off x="903744" y="5627241"/>
              <a:ext cx="2183641"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Ticket File</a:t>
              </a:r>
            </a:p>
          </p:txBody>
        </p:sp>
        <p:sp>
          <p:nvSpPr>
            <p:cNvPr id="12" name="Rectangle 11">
              <a:extLst>
                <a:ext uri="{FF2B5EF4-FFF2-40B4-BE49-F238E27FC236}">
                  <a16:creationId xmlns:a16="http://schemas.microsoft.com/office/drawing/2014/main" id="{97313560-67A4-B44D-8E28-EECB62A091A5}"/>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D4</a:t>
              </a:r>
            </a:p>
          </p:txBody>
        </p:sp>
      </p:grpSp>
      <p:grpSp>
        <p:nvGrpSpPr>
          <p:cNvPr id="13" name="Group 12">
            <a:extLst>
              <a:ext uri="{FF2B5EF4-FFF2-40B4-BE49-F238E27FC236}">
                <a16:creationId xmlns:a16="http://schemas.microsoft.com/office/drawing/2014/main" id="{9EEC1E8B-442F-6F4D-AD62-C99B563FA9C8}"/>
              </a:ext>
            </a:extLst>
          </p:cNvPr>
          <p:cNvGrpSpPr/>
          <p:nvPr/>
        </p:nvGrpSpPr>
        <p:grpSpPr>
          <a:xfrm>
            <a:off x="387420" y="373071"/>
            <a:ext cx="1167114" cy="307904"/>
            <a:chOff x="903742" y="5627244"/>
            <a:chExt cx="2183643" cy="576081"/>
          </a:xfrm>
        </p:grpSpPr>
        <p:sp>
          <p:nvSpPr>
            <p:cNvPr id="14" name="Rectangle 13">
              <a:extLst>
                <a:ext uri="{FF2B5EF4-FFF2-40B4-BE49-F238E27FC236}">
                  <a16:creationId xmlns:a16="http://schemas.microsoft.com/office/drawing/2014/main" id="{BECBE73C-5094-E943-AED3-7A48CA8028B2}"/>
                </a:ext>
              </a:extLst>
            </p:cNvPr>
            <p:cNvSpPr/>
            <p:nvPr/>
          </p:nvSpPr>
          <p:spPr>
            <a:xfrm>
              <a:off x="903743" y="5627244"/>
              <a:ext cx="2183642" cy="576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700" dirty="0">
                  <a:solidFill>
                    <a:schemeClr val="tx1"/>
                  </a:solidFill>
                </a:rPr>
                <a:t>Room File</a:t>
              </a:r>
            </a:p>
          </p:txBody>
        </p:sp>
        <p:sp>
          <p:nvSpPr>
            <p:cNvPr id="15" name="Rectangle 14">
              <a:extLst>
                <a:ext uri="{FF2B5EF4-FFF2-40B4-BE49-F238E27FC236}">
                  <a16:creationId xmlns:a16="http://schemas.microsoft.com/office/drawing/2014/main" id="{C56345CA-AB61-B748-AAEF-2CCCF2FD682F}"/>
                </a:ext>
              </a:extLst>
            </p:cNvPr>
            <p:cNvSpPr/>
            <p:nvPr/>
          </p:nvSpPr>
          <p:spPr>
            <a:xfrm>
              <a:off x="903742" y="5627244"/>
              <a:ext cx="527000" cy="5760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D1</a:t>
              </a:r>
            </a:p>
          </p:txBody>
        </p:sp>
      </p:grpSp>
      <p:sp>
        <p:nvSpPr>
          <p:cNvPr id="16" name="Rectangle 15">
            <a:extLst>
              <a:ext uri="{FF2B5EF4-FFF2-40B4-BE49-F238E27FC236}">
                <a16:creationId xmlns:a16="http://schemas.microsoft.com/office/drawing/2014/main" id="{E0168B3C-E6F1-6849-9E26-691F389FB4C6}"/>
              </a:ext>
            </a:extLst>
          </p:cNvPr>
          <p:cNvSpPr/>
          <p:nvPr/>
        </p:nvSpPr>
        <p:spPr>
          <a:xfrm>
            <a:off x="387420" y="1117823"/>
            <a:ext cx="1160382" cy="923330"/>
          </a:xfrm>
          <a:prstGeom prst="rect">
            <a:avLst/>
          </a:prstGeom>
        </p:spPr>
        <p:txBody>
          <a:bodyPr wrap="none">
            <a:spAutoFit/>
          </a:bodyPr>
          <a:lstStyle/>
          <a:p>
            <a:r>
              <a:rPr lang="en-US" dirty="0" err="1">
                <a:solidFill>
                  <a:schemeClr val="accent4">
                    <a:lumMod val="75000"/>
                  </a:schemeClr>
                </a:solidFill>
              </a:rPr>
              <a:t>roomId</a:t>
            </a:r>
            <a:endParaRPr lang="en-US" dirty="0">
              <a:solidFill>
                <a:schemeClr val="accent4">
                  <a:lumMod val="75000"/>
                </a:schemeClr>
              </a:solidFill>
            </a:endParaRPr>
          </a:p>
          <a:p>
            <a:r>
              <a:rPr lang="en-US" dirty="0">
                <a:solidFill>
                  <a:schemeClr val="accent4">
                    <a:lumMod val="75000"/>
                  </a:schemeClr>
                </a:solidFill>
              </a:rPr>
              <a:t>room type</a:t>
            </a:r>
          </a:p>
          <a:p>
            <a:r>
              <a:rPr lang="en-US" dirty="0">
                <a:solidFill>
                  <a:schemeClr val="accent4">
                    <a:lumMod val="75000"/>
                  </a:schemeClr>
                </a:solidFill>
              </a:rPr>
              <a:t>price</a:t>
            </a:r>
            <a:endParaRPr lang="en-US" dirty="0"/>
          </a:p>
        </p:txBody>
      </p:sp>
      <p:sp>
        <p:nvSpPr>
          <p:cNvPr id="17" name="Rectangle 16">
            <a:extLst>
              <a:ext uri="{FF2B5EF4-FFF2-40B4-BE49-F238E27FC236}">
                <a16:creationId xmlns:a16="http://schemas.microsoft.com/office/drawing/2014/main" id="{FD6DCB80-9E53-FB4B-99B2-943FB505D383}"/>
              </a:ext>
            </a:extLst>
          </p:cNvPr>
          <p:cNvSpPr/>
          <p:nvPr/>
        </p:nvSpPr>
        <p:spPr>
          <a:xfrm>
            <a:off x="3079255" y="3428404"/>
            <a:ext cx="1778244" cy="1477328"/>
          </a:xfrm>
          <a:prstGeom prst="rect">
            <a:avLst/>
          </a:prstGeom>
        </p:spPr>
        <p:txBody>
          <a:bodyPr wrap="none">
            <a:spAutoFit/>
          </a:bodyPr>
          <a:lstStyle/>
          <a:p>
            <a:r>
              <a:rPr lang="en-US" dirty="0" err="1">
                <a:solidFill>
                  <a:schemeClr val="accent4">
                    <a:lumMod val="75000"/>
                  </a:schemeClr>
                </a:solidFill>
              </a:rPr>
              <a:t>reservationId</a:t>
            </a:r>
            <a:endParaRPr lang="en-US" dirty="0">
              <a:solidFill>
                <a:schemeClr val="accent4">
                  <a:lumMod val="75000"/>
                </a:schemeClr>
              </a:solidFill>
            </a:endParaRPr>
          </a:p>
          <a:p>
            <a:r>
              <a:rPr lang="en-US" dirty="0" err="1">
                <a:solidFill>
                  <a:schemeClr val="accent4">
                    <a:lumMod val="75000"/>
                  </a:schemeClr>
                </a:solidFill>
              </a:rPr>
              <a:t>roomId</a:t>
            </a:r>
            <a:endParaRPr lang="en-US" dirty="0">
              <a:solidFill>
                <a:schemeClr val="accent4">
                  <a:lumMod val="75000"/>
                </a:schemeClr>
              </a:solidFill>
            </a:endParaRPr>
          </a:p>
          <a:p>
            <a:r>
              <a:rPr lang="en-US" dirty="0" err="1">
                <a:solidFill>
                  <a:schemeClr val="accent4">
                    <a:lumMod val="75000"/>
                  </a:schemeClr>
                </a:solidFill>
              </a:rPr>
              <a:t>accountId</a:t>
            </a:r>
            <a:endParaRPr lang="en-US" dirty="0">
              <a:solidFill>
                <a:schemeClr val="accent4">
                  <a:lumMod val="75000"/>
                </a:schemeClr>
              </a:solidFill>
            </a:endParaRPr>
          </a:p>
          <a:p>
            <a:r>
              <a:rPr lang="en-US" dirty="0" err="1">
                <a:solidFill>
                  <a:schemeClr val="accent4">
                    <a:lumMod val="75000"/>
                  </a:schemeClr>
                </a:solidFill>
              </a:rPr>
              <a:t>reservationDates</a:t>
            </a:r>
            <a:endParaRPr lang="en-US" dirty="0">
              <a:solidFill>
                <a:schemeClr val="accent4">
                  <a:lumMod val="75000"/>
                </a:schemeClr>
              </a:solidFill>
            </a:endParaRPr>
          </a:p>
          <a:p>
            <a:r>
              <a:rPr lang="en-US" dirty="0" err="1">
                <a:solidFill>
                  <a:schemeClr val="accent4">
                    <a:lumMod val="75000"/>
                  </a:schemeClr>
                </a:solidFill>
              </a:rPr>
              <a:t>accountId</a:t>
            </a:r>
            <a:endParaRPr lang="en-US" dirty="0">
              <a:solidFill>
                <a:schemeClr val="accent4">
                  <a:lumMod val="75000"/>
                </a:schemeClr>
              </a:solidFill>
            </a:endParaRPr>
          </a:p>
        </p:txBody>
      </p:sp>
      <p:sp>
        <p:nvSpPr>
          <p:cNvPr id="18" name="Rectangle 17">
            <a:extLst>
              <a:ext uri="{FF2B5EF4-FFF2-40B4-BE49-F238E27FC236}">
                <a16:creationId xmlns:a16="http://schemas.microsoft.com/office/drawing/2014/main" id="{591A9F2D-4904-9C4F-BDAB-ED88963B5A17}"/>
              </a:ext>
            </a:extLst>
          </p:cNvPr>
          <p:cNvSpPr/>
          <p:nvPr/>
        </p:nvSpPr>
        <p:spPr>
          <a:xfrm>
            <a:off x="6260349" y="4082813"/>
            <a:ext cx="1943865" cy="1477328"/>
          </a:xfrm>
          <a:prstGeom prst="rect">
            <a:avLst/>
          </a:prstGeom>
        </p:spPr>
        <p:txBody>
          <a:bodyPr wrap="none">
            <a:spAutoFit/>
          </a:bodyPr>
          <a:lstStyle/>
          <a:p>
            <a:r>
              <a:rPr lang="en-US" dirty="0" err="1">
                <a:solidFill>
                  <a:schemeClr val="accent4">
                    <a:lumMod val="75000"/>
                  </a:schemeClr>
                </a:solidFill>
              </a:rPr>
              <a:t>accountId</a:t>
            </a:r>
            <a:endParaRPr lang="en-US" dirty="0">
              <a:solidFill>
                <a:schemeClr val="accent4">
                  <a:lumMod val="75000"/>
                </a:schemeClr>
              </a:solidFill>
            </a:endParaRPr>
          </a:p>
          <a:p>
            <a:r>
              <a:rPr lang="en-US" dirty="0">
                <a:solidFill>
                  <a:schemeClr val="accent4">
                    <a:lumMod val="75000"/>
                  </a:schemeClr>
                </a:solidFill>
              </a:rPr>
              <a:t>name</a:t>
            </a:r>
          </a:p>
          <a:p>
            <a:r>
              <a:rPr lang="en-US" dirty="0">
                <a:solidFill>
                  <a:schemeClr val="accent4">
                    <a:lumMod val="75000"/>
                  </a:schemeClr>
                </a:solidFill>
              </a:rPr>
              <a:t>mailing address</a:t>
            </a:r>
          </a:p>
          <a:p>
            <a:r>
              <a:rPr lang="en-US" dirty="0">
                <a:solidFill>
                  <a:schemeClr val="accent4">
                    <a:lumMod val="75000"/>
                  </a:schemeClr>
                </a:solidFill>
              </a:rPr>
              <a:t>email address</a:t>
            </a:r>
          </a:p>
          <a:p>
            <a:r>
              <a:rPr lang="en-US" dirty="0">
                <a:solidFill>
                  <a:schemeClr val="accent4">
                    <a:lumMod val="75000"/>
                  </a:schemeClr>
                </a:solidFill>
              </a:rPr>
              <a:t>telephone number</a:t>
            </a:r>
            <a:endParaRPr lang="en-US" dirty="0"/>
          </a:p>
        </p:txBody>
      </p:sp>
      <p:sp>
        <p:nvSpPr>
          <p:cNvPr id="19" name="Rectangle 18">
            <a:extLst>
              <a:ext uri="{FF2B5EF4-FFF2-40B4-BE49-F238E27FC236}">
                <a16:creationId xmlns:a16="http://schemas.microsoft.com/office/drawing/2014/main" id="{84A0E48C-C5A1-5146-A62E-87205BB3752B}"/>
              </a:ext>
            </a:extLst>
          </p:cNvPr>
          <p:cNvSpPr/>
          <p:nvPr/>
        </p:nvSpPr>
        <p:spPr>
          <a:xfrm>
            <a:off x="9255697" y="1163989"/>
            <a:ext cx="2543260" cy="1200329"/>
          </a:xfrm>
          <a:prstGeom prst="rect">
            <a:avLst/>
          </a:prstGeom>
        </p:spPr>
        <p:txBody>
          <a:bodyPr wrap="none">
            <a:spAutoFit/>
          </a:bodyPr>
          <a:lstStyle/>
          <a:p>
            <a:r>
              <a:rPr lang="en-US" dirty="0" err="1">
                <a:solidFill>
                  <a:schemeClr val="accent4">
                    <a:lumMod val="75000"/>
                  </a:schemeClr>
                </a:solidFill>
              </a:rPr>
              <a:t>ticketId</a:t>
            </a:r>
            <a:endParaRPr lang="en-US" dirty="0">
              <a:solidFill>
                <a:schemeClr val="accent4">
                  <a:lumMod val="75000"/>
                </a:schemeClr>
              </a:solidFill>
            </a:endParaRPr>
          </a:p>
          <a:p>
            <a:r>
              <a:rPr lang="en-US" dirty="0">
                <a:solidFill>
                  <a:schemeClr val="accent4">
                    <a:lumMod val="75000"/>
                  </a:schemeClr>
                </a:solidFill>
              </a:rPr>
              <a:t>room number -&gt; </a:t>
            </a:r>
            <a:r>
              <a:rPr lang="en-US" dirty="0" err="1">
                <a:solidFill>
                  <a:schemeClr val="accent4">
                    <a:lumMod val="75000"/>
                  </a:schemeClr>
                </a:solidFill>
              </a:rPr>
              <a:t>roomId</a:t>
            </a:r>
            <a:endParaRPr lang="en-US" dirty="0">
              <a:solidFill>
                <a:schemeClr val="accent4">
                  <a:lumMod val="75000"/>
                </a:schemeClr>
              </a:solidFill>
            </a:endParaRPr>
          </a:p>
          <a:p>
            <a:r>
              <a:rPr lang="en-US" dirty="0">
                <a:solidFill>
                  <a:schemeClr val="accent4">
                    <a:lumMod val="75000"/>
                  </a:schemeClr>
                </a:solidFill>
              </a:rPr>
              <a:t>issue</a:t>
            </a:r>
          </a:p>
          <a:p>
            <a:r>
              <a:rPr lang="en-US" dirty="0">
                <a:solidFill>
                  <a:schemeClr val="accent4">
                    <a:lumMod val="75000"/>
                  </a:schemeClr>
                </a:solidFill>
              </a:rPr>
              <a:t>resolution</a:t>
            </a:r>
            <a:endParaRPr lang="en-US" dirty="0"/>
          </a:p>
        </p:txBody>
      </p:sp>
      <p:cxnSp>
        <p:nvCxnSpPr>
          <p:cNvPr id="21" name="Straight Arrow Connector 20">
            <a:extLst>
              <a:ext uri="{FF2B5EF4-FFF2-40B4-BE49-F238E27FC236}">
                <a16:creationId xmlns:a16="http://schemas.microsoft.com/office/drawing/2014/main" id="{91731F27-91EF-D346-A541-078EE4F5627D}"/>
              </a:ext>
            </a:extLst>
          </p:cNvPr>
          <p:cNvCxnSpPr>
            <a:cxnSpLocks/>
          </p:cNvCxnSpPr>
          <p:nvPr/>
        </p:nvCxnSpPr>
        <p:spPr>
          <a:xfrm flipH="1" flipV="1">
            <a:off x="1671485" y="1297860"/>
            <a:ext cx="1337186" cy="249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084C14-FD02-5B4F-85B6-34F25B906633}"/>
              </a:ext>
            </a:extLst>
          </p:cNvPr>
          <p:cNvCxnSpPr>
            <a:cxnSpLocks/>
          </p:cNvCxnSpPr>
          <p:nvPr/>
        </p:nvCxnSpPr>
        <p:spPr>
          <a:xfrm flipH="1" flipV="1">
            <a:off x="4390658" y="4082813"/>
            <a:ext cx="1705343" cy="11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E89A14-3DCF-F84C-878D-9AFE99B1A79D}"/>
              </a:ext>
            </a:extLst>
          </p:cNvPr>
          <p:cNvCxnSpPr>
            <a:cxnSpLocks/>
          </p:cNvCxnSpPr>
          <p:nvPr/>
        </p:nvCxnSpPr>
        <p:spPr>
          <a:xfrm flipH="1" flipV="1">
            <a:off x="1685156" y="1163989"/>
            <a:ext cx="7498174" cy="52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03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A6D3-1F5A-A149-A418-C9218249E083}"/>
              </a:ext>
            </a:extLst>
          </p:cNvPr>
          <p:cNvSpPr>
            <a:spLocks noGrp="1"/>
          </p:cNvSpPr>
          <p:nvPr>
            <p:ph type="title"/>
          </p:nvPr>
        </p:nvSpPr>
        <p:spPr/>
        <p:txBody>
          <a:bodyPr>
            <a:normAutofit/>
          </a:bodyPr>
          <a:lstStyle/>
          <a:p>
            <a:pPr algn="ctr"/>
            <a:r>
              <a:rPr lang="en-US" dirty="0"/>
              <a:t>Example </a:t>
            </a:r>
            <a:r>
              <a:rPr lang="en-US" b="1" dirty="0">
                <a:solidFill>
                  <a:srgbClr val="7030A0"/>
                </a:solidFill>
                <a:latin typeface="+mn-lt"/>
                <a:ea typeface="+mn-ea"/>
                <a:cs typeface="+mn-cs"/>
              </a:rPr>
              <a:t>Non-Functional Requirements</a:t>
            </a:r>
          </a:p>
        </p:txBody>
      </p:sp>
      <p:graphicFrame>
        <p:nvGraphicFramePr>
          <p:cNvPr id="4" name="Table 3">
            <a:extLst>
              <a:ext uri="{FF2B5EF4-FFF2-40B4-BE49-F238E27FC236}">
                <a16:creationId xmlns:a16="http://schemas.microsoft.com/office/drawing/2014/main" id="{886976D7-4ECE-9540-8D14-21D2124CB56D}"/>
              </a:ext>
            </a:extLst>
          </p:cNvPr>
          <p:cNvGraphicFramePr>
            <a:graphicFrameLocks noGrp="1"/>
          </p:cNvGraphicFramePr>
          <p:nvPr>
            <p:extLst>
              <p:ext uri="{D42A27DB-BD31-4B8C-83A1-F6EECF244321}">
                <p14:modId xmlns:p14="http://schemas.microsoft.com/office/powerpoint/2010/main" val="2147888968"/>
              </p:ext>
            </p:extLst>
          </p:nvPr>
        </p:nvGraphicFramePr>
        <p:xfrm>
          <a:off x="301767" y="1881757"/>
          <a:ext cx="11588466" cy="4846320"/>
        </p:xfrm>
        <a:graphic>
          <a:graphicData uri="http://schemas.openxmlformats.org/drawingml/2006/table">
            <a:tbl>
              <a:tblPr firstRow="1" bandRow="1">
                <a:tableStyleId>{5C22544A-7EE6-4342-B048-85BDC9FD1C3A}</a:tableStyleId>
              </a:tblPr>
              <a:tblGrid>
                <a:gridCol w="3862822">
                  <a:extLst>
                    <a:ext uri="{9D8B030D-6E8A-4147-A177-3AD203B41FA5}">
                      <a16:colId xmlns:a16="http://schemas.microsoft.com/office/drawing/2014/main" val="2027125800"/>
                    </a:ext>
                  </a:extLst>
                </a:gridCol>
                <a:gridCol w="3862822">
                  <a:extLst>
                    <a:ext uri="{9D8B030D-6E8A-4147-A177-3AD203B41FA5}">
                      <a16:colId xmlns:a16="http://schemas.microsoft.com/office/drawing/2014/main" val="254716609"/>
                    </a:ext>
                  </a:extLst>
                </a:gridCol>
                <a:gridCol w="3862822">
                  <a:extLst>
                    <a:ext uri="{9D8B030D-6E8A-4147-A177-3AD203B41FA5}">
                      <a16:colId xmlns:a16="http://schemas.microsoft.com/office/drawing/2014/main" val="1988826078"/>
                    </a:ext>
                  </a:extLst>
                </a:gridCol>
              </a:tblGrid>
              <a:tr h="370840">
                <a:tc>
                  <a:txBody>
                    <a:bodyPr/>
                    <a:lstStyle/>
                    <a:p>
                      <a:r>
                        <a:rPr lang="en-US" sz="1200" b="0" i="0" u="none" strike="noStrike" kern="1200" dirty="0">
                          <a:solidFill>
                            <a:schemeClr val="tx1"/>
                          </a:solidFill>
                          <a:effectLst/>
                          <a:latin typeface="+mn-lt"/>
                          <a:ea typeface="+mn-ea"/>
                          <a:cs typeface="+mn-cs"/>
                          <a:hlinkClick r:id="rId2" tooltip="Accessibility">
                            <a:extLst>
                              <a:ext uri="{A12FA001-AC4F-418D-AE19-62706E023703}">
                                <ahyp:hlinkClr xmlns:ahyp="http://schemas.microsoft.com/office/drawing/2018/hyperlinkcolor" val="tx"/>
                              </a:ext>
                            </a:extLst>
                          </a:hlinkClick>
                        </a:rPr>
                        <a:t>Accessibility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Adaptability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tooltip="Auditability">
                            <a:extLst>
                              <a:ext uri="{A12FA001-AC4F-418D-AE19-62706E023703}">
                                <ahyp:hlinkClr xmlns:ahyp="http://schemas.microsoft.com/office/drawing/2018/hyperlinkcolor" val="tx"/>
                              </a:ext>
                            </a:extLst>
                          </a:hlinkClick>
                        </a:rPr>
                        <a:t>Auditability</a:t>
                      </a:r>
                      <a:r>
                        <a:rPr lang="en-US" sz="1200" b="0" i="0" kern="1200" dirty="0">
                          <a:solidFill>
                            <a:schemeClr val="tx1"/>
                          </a:solidFill>
                          <a:effectLst/>
                          <a:latin typeface="+mn-lt"/>
                          <a:ea typeface="+mn-ea"/>
                          <a:cs typeface="+mn-cs"/>
                        </a:rPr>
                        <a:t> and control</a:t>
                      </a:r>
                    </a:p>
                    <a:p>
                      <a:r>
                        <a:rPr lang="en-US" sz="1200" b="0" i="0" u="none" strike="noStrike" kern="1200" dirty="0">
                          <a:solidFill>
                            <a:schemeClr val="tx1"/>
                          </a:solidFill>
                          <a:effectLst/>
                          <a:latin typeface="+mn-lt"/>
                          <a:ea typeface="+mn-ea"/>
                          <a:cs typeface="+mn-cs"/>
                          <a:hlinkClick r:id="rId5" tooltip="Availability">
                            <a:extLst>
                              <a:ext uri="{A12FA001-AC4F-418D-AE19-62706E023703}">
                                <ahyp:hlinkClr xmlns:ahyp="http://schemas.microsoft.com/office/drawing/2018/hyperlinkcolor" val="tx"/>
                              </a:ext>
                            </a:extLst>
                          </a:hlinkClick>
                        </a:rPr>
                        <a:t>Availability</a:t>
                      </a:r>
                      <a:r>
                        <a:rPr lang="en-US" sz="1200" b="0" i="0" kern="1200" dirty="0">
                          <a:solidFill>
                            <a:schemeClr val="tx1"/>
                          </a:solidFill>
                          <a:effectLst/>
                          <a:latin typeface="+mn-lt"/>
                          <a:ea typeface="+mn-ea"/>
                          <a:cs typeface="+mn-cs"/>
                        </a:rPr>
                        <a:t> (see </a:t>
                      </a:r>
                      <a:r>
                        <a:rPr lang="en-US" sz="1200" b="0" i="0" u="none" strike="noStrike" kern="1200" dirty="0">
                          <a:solidFill>
                            <a:schemeClr val="tx1"/>
                          </a:solidFill>
                          <a:effectLst/>
                          <a:latin typeface="+mn-lt"/>
                          <a:ea typeface="+mn-ea"/>
                          <a:cs typeface="+mn-cs"/>
                          <a:hlinkClick r:id="rId6" tooltip="Service level agreement">
                            <a:extLst>
                              <a:ext uri="{A12FA001-AC4F-418D-AE19-62706E023703}">
                                <ahyp:hlinkClr xmlns:ahyp="http://schemas.microsoft.com/office/drawing/2018/hyperlinkcolor" val="tx"/>
                              </a:ext>
                            </a:extLst>
                          </a:hlinkClick>
                        </a:rPr>
                        <a:t>service level agreement</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7" tooltip="Backup">
                            <a:extLst>
                              <a:ext uri="{A12FA001-AC4F-418D-AE19-62706E023703}">
                                <ahyp:hlinkClr xmlns:ahyp="http://schemas.microsoft.com/office/drawing/2018/hyperlinkcolor" val="tx"/>
                              </a:ext>
                            </a:extLst>
                          </a:hlinkClick>
                        </a:rPr>
                        <a:t>Backup</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8" tooltip="System capacity">
                            <a:extLst>
                              <a:ext uri="{A12FA001-AC4F-418D-AE19-62706E023703}">
                                <ahyp:hlinkClr xmlns:ahyp="http://schemas.microsoft.com/office/drawing/2018/hyperlinkcolor" val="tx"/>
                              </a:ext>
                            </a:extLst>
                          </a:hlinkClick>
                        </a:rPr>
                        <a:t>Capacity</a:t>
                      </a:r>
                      <a:r>
                        <a:rPr lang="en-US" sz="1200" b="0" i="0" kern="1200" dirty="0">
                          <a:solidFill>
                            <a:schemeClr val="tx1"/>
                          </a:solidFill>
                          <a:effectLst/>
                          <a:latin typeface="+mn-lt"/>
                          <a:ea typeface="+mn-ea"/>
                          <a:cs typeface="+mn-cs"/>
                        </a:rPr>
                        <a:t>, current and forecast</a:t>
                      </a:r>
                    </a:p>
                    <a:p>
                      <a:r>
                        <a:rPr lang="en-US" sz="1200" b="0" i="0" u="none" strike="noStrike" kern="1200" dirty="0">
                          <a:solidFill>
                            <a:schemeClr val="tx1"/>
                          </a:solidFill>
                          <a:effectLst/>
                          <a:latin typeface="+mn-lt"/>
                          <a:ea typeface="+mn-ea"/>
                          <a:cs typeface="+mn-cs"/>
                          <a:hlinkClick r:id="rId9" tooltip="Certification">
                            <a:extLst>
                              <a:ext uri="{A12FA001-AC4F-418D-AE19-62706E023703}">
                                <ahyp:hlinkClr xmlns:ahyp="http://schemas.microsoft.com/office/drawing/2018/hyperlinkcolor" val="tx"/>
                              </a:ext>
                            </a:extLst>
                          </a:hlinkClick>
                        </a:rPr>
                        <a:t>Certification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tooltip="Compliance (regulation)">
                            <a:extLst>
                              <a:ext uri="{A12FA001-AC4F-418D-AE19-62706E023703}">
                                <ahyp:hlinkClr xmlns:ahyp="http://schemas.microsoft.com/office/drawing/2018/hyperlinkcolor" val="tx"/>
                              </a:ext>
                            </a:extLst>
                          </a:hlinkClick>
                        </a:rPr>
                        <a:t>Compliance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1" tooltip="Configuration management">
                            <a:extLst>
                              <a:ext uri="{A12FA001-AC4F-418D-AE19-62706E023703}">
                                <ahyp:hlinkClr xmlns:ahyp="http://schemas.microsoft.com/office/drawing/2018/hyperlinkcolor" val="tx"/>
                              </a:ext>
                            </a:extLst>
                          </a:hlinkClick>
                        </a:rPr>
                        <a:t>Configuration management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2" tooltip="Cost">
                            <a:extLst>
                              <a:ext uri="{A12FA001-AC4F-418D-AE19-62706E023703}">
                                <ahyp:hlinkClr xmlns:ahyp="http://schemas.microsoft.com/office/drawing/2018/hyperlinkcolor" val="tx"/>
                              </a:ext>
                            </a:extLst>
                          </a:hlinkClick>
                        </a:rPr>
                        <a:t>Cost</a:t>
                      </a:r>
                      <a:r>
                        <a:rPr lang="en-US" sz="1200" b="0" i="0" kern="1200" dirty="0">
                          <a:solidFill>
                            <a:schemeClr val="tx1"/>
                          </a:solidFill>
                          <a:effectLst/>
                          <a:latin typeface="+mn-lt"/>
                          <a:ea typeface="+mn-ea"/>
                          <a:cs typeface="+mn-cs"/>
                        </a:rPr>
                        <a:t>, initial and </a:t>
                      </a:r>
                      <a:r>
                        <a:rPr lang="en-US" sz="1200" b="0" i="0" u="none" strike="noStrike" kern="1200" dirty="0">
                          <a:solidFill>
                            <a:schemeClr val="tx1"/>
                          </a:solidFill>
                          <a:effectLst/>
                          <a:latin typeface="+mn-lt"/>
                          <a:ea typeface="+mn-ea"/>
                          <a:cs typeface="+mn-cs"/>
                          <a:hlinkClick r:id="rId13" tooltip="Life-cycle cost">
                            <a:extLst>
                              <a:ext uri="{A12FA001-AC4F-418D-AE19-62706E023703}">
                                <ahyp:hlinkClr xmlns:ahyp="http://schemas.microsoft.com/office/drawing/2018/hyperlinkcolor" val="tx"/>
                              </a:ext>
                            </a:extLst>
                          </a:hlinkClick>
                        </a:rPr>
                        <a:t>Life-cycle cost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4" tooltip="Data integrity">
                            <a:extLst>
                              <a:ext uri="{A12FA001-AC4F-418D-AE19-62706E023703}">
                                <ahyp:hlinkClr xmlns:ahyp="http://schemas.microsoft.com/office/drawing/2018/hyperlinkcolor" val="tx"/>
                              </a:ext>
                            </a:extLst>
                          </a:hlinkClick>
                        </a:rPr>
                        <a:t>Data integrity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5" tooltip="Data retention">
                            <a:extLst>
                              <a:ext uri="{A12FA001-AC4F-418D-AE19-62706E023703}">
                                <ahyp:hlinkClr xmlns:ahyp="http://schemas.microsoft.com/office/drawing/2018/hyperlinkcolor" val="tx"/>
                              </a:ext>
                            </a:extLst>
                          </a:hlinkClick>
                        </a:rPr>
                        <a:t>Data retention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Dependency on other parties</a:t>
                      </a:r>
                    </a:p>
                    <a:p>
                      <a:r>
                        <a:rPr lang="en-US" sz="1200" b="0" i="0" u="none" strike="noStrike" kern="1200" dirty="0">
                          <a:solidFill>
                            <a:schemeClr val="tx1"/>
                          </a:solidFill>
                          <a:effectLst/>
                          <a:latin typeface="+mn-lt"/>
                          <a:ea typeface="+mn-ea"/>
                          <a:cs typeface="+mn-cs"/>
                          <a:hlinkClick r:id="rId16" tooltip="Software deployment">
                            <a:extLst>
                              <a:ext uri="{A12FA001-AC4F-418D-AE19-62706E023703}">
                                <ahyp:hlinkClr xmlns:ahyp="http://schemas.microsoft.com/office/drawing/2018/hyperlinkcolor" val="tx"/>
                              </a:ext>
                            </a:extLst>
                          </a:hlinkClick>
                        </a:rPr>
                        <a:t>Deployment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7" tooltip="Development environment">
                            <a:extLst>
                              <a:ext uri="{A12FA001-AC4F-418D-AE19-62706E023703}">
                                <ahyp:hlinkClr xmlns:ahyp="http://schemas.microsoft.com/office/drawing/2018/hyperlinkcolor" val="tx"/>
                              </a:ext>
                            </a:extLst>
                          </a:hlinkClick>
                        </a:rPr>
                        <a:t>Development environment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8" tooltip="Disaster recovery">
                            <a:extLst>
                              <a:ext uri="{A12FA001-AC4F-418D-AE19-62706E023703}">
                                <ahyp:hlinkClr xmlns:ahyp="http://schemas.microsoft.com/office/drawing/2018/hyperlinkcolor" val="tx"/>
                              </a:ext>
                            </a:extLst>
                          </a:hlinkClick>
                        </a:rPr>
                        <a:t>Disaster recovery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9" tooltip="Documentation">
                            <a:extLst>
                              <a:ext uri="{A12FA001-AC4F-418D-AE19-62706E023703}">
                                <ahyp:hlinkClr xmlns:ahyp="http://schemas.microsoft.com/office/drawing/2018/hyperlinkcolor" val="tx"/>
                              </a:ext>
                            </a:extLst>
                          </a:hlinkClick>
                        </a:rPr>
                        <a:t>Documentation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0" tooltip="Durability">
                            <a:extLst>
                              <a:ext uri="{A12FA001-AC4F-418D-AE19-62706E023703}">
                                <ahyp:hlinkClr xmlns:ahyp="http://schemas.microsoft.com/office/drawing/2018/hyperlinkcolor" val="tx"/>
                              </a:ext>
                            </a:extLst>
                          </a:hlinkClick>
                        </a:rPr>
                        <a:t>Durability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Efficiency (resource consumption for given load)</a:t>
                      </a:r>
                    </a:p>
                    <a:p>
                      <a:r>
                        <a:rPr lang="en-US" sz="1200" b="0" i="0" kern="1200" dirty="0">
                          <a:solidFill>
                            <a:schemeClr val="tx1"/>
                          </a:solidFill>
                          <a:effectLst/>
                          <a:latin typeface="+mn-lt"/>
                          <a:ea typeface="+mn-ea"/>
                          <a:cs typeface="+mn-cs"/>
                        </a:rPr>
                        <a:t>Effectiveness (resulting performance in relation to effort)</a:t>
                      </a:r>
                    </a:p>
                    <a:p>
                      <a:endParaRPr lang="en-US" sz="1200" dirty="0">
                        <a:solidFill>
                          <a:schemeClr val="tx1"/>
                        </a:solidFill>
                      </a:endParaRPr>
                    </a:p>
                  </a:txBody>
                  <a:tcPr>
                    <a:noFill/>
                  </a:tcPr>
                </a:tc>
                <a:tc>
                  <a:txBody>
                    <a:bodyPr/>
                    <a:lstStyle/>
                    <a:p>
                      <a:r>
                        <a:rPr lang="en-US" sz="1200" b="0" i="0" kern="1200" dirty="0">
                          <a:solidFill>
                            <a:schemeClr val="tx1"/>
                          </a:solidFill>
                          <a:effectLst/>
                          <a:latin typeface="+mn-lt"/>
                          <a:ea typeface="+mn-ea"/>
                          <a:cs typeface="+mn-cs"/>
                        </a:rPr>
                        <a:t>Emotional factors (like fun or absorbing or has "Wow! Factor")</a:t>
                      </a:r>
                    </a:p>
                    <a:p>
                      <a:r>
                        <a:rPr lang="en-US" sz="1200" b="0" i="0" u="none" strike="noStrike" kern="1200" dirty="0">
                          <a:solidFill>
                            <a:schemeClr val="tx1"/>
                          </a:solidFill>
                          <a:effectLst/>
                          <a:latin typeface="+mn-lt"/>
                          <a:ea typeface="+mn-ea"/>
                          <a:cs typeface="+mn-cs"/>
                          <a:hlinkClick r:id="rId21" tooltip="Environmental protection">
                            <a:extLst>
                              <a:ext uri="{A12FA001-AC4F-418D-AE19-62706E023703}">
                                <ahyp:hlinkClr xmlns:ahyp="http://schemas.microsoft.com/office/drawing/2018/hyperlinkcolor" val="tx"/>
                              </a:ext>
                            </a:extLst>
                          </a:hlinkClick>
                        </a:rPr>
                        <a:t>Environmental protection</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2" tooltip="Source code escrow">
                            <a:extLst>
                              <a:ext uri="{A12FA001-AC4F-418D-AE19-62706E023703}">
                                <ahyp:hlinkClr xmlns:ahyp="http://schemas.microsoft.com/office/drawing/2018/hyperlinkcolor" val="tx"/>
                              </a:ext>
                            </a:extLst>
                          </a:hlinkClick>
                        </a:rPr>
                        <a:t>Escrow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Exploitability</a:t>
                      </a:r>
                    </a:p>
                    <a:p>
                      <a:r>
                        <a:rPr lang="en-US" sz="1200" b="0" i="0" u="none" strike="noStrike" kern="1200" dirty="0">
                          <a:solidFill>
                            <a:schemeClr val="tx1"/>
                          </a:solidFill>
                          <a:effectLst/>
                          <a:latin typeface="+mn-lt"/>
                          <a:ea typeface="+mn-ea"/>
                          <a:cs typeface="+mn-cs"/>
                          <a:hlinkClick r:id="rId23" tooltip="Extensibility">
                            <a:extLst>
                              <a:ext uri="{A12FA001-AC4F-418D-AE19-62706E023703}">
                                <ahyp:hlinkClr xmlns:ahyp="http://schemas.microsoft.com/office/drawing/2018/hyperlinkcolor" val="tx"/>
                              </a:ext>
                            </a:extLst>
                          </a:hlinkClick>
                        </a:rPr>
                        <a:t>Extensibility</a:t>
                      </a:r>
                      <a:r>
                        <a:rPr lang="en-US" sz="1200" b="0" i="0" kern="1200" dirty="0">
                          <a:solidFill>
                            <a:schemeClr val="tx1"/>
                          </a:solidFill>
                          <a:effectLst/>
                          <a:latin typeface="+mn-lt"/>
                          <a:ea typeface="+mn-ea"/>
                          <a:cs typeface="+mn-cs"/>
                        </a:rPr>
                        <a:t> (adding features, and carry-forward of customizations at next major version upgrade)</a:t>
                      </a:r>
                    </a:p>
                    <a:p>
                      <a:r>
                        <a:rPr lang="en-US" sz="1200" b="0" i="0" kern="1200" dirty="0">
                          <a:solidFill>
                            <a:schemeClr val="tx1"/>
                          </a:solidFill>
                          <a:effectLst/>
                          <a:latin typeface="+mn-lt"/>
                          <a:ea typeface="+mn-ea"/>
                          <a:cs typeface="+mn-cs"/>
                        </a:rPr>
                        <a:t>Failure management</a:t>
                      </a:r>
                    </a:p>
                    <a:p>
                      <a:r>
                        <a:rPr lang="en-US" sz="1200" b="0" i="0" u="none" strike="noStrike" kern="1200" dirty="0">
                          <a:solidFill>
                            <a:schemeClr val="tx1"/>
                          </a:solidFill>
                          <a:effectLst/>
                          <a:latin typeface="+mn-lt"/>
                          <a:ea typeface="+mn-ea"/>
                          <a:cs typeface="+mn-cs"/>
                          <a:hlinkClick r:id="rId24" tooltip="Fault tolerance">
                            <a:extLst>
                              <a:ext uri="{A12FA001-AC4F-418D-AE19-62706E023703}">
                                <ahyp:hlinkClr xmlns:ahyp="http://schemas.microsoft.com/office/drawing/2018/hyperlinkcolor" val="tx"/>
                              </a:ext>
                            </a:extLst>
                          </a:hlinkClick>
                        </a:rPr>
                        <a:t>Fault tolerance</a:t>
                      </a:r>
                      <a:r>
                        <a:rPr lang="en-US" sz="1200" b="0" i="0" kern="1200" dirty="0">
                          <a:solidFill>
                            <a:schemeClr val="tx1"/>
                          </a:solidFill>
                          <a:effectLst/>
                          <a:latin typeface="+mn-lt"/>
                          <a:ea typeface="+mn-ea"/>
                          <a:cs typeface="+mn-cs"/>
                        </a:rPr>
                        <a:t> (e.g. Operational System Monitoring, Measuring, and Management)</a:t>
                      </a:r>
                    </a:p>
                    <a:p>
                      <a:r>
                        <a:rPr lang="en-US" sz="1200" b="0" i="0" kern="1200" dirty="0">
                          <a:solidFill>
                            <a:schemeClr val="tx1"/>
                          </a:solidFill>
                          <a:effectLst/>
                          <a:latin typeface="+mn-lt"/>
                          <a:ea typeface="+mn-ea"/>
                          <a:cs typeface="+mn-cs"/>
                        </a:rPr>
                        <a:t>Legal and </a:t>
                      </a:r>
                      <a:r>
                        <a:rPr lang="en-US" sz="1200" b="0" i="0" u="none" strike="noStrike" kern="1200" dirty="0">
                          <a:solidFill>
                            <a:schemeClr val="tx1"/>
                          </a:solidFill>
                          <a:effectLst/>
                          <a:latin typeface="+mn-lt"/>
                          <a:ea typeface="+mn-ea"/>
                          <a:cs typeface="+mn-cs"/>
                          <a:hlinkClick r:id="rId25" tooltip="Software license agreement">
                            <a:extLst>
                              <a:ext uri="{A12FA001-AC4F-418D-AE19-62706E023703}">
                                <ahyp:hlinkClr xmlns:ahyp="http://schemas.microsoft.com/office/drawing/2018/hyperlinkcolor" val="tx"/>
                              </a:ext>
                            </a:extLst>
                          </a:hlinkClick>
                        </a:rPr>
                        <a:t>licensing</a:t>
                      </a:r>
                      <a:r>
                        <a:rPr lang="en-US" sz="1200" b="0" i="0" kern="1200" dirty="0">
                          <a:solidFill>
                            <a:schemeClr val="tx1"/>
                          </a:solidFill>
                          <a:effectLst/>
                          <a:latin typeface="+mn-lt"/>
                          <a:ea typeface="+mn-ea"/>
                          <a:cs typeface="+mn-cs"/>
                        </a:rPr>
                        <a:t> issues or patent-infringement-</a:t>
                      </a:r>
                      <a:r>
                        <a:rPr lang="en-US" sz="1200" b="0" i="0" kern="1200" dirty="0" err="1">
                          <a:solidFill>
                            <a:schemeClr val="tx1"/>
                          </a:solidFill>
                          <a:effectLst/>
                          <a:latin typeface="+mn-lt"/>
                          <a:ea typeface="+mn-ea"/>
                          <a:cs typeface="+mn-cs"/>
                        </a:rPr>
                        <a:t>avoidability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6" tooltip="Interoperability">
                            <a:extLst>
                              <a:ext uri="{A12FA001-AC4F-418D-AE19-62706E023703}">
                                <ahyp:hlinkClr xmlns:ahyp="http://schemas.microsoft.com/office/drawing/2018/hyperlinkcolor" val="tx"/>
                              </a:ext>
                            </a:extLst>
                          </a:hlinkClick>
                        </a:rPr>
                        <a:t>Interoperability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7" tooltip="Maintainability">
                            <a:extLst>
                              <a:ext uri="{A12FA001-AC4F-418D-AE19-62706E023703}">
                                <ahyp:hlinkClr xmlns:ahyp="http://schemas.microsoft.com/office/drawing/2018/hyperlinkcolor" val="tx"/>
                              </a:ext>
                            </a:extLst>
                          </a:hlinkClick>
                        </a:rPr>
                        <a:t>Maintainability</a:t>
                      </a:r>
                      <a:r>
                        <a:rPr lang="en-US" sz="1200" b="0" i="0" kern="1200" dirty="0">
                          <a:solidFill>
                            <a:schemeClr val="tx1"/>
                          </a:solidFill>
                          <a:effectLst/>
                          <a:latin typeface="+mn-lt"/>
                          <a:ea typeface="+mn-ea"/>
                          <a:cs typeface="+mn-cs"/>
                        </a:rPr>
                        <a:t> (e.g. Mean Time To Repair - MTTR)</a:t>
                      </a:r>
                    </a:p>
                    <a:p>
                      <a:r>
                        <a:rPr lang="en-US" sz="1200" b="0" i="0" kern="1200" dirty="0">
                          <a:solidFill>
                            <a:schemeClr val="tx1"/>
                          </a:solidFill>
                          <a:effectLst/>
                          <a:latin typeface="+mn-lt"/>
                          <a:ea typeface="+mn-ea"/>
                          <a:cs typeface="+mn-cs"/>
                        </a:rPr>
                        <a:t>Management</a:t>
                      </a:r>
                    </a:p>
                    <a:p>
                      <a:r>
                        <a:rPr lang="en-US" sz="1200" b="0" i="0" kern="1200" dirty="0">
                          <a:solidFill>
                            <a:schemeClr val="tx1"/>
                          </a:solidFill>
                          <a:effectLst/>
                          <a:latin typeface="+mn-lt"/>
                          <a:ea typeface="+mn-ea"/>
                          <a:cs typeface="+mn-cs"/>
                        </a:rPr>
                        <a:t>Modifiability</a:t>
                      </a:r>
                    </a:p>
                    <a:p>
                      <a:r>
                        <a:rPr lang="en-US" sz="1200" b="0" i="0" u="none" strike="noStrike" kern="1200" dirty="0">
                          <a:solidFill>
                            <a:schemeClr val="tx1"/>
                          </a:solidFill>
                          <a:effectLst/>
                          <a:latin typeface="+mn-lt"/>
                          <a:ea typeface="+mn-ea"/>
                          <a:cs typeface="+mn-cs"/>
                          <a:hlinkClick r:id="rId28" tooltip="Network topology">
                            <a:extLst>
                              <a:ext uri="{A12FA001-AC4F-418D-AE19-62706E023703}">
                                <ahyp:hlinkClr xmlns:ahyp="http://schemas.microsoft.com/office/drawing/2018/hyperlinkcolor" val="tx"/>
                              </a:ext>
                            </a:extLst>
                          </a:hlinkClick>
                        </a:rPr>
                        <a:t>Network topology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29" tooltip="Open source">
                            <a:extLst>
                              <a:ext uri="{A12FA001-AC4F-418D-AE19-62706E023703}">
                                <ahyp:hlinkClr xmlns:ahyp="http://schemas.microsoft.com/office/drawing/2018/hyperlinkcolor" val="tx"/>
                              </a:ext>
                            </a:extLst>
                          </a:hlinkClick>
                        </a:rPr>
                        <a:t>Open source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0" tooltip="Operability">
                            <a:extLst>
                              <a:ext uri="{A12FA001-AC4F-418D-AE19-62706E023703}">
                                <ahyp:hlinkClr xmlns:ahyp="http://schemas.microsoft.com/office/drawing/2018/hyperlinkcolor" val="tx"/>
                              </a:ext>
                            </a:extLst>
                          </a:hlinkClick>
                        </a:rPr>
                        <a:t>Operability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1" tooltip="Computer performance">
                            <a:extLst>
                              <a:ext uri="{A12FA001-AC4F-418D-AE19-62706E023703}">
                                <ahyp:hlinkClr xmlns:ahyp="http://schemas.microsoft.com/office/drawing/2018/hyperlinkcolor" val="tx"/>
                              </a:ext>
                            </a:extLst>
                          </a:hlinkClick>
                        </a:rPr>
                        <a:t>Performance</a:t>
                      </a:r>
                      <a:r>
                        <a:rPr lang="en-US" sz="1200" b="0" i="0" kern="1200" dirty="0">
                          <a:solidFill>
                            <a:schemeClr val="tx1"/>
                          </a:solidFill>
                          <a:effectLst/>
                          <a:latin typeface="+mn-lt"/>
                          <a:ea typeface="+mn-ea"/>
                          <a:cs typeface="+mn-cs"/>
                        </a:rPr>
                        <a:t> / response time (</a:t>
                      </a:r>
                      <a:r>
                        <a:rPr lang="en-US" sz="1200" b="0" i="0" u="none" strike="noStrike" kern="1200" dirty="0">
                          <a:solidFill>
                            <a:schemeClr val="tx1"/>
                          </a:solidFill>
                          <a:effectLst/>
                          <a:latin typeface="+mn-lt"/>
                          <a:ea typeface="+mn-ea"/>
                          <a:cs typeface="+mn-cs"/>
                          <a:hlinkClick r:id="rId32" tooltip="Performance engineering">
                            <a:extLst>
                              <a:ext uri="{A12FA001-AC4F-418D-AE19-62706E023703}">
                                <ahyp:hlinkClr xmlns:ahyp="http://schemas.microsoft.com/office/drawing/2018/hyperlinkcolor" val="tx"/>
                              </a:ext>
                            </a:extLst>
                          </a:hlinkClick>
                        </a:rPr>
                        <a:t>performance engineering</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33" tooltip="Platform (computing)">
                            <a:extLst>
                              <a:ext uri="{A12FA001-AC4F-418D-AE19-62706E023703}">
                                <ahyp:hlinkClr xmlns:ahyp="http://schemas.microsoft.com/office/drawing/2018/hyperlinkcolor" val="tx"/>
                              </a:ext>
                            </a:extLst>
                          </a:hlinkClick>
                        </a:rPr>
                        <a:t>Platform</a:t>
                      </a:r>
                      <a:r>
                        <a:rPr lang="en-US" sz="1200" b="0" i="0" kern="1200" dirty="0">
                          <a:solidFill>
                            <a:schemeClr val="tx1"/>
                          </a:solidFill>
                          <a:effectLst/>
                          <a:latin typeface="+mn-lt"/>
                          <a:ea typeface="+mn-ea"/>
                          <a:cs typeface="+mn-cs"/>
                        </a:rPr>
                        <a:t> compatibility</a:t>
                      </a:r>
                    </a:p>
                    <a:p>
                      <a:r>
                        <a:rPr lang="en-US" sz="1200" b="0" i="0" u="none" strike="noStrike" kern="1200" dirty="0">
                          <a:solidFill>
                            <a:schemeClr val="tx1"/>
                          </a:solidFill>
                          <a:effectLst/>
                          <a:latin typeface="+mn-lt"/>
                          <a:ea typeface="+mn-ea"/>
                          <a:cs typeface="+mn-cs"/>
                          <a:hlinkClick r:id="rId34" tooltip="Privacy">
                            <a:extLst>
                              <a:ext uri="{A12FA001-AC4F-418D-AE19-62706E023703}">
                                <ahyp:hlinkClr xmlns:ahyp="http://schemas.microsoft.com/office/drawing/2018/hyperlinkcolor" val="tx"/>
                              </a:ext>
                            </a:extLst>
                          </a:hlinkClick>
                        </a:rPr>
                        <a:t>Privacy</a:t>
                      </a:r>
                      <a:r>
                        <a:rPr lang="en-US" sz="1200" b="0" i="0" kern="1200" dirty="0">
                          <a:solidFill>
                            <a:schemeClr val="tx1"/>
                          </a:solidFill>
                          <a:effectLst/>
                          <a:latin typeface="+mn-lt"/>
                          <a:ea typeface="+mn-ea"/>
                          <a:cs typeface="+mn-cs"/>
                        </a:rPr>
                        <a:t> (compliance to </a:t>
                      </a:r>
                      <a:r>
                        <a:rPr lang="en-US" sz="1200" b="0" i="0" u="none" strike="noStrike" kern="1200" dirty="0">
                          <a:solidFill>
                            <a:schemeClr val="tx1"/>
                          </a:solidFill>
                          <a:effectLst/>
                          <a:latin typeface="+mn-lt"/>
                          <a:ea typeface="+mn-ea"/>
                          <a:cs typeface="+mn-cs"/>
                          <a:hlinkClick r:id="rId35" tooltip="Privacy law">
                            <a:extLst>
                              <a:ext uri="{A12FA001-AC4F-418D-AE19-62706E023703}">
                                <ahyp:hlinkClr xmlns:ahyp="http://schemas.microsoft.com/office/drawing/2018/hyperlinkcolor" val="tx"/>
                              </a:ext>
                            </a:extLst>
                          </a:hlinkClick>
                        </a:rPr>
                        <a:t>privacy laws</a:t>
                      </a:r>
                      <a:r>
                        <a:rPr lang="en-US" sz="1200" b="0" i="0"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hlinkClick r:id="rId36" tooltip="Software portability">
                            <a:extLst>
                              <a:ext uri="{A12FA001-AC4F-418D-AE19-62706E023703}">
                                <ahyp:hlinkClr xmlns:ahyp="http://schemas.microsoft.com/office/drawing/2018/hyperlinkcolor" val="tx"/>
                              </a:ext>
                            </a:extLst>
                          </a:hlinkClick>
                        </a:rPr>
                        <a:t>Portability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7" tooltip="Quality (business)">
                            <a:extLst>
                              <a:ext uri="{A12FA001-AC4F-418D-AE19-62706E023703}">
                                <ahyp:hlinkClr xmlns:ahyp="http://schemas.microsoft.com/office/drawing/2018/hyperlinkcolor" val="tx"/>
                              </a:ext>
                            </a:extLst>
                          </a:hlinkClick>
                        </a:rPr>
                        <a:t>Quality</a:t>
                      </a:r>
                      <a:r>
                        <a:rPr lang="en-US" sz="1200" b="0" i="0" kern="1200" dirty="0">
                          <a:solidFill>
                            <a:schemeClr val="tx1"/>
                          </a:solidFill>
                          <a:effectLst/>
                          <a:latin typeface="+mn-lt"/>
                          <a:ea typeface="+mn-ea"/>
                          <a:cs typeface="+mn-cs"/>
                        </a:rPr>
                        <a:t> (e.g. faults discovered, faults delivered, fault removal </a:t>
                      </a:r>
                      <a:r>
                        <a:rPr lang="en-US" sz="1200" b="0" i="0" u="none" strike="noStrike" kern="1200" dirty="0">
                          <a:solidFill>
                            <a:schemeClr val="tx1"/>
                          </a:solidFill>
                          <a:effectLst/>
                          <a:latin typeface="+mn-lt"/>
                          <a:ea typeface="+mn-ea"/>
                          <a:cs typeface="+mn-cs"/>
                          <a:hlinkClick r:id="rId38" tooltip="Efficacy">
                            <a:extLst>
                              <a:ext uri="{A12FA001-AC4F-418D-AE19-62706E023703}">
                                <ahyp:hlinkClr xmlns:ahyp="http://schemas.microsoft.com/office/drawing/2018/hyperlinkcolor" val="tx"/>
                              </a:ext>
                            </a:extLst>
                          </a:hlinkClick>
                        </a:rPr>
                        <a:t>efficacy</a:t>
                      </a:r>
                      <a:r>
                        <a:rPr lang="en-US" sz="1200" b="0" i="0" kern="1200" dirty="0">
                          <a:solidFill>
                            <a:schemeClr val="tx1"/>
                          </a:solidFill>
                          <a:effectLst/>
                          <a:latin typeface="+mn-lt"/>
                          <a:ea typeface="+mn-ea"/>
                          <a:cs typeface="+mn-cs"/>
                        </a:rPr>
                        <a:t>)</a:t>
                      </a:r>
                    </a:p>
                    <a:p>
                      <a:endParaRPr lang="en-US" sz="1200" dirty="0">
                        <a:solidFill>
                          <a:schemeClr val="tx1"/>
                        </a:solidFill>
                      </a:endParaRPr>
                    </a:p>
                  </a:txBody>
                  <a:tcPr>
                    <a:noFill/>
                  </a:tcPr>
                </a:tc>
                <a:tc>
                  <a:txBody>
                    <a:bodyPr/>
                    <a:lstStyle/>
                    <a:p>
                      <a:r>
                        <a:rPr lang="en-US" sz="1200" b="0" i="0" u="none" strike="noStrike" kern="1200" dirty="0">
                          <a:solidFill>
                            <a:schemeClr val="tx1"/>
                          </a:solidFill>
                          <a:effectLst/>
                          <a:latin typeface="+mn-lt"/>
                          <a:ea typeface="+mn-ea"/>
                          <a:cs typeface="+mn-cs"/>
                          <a:hlinkClick r:id="rId39" tooltip="Computer programming">
                            <a:extLst>
                              <a:ext uri="{A12FA001-AC4F-418D-AE19-62706E023703}">
                                <ahyp:hlinkClr xmlns:ahyp="http://schemas.microsoft.com/office/drawing/2018/hyperlinkcolor" val="tx"/>
                              </a:ext>
                            </a:extLst>
                          </a:hlinkClick>
                        </a:rPr>
                        <a:t>Readability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0" tooltip="Reliability engineering">
                            <a:extLst>
                              <a:ext uri="{A12FA001-AC4F-418D-AE19-62706E023703}">
                                <ahyp:hlinkClr xmlns:ahyp="http://schemas.microsoft.com/office/drawing/2018/hyperlinkcolor" val="tx"/>
                              </a:ext>
                            </a:extLst>
                          </a:hlinkClick>
                        </a:rPr>
                        <a:t>Reliability</a:t>
                      </a:r>
                      <a:r>
                        <a:rPr lang="en-US" sz="1200" b="0" i="0" kern="1200" dirty="0">
                          <a:solidFill>
                            <a:schemeClr val="tx1"/>
                          </a:solidFill>
                          <a:effectLst/>
                          <a:latin typeface="+mn-lt"/>
                          <a:ea typeface="+mn-ea"/>
                          <a:cs typeface="+mn-cs"/>
                        </a:rPr>
                        <a:t> (e.g. Mean Time Between/To Failures - MTBF/MTTF )</a:t>
                      </a:r>
                    </a:p>
                    <a:p>
                      <a:r>
                        <a:rPr lang="en-US" sz="1200" b="0" i="0" kern="1200" dirty="0">
                          <a:solidFill>
                            <a:schemeClr val="tx1"/>
                          </a:solidFill>
                          <a:effectLst/>
                          <a:latin typeface="+mn-lt"/>
                          <a:ea typeface="+mn-ea"/>
                          <a:cs typeface="+mn-cs"/>
                        </a:rPr>
                        <a:t>Reporting</a:t>
                      </a:r>
                    </a:p>
                    <a:p>
                      <a:r>
                        <a:rPr lang="en-US" sz="1200" b="0" i="0" u="none" strike="noStrike" kern="1200" dirty="0">
                          <a:solidFill>
                            <a:schemeClr val="tx1"/>
                          </a:solidFill>
                          <a:effectLst/>
                          <a:latin typeface="+mn-lt"/>
                          <a:ea typeface="+mn-ea"/>
                          <a:cs typeface="+mn-cs"/>
                          <a:hlinkClick r:id="rId41" tooltip="Resilience (network)">
                            <a:extLst>
                              <a:ext uri="{A12FA001-AC4F-418D-AE19-62706E023703}">
                                <ahyp:hlinkClr xmlns:ahyp="http://schemas.microsoft.com/office/drawing/2018/hyperlinkcolor" val="tx"/>
                              </a:ext>
                            </a:extLst>
                          </a:hlinkClick>
                        </a:rPr>
                        <a:t>Resilience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constraints (processor speed, memory, disk space, network bandwidth, etc.)</a:t>
                      </a:r>
                    </a:p>
                    <a:p>
                      <a:r>
                        <a:rPr lang="en-US" sz="1200" b="0" i="0" u="none" strike="noStrike" kern="1200" dirty="0">
                          <a:solidFill>
                            <a:schemeClr val="tx1"/>
                          </a:solidFill>
                          <a:effectLst/>
                          <a:latin typeface="+mn-lt"/>
                          <a:ea typeface="+mn-ea"/>
                          <a:cs typeface="+mn-cs"/>
                          <a:hlinkClick r:id="rId42" tooltip="Response Time">
                            <a:extLst>
                              <a:ext uri="{A12FA001-AC4F-418D-AE19-62706E023703}">
                                <ahyp:hlinkClr xmlns:ahyp="http://schemas.microsoft.com/office/drawing/2018/hyperlinkcolor" val="tx"/>
                              </a:ext>
                            </a:extLst>
                          </a:hlinkClick>
                        </a:rPr>
                        <a:t>Response time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3" tooltip="Reusability">
                            <a:extLst>
                              <a:ext uri="{A12FA001-AC4F-418D-AE19-62706E023703}">
                                <ahyp:hlinkClr xmlns:ahyp="http://schemas.microsoft.com/office/drawing/2018/hyperlinkcolor" val="tx"/>
                              </a:ext>
                            </a:extLst>
                          </a:hlinkClick>
                        </a:rPr>
                        <a:t>Reusability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4" tooltip="Robustness (computer science)">
                            <a:extLst>
                              <a:ext uri="{A12FA001-AC4F-418D-AE19-62706E023703}">
                                <ahyp:hlinkClr xmlns:ahyp="http://schemas.microsoft.com/office/drawing/2018/hyperlinkcolor" val="tx"/>
                              </a:ext>
                            </a:extLst>
                          </a:hlinkClick>
                        </a:rPr>
                        <a:t>Robustness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5" tooltip="Safety">
                            <a:extLst>
                              <a:ext uri="{A12FA001-AC4F-418D-AE19-62706E023703}">
                                <ahyp:hlinkClr xmlns:ahyp="http://schemas.microsoft.com/office/drawing/2018/hyperlinkcolor" val="tx"/>
                              </a:ext>
                            </a:extLst>
                          </a:hlinkClick>
                        </a:rPr>
                        <a:t>Safety</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6" tooltip="Factor of safety">
                            <a:extLst>
                              <a:ext uri="{A12FA001-AC4F-418D-AE19-62706E023703}">
                                <ahyp:hlinkClr xmlns:ahyp="http://schemas.microsoft.com/office/drawing/2018/hyperlinkcolor" val="tx"/>
                              </a:ext>
                            </a:extLst>
                          </a:hlinkClick>
                        </a:rPr>
                        <a:t>Factor of safety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7" tooltip="Scalability">
                            <a:extLst>
                              <a:ext uri="{A12FA001-AC4F-418D-AE19-62706E023703}">
                                <ahyp:hlinkClr xmlns:ahyp="http://schemas.microsoft.com/office/drawing/2018/hyperlinkcolor" val="tx"/>
                              </a:ext>
                            </a:extLst>
                          </a:hlinkClick>
                        </a:rPr>
                        <a:t>Scalability</a:t>
                      </a:r>
                      <a:r>
                        <a:rPr lang="en-US" sz="1200" b="0" i="0" kern="1200" dirty="0">
                          <a:solidFill>
                            <a:schemeClr val="tx1"/>
                          </a:solidFill>
                          <a:effectLst/>
                          <a:latin typeface="+mn-lt"/>
                          <a:ea typeface="+mn-ea"/>
                          <a:cs typeface="+mn-cs"/>
                        </a:rPr>
                        <a:t> (horizontal, vertical)</a:t>
                      </a:r>
                    </a:p>
                    <a:p>
                      <a:r>
                        <a:rPr lang="en-US" sz="1200" b="0" i="0" u="none" strike="noStrike" kern="1200" dirty="0">
                          <a:solidFill>
                            <a:schemeClr val="tx1"/>
                          </a:solidFill>
                          <a:effectLst/>
                          <a:latin typeface="+mn-lt"/>
                          <a:ea typeface="+mn-ea"/>
                          <a:cs typeface="+mn-cs"/>
                          <a:hlinkClick r:id="rId48" tooltip="Security">
                            <a:extLst>
                              <a:ext uri="{A12FA001-AC4F-418D-AE19-62706E023703}">
                                <ahyp:hlinkClr xmlns:ahyp="http://schemas.microsoft.com/office/drawing/2018/hyperlinkcolor" val="tx"/>
                              </a:ext>
                            </a:extLst>
                          </a:hlinkClick>
                        </a:rPr>
                        <a:t>Security</a:t>
                      </a:r>
                      <a:r>
                        <a:rPr lang="en-US" sz="1200" b="0" i="0" kern="1200" dirty="0">
                          <a:solidFill>
                            <a:schemeClr val="tx1"/>
                          </a:solidFill>
                          <a:effectLst/>
                          <a:latin typeface="+mn-lt"/>
                          <a:ea typeface="+mn-ea"/>
                          <a:cs typeface="+mn-cs"/>
                        </a:rPr>
                        <a:t> (cyber and physical)</a:t>
                      </a:r>
                    </a:p>
                    <a:p>
                      <a:r>
                        <a:rPr lang="en-US" sz="1200" b="0" i="0" kern="1200" dirty="0">
                          <a:solidFill>
                            <a:schemeClr val="tx1"/>
                          </a:solidFill>
                          <a:effectLst/>
                          <a:latin typeface="+mn-lt"/>
                          <a:ea typeface="+mn-ea"/>
                          <a:cs typeface="+mn-cs"/>
                        </a:rPr>
                        <a:t>Software, tools, standards etc. </a:t>
                      </a:r>
                      <a:r>
                        <a:rPr lang="en-US" sz="1200" b="0" i="0" u="none" strike="noStrike" kern="1200" dirty="0">
                          <a:solidFill>
                            <a:schemeClr val="tx1"/>
                          </a:solidFill>
                          <a:effectLst/>
                          <a:latin typeface="+mn-lt"/>
                          <a:ea typeface="+mn-ea"/>
                          <a:cs typeface="+mn-cs"/>
                          <a:hlinkClick r:id="rId49" tooltip="Backward compatibility">
                            <a:extLst>
                              <a:ext uri="{A12FA001-AC4F-418D-AE19-62706E023703}">
                                <ahyp:hlinkClr xmlns:ahyp="http://schemas.microsoft.com/office/drawing/2018/hyperlinkcolor" val="tx"/>
                              </a:ext>
                            </a:extLst>
                          </a:hlinkClick>
                        </a:rPr>
                        <a:t>Compatibility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0" tooltip="Stability Model">
                            <a:extLst>
                              <a:ext uri="{A12FA001-AC4F-418D-AE19-62706E023703}">
                                <ahyp:hlinkClr xmlns:ahyp="http://schemas.microsoft.com/office/drawing/2018/hyperlinkcolor" val="tx"/>
                              </a:ext>
                            </a:extLst>
                          </a:hlinkClick>
                        </a:rPr>
                        <a:t>Stability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1" tooltip="Serviceability (computer)">
                            <a:extLst>
                              <a:ext uri="{A12FA001-AC4F-418D-AE19-62706E023703}">
                                <ahyp:hlinkClr xmlns:ahyp="http://schemas.microsoft.com/office/drawing/2018/hyperlinkcolor" val="tx"/>
                              </a:ext>
                            </a:extLst>
                          </a:hlinkClick>
                        </a:rPr>
                        <a:t>Supportability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2" tooltip="Software testability">
                            <a:extLst>
                              <a:ext uri="{A12FA001-AC4F-418D-AE19-62706E023703}">
                                <ahyp:hlinkClr xmlns:ahyp="http://schemas.microsoft.com/office/drawing/2018/hyperlinkcolor" val="tx"/>
                              </a:ext>
                            </a:extLst>
                          </a:hlinkClick>
                        </a:rPr>
                        <a:t>Testability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3" tooltip="Throughput">
                            <a:extLst>
                              <a:ext uri="{A12FA001-AC4F-418D-AE19-62706E023703}">
                                <ahyp:hlinkClr xmlns:ahyp="http://schemas.microsoft.com/office/drawing/2018/hyperlinkcolor" val="tx"/>
                              </a:ext>
                            </a:extLst>
                          </a:hlinkClick>
                        </a:rPr>
                        <a:t>Throughput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4" tooltip="Transparency (behavior)">
                            <a:extLst>
                              <a:ext uri="{A12FA001-AC4F-418D-AE19-62706E023703}">
                                <ahyp:hlinkClr xmlns:ahyp="http://schemas.microsoft.com/office/drawing/2018/hyperlinkcolor" val="tx"/>
                              </a:ext>
                            </a:extLst>
                          </a:hlinkClick>
                        </a:rPr>
                        <a:t>Transparency</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5" tooltip="Usability">
                            <a:extLst>
                              <a:ext uri="{A12FA001-AC4F-418D-AE19-62706E023703}">
                                <ahyp:hlinkClr xmlns:ahyp="http://schemas.microsoft.com/office/drawing/2018/hyperlinkcolor" val="tx"/>
                              </a:ext>
                            </a:extLst>
                          </a:hlinkClick>
                        </a:rPr>
                        <a:t>Usability</a:t>
                      </a:r>
                      <a:r>
                        <a:rPr lang="en-US" sz="1200" b="0" i="0" kern="1200" dirty="0">
                          <a:solidFill>
                            <a:schemeClr val="tx1"/>
                          </a:solidFill>
                          <a:effectLst/>
                          <a:latin typeface="+mn-lt"/>
                          <a:ea typeface="+mn-ea"/>
                          <a:cs typeface="+mn-cs"/>
                        </a:rPr>
                        <a:t> (Human Factors) by target user community</a:t>
                      </a:r>
                    </a:p>
                    <a:p>
                      <a:r>
                        <a:rPr lang="en-US" sz="1200" b="0" i="0" u="none" strike="noStrike" kern="1200" dirty="0">
                          <a:solidFill>
                            <a:schemeClr val="tx1"/>
                          </a:solidFill>
                          <a:effectLst/>
                          <a:latin typeface="+mn-lt"/>
                          <a:ea typeface="+mn-ea"/>
                          <a:cs typeface="+mn-cs"/>
                          <a:hlinkClick r:id="rId56" tooltip="System integration">
                            <a:extLst>
                              <a:ext uri="{A12FA001-AC4F-418D-AE19-62706E023703}">
                                <ahyp:hlinkClr xmlns:ahyp="http://schemas.microsoft.com/office/drawing/2018/hyperlinkcolor" val="tx"/>
                              </a:ext>
                            </a:extLst>
                          </a:hlinkClick>
                        </a:rPr>
                        <a:t>Integrability</a:t>
                      </a:r>
                      <a:r>
                        <a:rPr lang="en-US" sz="1200" b="0" i="0" kern="1200" dirty="0">
                          <a:solidFill>
                            <a:schemeClr val="tx1"/>
                          </a:solidFill>
                          <a:effectLst/>
                          <a:latin typeface="+mn-lt"/>
                          <a:ea typeface="+mn-ea"/>
                          <a:cs typeface="+mn-cs"/>
                        </a:rPr>
                        <a:t> ability to integrate components</a:t>
                      </a:r>
                    </a:p>
                    <a:p>
                      <a:endParaRPr lang="en-US" sz="1200" dirty="0">
                        <a:solidFill>
                          <a:schemeClr val="tx1"/>
                        </a:solidFill>
                      </a:endParaRPr>
                    </a:p>
                  </a:txBody>
                  <a:tcPr>
                    <a:noFill/>
                  </a:tcPr>
                </a:tc>
                <a:extLst>
                  <a:ext uri="{0D108BD9-81ED-4DB2-BD59-A6C34878D82A}">
                    <a16:rowId xmlns:a16="http://schemas.microsoft.com/office/drawing/2014/main" val="1860564102"/>
                  </a:ext>
                </a:extLst>
              </a:tr>
            </a:tbl>
          </a:graphicData>
        </a:graphic>
      </p:graphicFrame>
    </p:spTree>
    <p:extLst>
      <p:ext uri="{BB962C8B-B14F-4D97-AF65-F5344CB8AC3E}">
        <p14:creationId xmlns:p14="http://schemas.microsoft.com/office/powerpoint/2010/main" val="349857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9652294" cy="1003409"/>
          </a:xfrm>
        </p:spPr>
        <p:txBody>
          <a:bodyPr>
            <a:normAutofit/>
          </a:bodyPr>
          <a:lstStyle/>
          <a:p>
            <a:r>
              <a:rPr lang="en-US" b="1" dirty="0"/>
              <a:t>Hotel Information System (HIS)</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Autofit/>
          </a:bodyPr>
          <a:lstStyle/>
          <a:p>
            <a:pPr marL="0" indent="0">
              <a:buNone/>
            </a:pPr>
            <a:r>
              <a:rPr lang="en-US" sz="2000" dirty="0"/>
              <a:t>The HIS allows </a:t>
            </a:r>
            <a:r>
              <a:rPr lang="en-US" sz="2000" b="1" dirty="0">
                <a:solidFill>
                  <a:srgbClr val="FF0000"/>
                </a:solidFill>
              </a:rPr>
              <a:t>customers</a:t>
            </a:r>
            <a:r>
              <a:rPr lang="en-US" sz="2000" dirty="0"/>
              <a:t> to </a:t>
            </a:r>
            <a:r>
              <a:rPr lang="en-US" sz="2000" b="1" dirty="0">
                <a:solidFill>
                  <a:srgbClr val="00B050"/>
                </a:solidFill>
              </a:rPr>
              <a:t>search for rooms </a:t>
            </a:r>
            <a:r>
              <a:rPr lang="en-US" sz="2000" dirty="0"/>
              <a:t>online by entering a date range. </a:t>
            </a:r>
            <a:r>
              <a:rPr lang="en-US" sz="2000" b="1" dirty="0">
                <a:solidFill>
                  <a:srgbClr val="FF0000"/>
                </a:solidFill>
              </a:rPr>
              <a:t>Customers</a:t>
            </a:r>
            <a:r>
              <a:rPr lang="en-US" sz="2000" dirty="0"/>
              <a:t> can also ask for such info by </a:t>
            </a:r>
            <a:r>
              <a:rPr lang="en-US" sz="2000" b="1" dirty="0">
                <a:solidFill>
                  <a:srgbClr val="FF0000"/>
                </a:solidFill>
              </a:rPr>
              <a:t>calling the hotel</a:t>
            </a:r>
            <a:r>
              <a:rPr lang="en-US" sz="2000" dirty="0"/>
              <a:t>. The </a:t>
            </a:r>
            <a:r>
              <a:rPr lang="en-US" sz="2000" b="1" dirty="0">
                <a:solidFill>
                  <a:srgbClr val="00B050"/>
                </a:solidFill>
              </a:rPr>
              <a:t>search result </a:t>
            </a:r>
            <a:r>
              <a:rPr lang="en-US" sz="2000" dirty="0"/>
              <a:t>will show the room type, price, and availability. </a:t>
            </a:r>
            <a:r>
              <a:rPr lang="en-US" sz="2000" b="1" dirty="0">
                <a:solidFill>
                  <a:srgbClr val="FF0000"/>
                </a:solidFill>
              </a:rPr>
              <a:t>Customers</a:t>
            </a:r>
            <a:r>
              <a:rPr lang="en-US" sz="2000" dirty="0"/>
              <a:t> can </a:t>
            </a:r>
            <a:r>
              <a:rPr lang="en-US" sz="2000" b="1" dirty="0">
                <a:solidFill>
                  <a:srgbClr val="00B050"/>
                </a:solidFill>
              </a:rPr>
              <a:t>book rooms </a:t>
            </a:r>
            <a:r>
              <a:rPr lang="en-US" sz="2000" dirty="0"/>
              <a:t>online or </a:t>
            </a:r>
            <a:r>
              <a:rPr lang="en-US" sz="2000" b="1" dirty="0">
                <a:solidFill>
                  <a:srgbClr val="FF0000"/>
                </a:solidFill>
              </a:rPr>
              <a:t>call the hotel </a:t>
            </a:r>
            <a:r>
              <a:rPr lang="en-US" sz="2000" dirty="0"/>
              <a:t>to book rooms. </a:t>
            </a:r>
            <a:r>
              <a:rPr lang="en-US" sz="2000" b="1" dirty="0">
                <a:solidFill>
                  <a:srgbClr val="FF0000"/>
                </a:solidFill>
              </a:rPr>
              <a:t>Customers</a:t>
            </a:r>
            <a:r>
              <a:rPr lang="en-US" sz="2000" dirty="0"/>
              <a:t> can </a:t>
            </a:r>
            <a:r>
              <a:rPr lang="en-US" sz="2000" b="1" dirty="0">
                <a:solidFill>
                  <a:srgbClr val="00B050"/>
                </a:solidFill>
              </a:rPr>
              <a:t>cancel reservations</a:t>
            </a:r>
            <a:r>
              <a:rPr lang="en-US" sz="2000" dirty="0"/>
              <a:t> online or </a:t>
            </a:r>
            <a:r>
              <a:rPr lang="en-US" sz="2000" b="1" dirty="0">
                <a:solidFill>
                  <a:srgbClr val="FF0000"/>
                </a:solidFill>
              </a:rPr>
              <a:t>call the hotel </a:t>
            </a:r>
            <a:r>
              <a:rPr lang="en-US" sz="2000" dirty="0"/>
              <a:t>to cancel reservations. </a:t>
            </a:r>
            <a:r>
              <a:rPr lang="en-US" sz="2000" b="1" dirty="0">
                <a:solidFill>
                  <a:srgbClr val="FF0000"/>
                </a:solidFill>
              </a:rPr>
              <a:t>Customers</a:t>
            </a:r>
            <a:r>
              <a:rPr lang="en-US" sz="2000" dirty="0"/>
              <a:t> will </a:t>
            </a:r>
            <a:r>
              <a:rPr lang="en-US" sz="2000" b="1" dirty="0">
                <a:solidFill>
                  <a:srgbClr val="00B050"/>
                </a:solidFill>
              </a:rPr>
              <a:t>receive the confirmation</a:t>
            </a:r>
            <a:r>
              <a:rPr lang="en-US" sz="2000" dirty="0"/>
              <a:t> on room reservations or cancellations. </a:t>
            </a:r>
            <a:r>
              <a:rPr lang="en-US" sz="2000" b="1" dirty="0">
                <a:solidFill>
                  <a:srgbClr val="FF0000"/>
                </a:solidFill>
              </a:rPr>
              <a:t>Customers</a:t>
            </a:r>
            <a:r>
              <a:rPr lang="en-US" sz="2000" dirty="0"/>
              <a:t> can </a:t>
            </a:r>
            <a:r>
              <a:rPr lang="en-US" sz="2000" b="1" dirty="0">
                <a:solidFill>
                  <a:srgbClr val="00B050"/>
                </a:solidFill>
              </a:rPr>
              <a:t>create and update accounts</a:t>
            </a:r>
            <a:r>
              <a:rPr lang="en-US" sz="2000" dirty="0"/>
              <a:t> which include the contact info such as name, mailing address, email address, and telephone number. </a:t>
            </a:r>
            <a:r>
              <a:rPr lang="en-US" sz="2000" b="1" dirty="0">
                <a:solidFill>
                  <a:srgbClr val="FF0000"/>
                </a:solidFill>
              </a:rPr>
              <a:t>Hotel staff </a:t>
            </a:r>
            <a:r>
              <a:rPr lang="en-US" sz="2000" dirty="0"/>
              <a:t>can </a:t>
            </a:r>
            <a:r>
              <a:rPr lang="en-US" sz="2000" b="1" dirty="0">
                <a:solidFill>
                  <a:srgbClr val="00B050"/>
                </a:solidFill>
              </a:rPr>
              <a:t>create and update accounts </a:t>
            </a:r>
            <a:r>
              <a:rPr lang="en-US" sz="2000" dirty="0"/>
              <a:t>for customers. </a:t>
            </a:r>
            <a:r>
              <a:rPr lang="en-US" sz="2000" b="1" dirty="0">
                <a:solidFill>
                  <a:srgbClr val="FF0000"/>
                </a:solidFill>
              </a:rPr>
              <a:t>Hotel staff </a:t>
            </a:r>
            <a:r>
              <a:rPr lang="en-US" sz="2000" dirty="0"/>
              <a:t>can </a:t>
            </a:r>
            <a:r>
              <a:rPr lang="en-US" sz="2000" b="1" dirty="0">
                <a:solidFill>
                  <a:srgbClr val="00B050"/>
                </a:solidFill>
              </a:rPr>
              <a:t>update customers’ check-in and check-out </a:t>
            </a:r>
            <a:r>
              <a:rPr lang="en-US" sz="2000" dirty="0"/>
              <a:t>status.</a:t>
            </a:r>
          </a:p>
          <a:p>
            <a:pPr marL="0" indent="0">
              <a:buNone/>
            </a:pPr>
            <a:endParaRPr lang="en-US" sz="2000" dirty="0"/>
          </a:p>
          <a:p>
            <a:pPr marL="0" indent="0">
              <a:buNone/>
            </a:pPr>
            <a:r>
              <a:rPr lang="en-US" sz="2000" b="1" dirty="0">
                <a:solidFill>
                  <a:srgbClr val="7030A0"/>
                </a:solidFill>
              </a:rPr>
              <a:t>The HIS must be web accessible, and run on the cloud</a:t>
            </a:r>
            <a:r>
              <a:rPr lang="en-US" sz="2000" dirty="0"/>
              <a:t>.  The </a:t>
            </a:r>
            <a:r>
              <a:rPr lang="en-US" sz="2000" b="1" dirty="0">
                <a:solidFill>
                  <a:srgbClr val="FF0000"/>
                </a:solidFill>
              </a:rPr>
              <a:t>hotel staff </a:t>
            </a:r>
            <a:r>
              <a:rPr lang="en-US" sz="2000" dirty="0"/>
              <a:t>should be able to </a:t>
            </a:r>
            <a:r>
              <a:rPr lang="en-US" sz="2000" b="1" dirty="0">
                <a:solidFill>
                  <a:srgbClr val="00B050"/>
                </a:solidFill>
              </a:rPr>
              <a:t>create a maintenance ticket </a:t>
            </a:r>
            <a:r>
              <a:rPr lang="en-US" sz="2000" dirty="0"/>
              <a:t>to the </a:t>
            </a:r>
            <a:r>
              <a:rPr lang="en-US" sz="2000" b="1" dirty="0">
                <a:solidFill>
                  <a:srgbClr val="FF0000"/>
                </a:solidFill>
              </a:rPr>
              <a:t>maintenance staff </a:t>
            </a:r>
            <a:r>
              <a:rPr lang="en-US" sz="2000" dirty="0"/>
              <a:t>when a room needs maintenance.  The ticket should contain the room number, and the issue that needs to be resolved.   The </a:t>
            </a:r>
            <a:r>
              <a:rPr lang="en-US" sz="2000" b="1" dirty="0">
                <a:solidFill>
                  <a:srgbClr val="FF0000"/>
                </a:solidFill>
              </a:rPr>
              <a:t>maintenance staff </a:t>
            </a:r>
            <a:r>
              <a:rPr lang="en-US" sz="2000" dirty="0"/>
              <a:t>will </a:t>
            </a:r>
            <a:r>
              <a:rPr lang="en-US" sz="2000" b="1" dirty="0">
                <a:solidFill>
                  <a:srgbClr val="00B050"/>
                </a:solidFill>
              </a:rPr>
              <a:t>receive an email alert </a:t>
            </a:r>
            <a:r>
              <a:rPr lang="en-US" sz="2000" dirty="0"/>
              <a:t>on ticket creation.   Once the issue has been resolved, the </a:t>
            </a:r>
            <a:r>
              <a:rPr lang="en-US" sz="2000" b="1" dirty="0">
                <a:solidFill>
                  <a:srgbClr val="FF0000"/>
                </a:solidFill>
              </a:rPr>
              <a:t>maintenance staff </a:t>
            </a:r>
            <a:r>
              <a:rPr lang="en-US" sz="2000" dirty="0"/>
              <a:t>should </a:t>
            </a:r>
            <a:r>
              <a:rPr lang="en-US" sz="2000" b="1" dirty="0">
                <a:solidFill>
                  <a:srgbClr val="00B050"/>
                </a:solidFill>
              </a:rPr>
              <a:t>complete the ticket</a:t>
            </a:r>
            <a:r>
              <a:rPr lang="en-US" sz="2000" dirty="0"/>
              <a:t>, and state what was resolved.  The </a:t>
            </a:r>
            <a:r>
              <a:rPr lang="en-US" sz="2000" b="1" dirty="0">
                <a:solidFill>
                  <a:srgbClr val="FF0000"/>
                </a:solidFill>
              </a:rPr>
              <a:t>hotel staff</a:t>
            </a:r>
            <a:r>
              <a:rPr lang="en-US" sz="2000" dirty="0"/>
              <a:t> should </a:t>
            </a:r>
            <a:r>
              <a:rPr lang="en-US" sz="2000" b="1" dirty="0">
                <a:solidFill>
                  <a:srgbClr val="00B050"/>
                </a:solidFill>
              </a:rPr>
              <a:t>receive an email alert</a:t>
            </a:r>
            <a:r>
              <a:rPr lang="en-US" sz="2000" dirty="0"/>
              <a:t> on ticket closure.  </a:t>
            </a:r>
            <a:r>
              <a:rPr lang="en-US" sz="2000" b="1" dirty="0">
                <a:solidFill>
                  <a:srgbClr val="7030A0"/>
                </a:solidFill>
              </a:rPr>
              <a:t>The email alert must go out within 5 minutes of the ticket being created or closed</a:t>
            </a:r>
            <a:r>
              <a:rPr lang="en-US" sz="2000" dirty="0"/>
              <a:t>.  </a:t>
            </a:r>
            <a:r>
              <a:rPr lang="en-US" sz="2000" b="1" dirty="0">
                <a:solidFill>
                  <a:srgbClr val="7030A0"/>
                </a:solidFill>
              </a:rPr>
              <a:t>The email must have a reliability of 99.99% that it will be sent out</a:t>
            </a:r>
            <a:r>
              <a:rPr lang="en-US" sz="2000" dirty="0"/>
              <a:t>.</a:t>
            </a:r>
          </a:p>
          <a:p>
            <a:pPr marL="0" indent="0">
              <a:buNone/>
            </a:pPr>
            <a:endParaRPr lang="en-US" sz="2000" dirty="0"/>
          </a:p>
          <a:p>
            <a:pPr marL="0" indent="0">
              <a:buNone/>
            </a:pPr>
            <a:r>
              <a:rPr lang="en-US" sz="2000" b="1" dirty="0">
                <a:solidFill>
                  <a:srgbClr val="7030A0"/>
                </a:solidFill>
              </a:rPr>
              <a:t>The HIS must support both English and Spanish interfaces.</a:t>
            </a:r>
          </a:p>
          <a:p>
            <a:pPr marL="0" indent="0">
              <a:buNone/>
            </a:pPr>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383748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63E750-60D3-824A-A6D6-A94A201A0C58}"/>
              </a:ext>
            </a:extLst>
          </p:cNvPr>
          <p:cNvSpPr>
            <a:spLocks noGrp="1"/>
          </p:cNvSpPr>
          <p:nvPr>
            <p:ph type="title"/>
          </p:nvPr>
        </p:nvSpPr>
        <p:spPr>
          <a:xfrm>
            <a:off x="469901" y="162986"/>
            <a:ext cx="5915025" cy="1003409"/>
          </a:xfrm>
        </p:spPr>
        <p:txBody>
          <a:bodyPr/>
          <a:lstStyle/>
          <a:p>
            <a:r>
              <a:rPr lang="en-US" b="1" dirty="0"/>
              <a:t>Hotel Information System</a:t>
            </a:r>
            <a:endParaRPr lang="en-US" dirty="0"/>
          </a:p>
        </p:txBody>
      </p:sp>
      <p:sp>
        <p:nvSpPr>
          <p:cNvPr id="5" name="Content Placeholder 5">
            <a:extLst>
              <a:ext uri="{FF2B5EF4-FFF2-40B4-BE49-F238E27FC236}">
                <a16:creationId xmlns:a16="http://schemas.microsoft.com/office/drawing/2014/main" id="{3FD349B8-C78A-6941-B518-B9B08711552A}"/>
              </a:ext>
            </a:extLst>
          </p:cNvPr>
          <p:cNvSpPr>
            <a:spLocks noGrp="1"/>
          </p:cNvSpPr>
          <p:nvPr>
            <p:ph idx="1"/>
          </p:nvPr>
        </p:nvSpPr>
        <p:spPr>
          <a:xfrm>
            <a:off x="469901" y="1041400"/>
            <a:ext cx="11364912" cy="5653614"/>
          </a:xfrm>
        </p:spPr>
        <p:txBody>
          <a:bodyPr>
            <a:normAutofit/>
          </a:bodyPr>
          <a:lstStyle/>
          <a:p>
            <a:pPr marL="0" indent="0">
              <a:buNone/>
            </a:pPr>
            <a:r>
              <a:rPr lang="en-US" dirty="0"/>
              <a:t>You are asked to:</a:t>
            </a:r>
          </a:p>
          <a:p>
            <a:pPr lvl="0"/>
            <a:r>
              <a:rPr lang="en-US" dirty="0"/>
              <a:t>Identify </a:t>
            </a:r>
            <a:r>
              <a:rPr lang="en-US" b="1" dirty="0">
                <a:solidFill>
                  <a:srgbClr val="FF0000"/>
                </a:solidFill>
              </a:rPr>
              <a:t>Actors</a:t>
            </a:r>
            <a:r>
              <a:rPr lang="en-US" dirty="0"/>
              <a:t> and Use Cases (</a:t>
            </a:r>
            <a:r>
              <a:rPr lang="en-US" b="1" dirty="0">
                <a:solidFill>
                  <a:schemeClr val="accent6">
                    <a:lumMod val="75000"/>
                  </a:schemeClr>
                </a:solidFill>
              </a:rPr>
              <a:t>Functional Requirements </a:t>
            </a:r>
            <a:r>
              <a:rPr lang="en-US" dirty="0"/>
              <a:t>and </a:t>
            </a:r>
            <a:r>
              <a:rPr lang="en-US" b="1" dirty="0">
                <a:solidFill>
                  <a:srgbClr val="7030A0"/>
                </a:solidFill>
              </a:rPr>
              <a:t>Non Functional Requirements</a:t>
            </a:r>
            <a:r>
              <a:rPr lang="en-US" dirty="0"/>
              <a:t>)</a:t>
            </a:r>
          </a:p>
          <a:p>
            <a:pPr lvl="0"/>
            <a:r>
              <a:rPr lang="en-US" dirty="0"/>
              <a:t>Create a Use Case UML</a:t>
            </a:r>
          </a:p>
          <a:p>
            <a:pPr lvl="0"/>
            <a:r>
              <a:rPr lang="en-US" dirty="0"/>
              <a:t>Create a Context DFD</a:t>
            </a:r>
          </a:p>
          <a:p>
            <a:pPr lvl="0"/>
            <a:r>
              <a:rPr lang="en-US" dirty="0"/>
              <a:t>Create a System DFD</a:t>
            </a:r>
          </a:p>
        </p:txBody>
      </p:sp>
    </p:spTree>
    <p:extLst>
      <p:ext uri="{BB962C8B-B14F-4D97-AF65-F5344CB8AC3E}">
        <p14:creationId xmlns:p14="http://schemas.microsoft.com/office/powerpoint/2010/main" val="350197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9228F05-D533-9A49-A820-5ED3ADF77DF6}"/>
              </a:ext>
            </a:extLst>
          </p:cNvPr>
          <p:cNvGraphicFramePr>
            <a:graphicFrameLocks noGrp="1"/>
          </p:cNvGraphicFramePr>
          <p:nvPr>
            <p:extLst>
              <p:ext uri="{D42A27DB-BD31-4B8C-83A1-F6EECF244321}">
                <p14:modId xmlns:p14="http://schemas.microsoft.com/office/powerpoint/2010/main" val="1205496459"/>
              </p:ext>
            </p:extLst>
          </p:nvPr>
        </p:nvGraphicFramePr>
        <p:xfrm>
          <a:off x="548252" y="1531715"/>
          <a:ext cx="10807616" cy="4663440"/>
        </p:xfrm>
        <a:graphic>
          <a:graphicData uri="http://schemas.openxmlformats.org/drawingml/2006/table">
            <a:tbl>
              <a:tblPr firstRow="1" firstCol="1" bandRow="1">
                <a:tableStyleId>{B301B821-A1FF-4177-AEE7-76D212191A09}</a:tableStyleId>
              </a:tblPr>
              <a:tblGrid>
                <a:gridCol w="2285916">
                  <a:extLst>
                    <a:ext uri="{9D8B030D-6E8A-4147-A177-3AD203B41FA5}">
                      <a16:colId xmlns:a16="http://schemas.microsoft.com/office/drawing/2014/main" val="4012915888"/>
                    </a:ext>
                  </a:extLst>
                </a:gridCol>
                <a:gridCol w="8521700">
                  <a:extLst>
                    <a:ext uri="{9D8B030D-6E8A-4147-A177-3AD203B41FA5}">
                      <a16:colId xmlns:a16="http://schemas.microsoft.com/office/drawing/2014/main" val="3257587073"/>
                    </a:ext>
                  </a:extLst>
                </a:gridCol>
              </a:tblGrid>
              <a:tr h="0">
                <a:tc>
                  <a:txBody>
                    <a:bodyPr/>
                    <a:lstStyle/>
                    <a:p>
                      <a:pPr marL="0" marR="0">
                        <a:spcBef>
                          <a:spcPts val="0"/>
                        </a:spcBef>
                        <a:spcAft>
                          <a:spcPts val="0"/>
                        </a:spcAft>
                      </a:pPr>
                      <a:r>
                        <a:rPr lang="en-US" sz="1800" dirty="0">
                          <a:effectLst/>
                        </a:rPr>
                        <a:t>Actor</a:t>
                      </a:r>
                      <a:endParaRPr lang="en-US" sz="18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800" dirty="0">
                          <a:effectLst/>
                        </a:rPr>
                        <a:t>Use Case</a:t>
                      </a:r>
                      <a:endParaRPr lang="en-US" sz="18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628263512"/>
                  </a:ext>
                </a:extLst>
              </a:tr>
              <a:tr h="109952">
                <a:tc>
                  <a:txBody>
                    <a:bodyPr/>
                    <a:lstStyle/>
                    <a:p>
                      <a:pPr marL="0" marR="0">
                        <a:spcBef>
                          <a:spcPts val="0"/>
                        </a:spcBef>
                        <a:spcAft>
                          <a:spcPts val="0"/>
                        </a:spcAft>
                      </a:pPr>
                      <a:r>
                        <a:rPr lang="en-US" sz="1800" dirty="0">
                          <a:effectLst/>
                        </a:rPr>
                        <a:t>Customers</a:t>
                      </a:r>
                      <a:endParaRPr lang="en-US" sz="18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800" b="1" dirty="0">
                          <a:effectLst/>
                        </a:rPr>
                        <a:t>1. Search</a:t>
                      </a:r>
                      <a:r>
                        <a:rPr lang="en-US" sz="1800" dirty="0">
                          <a:effectLst/>
                        </a:rPr>
                        <a:t> for rooms</a:t>
                      </a:r>
                    </a:p>
                    <a:p>
                      <a:pPr marL="0" marR="0">
                        <a:spcBef>
                          <a:spcPts val="0"/>
                        </a:spcBef>
                        <a:spcAft>
                          <a:spcPts val="0"/>
                        </a:spcAft>
                      </a:pPr>
                      <a:r>
                        <a:rPr lang="en-US" sz="1800" b="1" dirty="0">
                          <a:effectLst/>
                        </a:rPr>
                        <a:t>2. View</a:t>
                      </a:r>
                      <a:r>
                        <a:rPr lang="en-US" sz="1800" dirty="0">
                          <a:effectLst/>
                        </a:rPr>
                        <a:t> search result</a:t>
                      </a:r>
                    </a:p>
                    <a:p>
                      <a:pPr marL="0" marR="0">
                        <a:spcBef>
                          <a:spcPts val="0"/>
                        </a:spcBef>
                        <a:spcAft>
                          <a:spcPts val="0"/>
                        </a:spcAft>
                      </a:pPr>
                      <a:r>
                        <a:rPr lang="en-US" sz="1800" b="1" dirty="0">
                          <a:effectLst/>
                        </a:rPr>
                        <a:t>3. Book</a:t>
                      </a:r>
                      <a:r>
                        <a:rPr lang="en-US" sz="1800" dirty="0">
                          <a:effectLst/>
                        </a:rPr>
                        <a:t> rooms</a:t>
                      </a:r>
                    </a:p>
                    <a:p>
                      <a:pPr marL="0" marR="0">
                        <a:spcBef>
                          <a:spcPts val="0"/>
                        </a:spcBef>
                        <a:spcAft>
                          <a:spcPts val="0"/>
                        </a:spcAft>
                      </a:pPr>
                      <a:r>
                        <a:rPr lang="en-US" sz="1800" b="1" dirty="0">
                          <a:effectLst/>
                        </a:rPr>
                        <a:t>4. Cancel</a:t>
                      </a:r>
                      <a:r>
                        <a:rPr lang="en-US" sz="1800" dirty="0">
                          <a:effectLst/>
                        </a:rPr>
                        <a:t> reservation</a:t>
                      </a:r>
                    </a:p>
                    <a:p>
                      <a:pPr marL="0" marR="0">
                        <a:spcBef>
                          <a:spcPts val="0"/>
                        </a:spcBef>
                        <a:spcAft>
                          <a:spcPts val="0"/>
                        </a:spcAft>
                      </a:pPr>
                      <a:r>
                        <a:rPr lang="en-US" sz="1800" b="1" dirty="0">
                          <a:effectLst/>
                        </a:rPr>
                        <a:t>5. Receive</a:t>
                      </a:r>
                      <a:r>
                        <a:rPr lang="en-US" sz="1800" dirty="0">
                          <a:effectLst/>
                        </a:rPr>
                        <a:t> reservation/cancelation confirmation</a:t>
                      </a:r>
                    </a:p>
                    <a:p>
                      <a:pPr marL="0" marR="0">
                        <a:spcBef>
                          <a:spcPts val="0"/>
                        </a:spcBef>
                        <a:spcAft>
                          <a:spcPts val="0"/>
                        </a:spcAft>
                      </a:pPr>
                      <a:r>
                        <a:rPr lang="en-US" sz="1800" b="1" dirty="0">
                          <a:effectLst/>
                        </a:rPr>
                        <a:t>6. Create/Update </a:t>
                      </a:r>
                      <a:r>
                        <a:rPr lang="en-US" sz="1800" b="0" dirty="0">
                          <a:effectLst/>
                        </a:rPr>
                        <a:t>customer</a:t>
                      </a:r>
                      <a:r>
                        <a:rPr lang="en-US" sz="1800" b="1" dirty="0">
                          <a:effectLst/>
                        </a:rPr>
                        <a:t> </a:t>
                      </a:r>
                      <a:r>
                        <a:rPr lang="en-US" sz="1800" dirty="0">
                          <a:effectLst/>
                        </a:rPr>
                        <a:t>account</a:t>
                      </a:r>
                      <a:endParaRPr lang="en-US" sz="1800" dirty="0">
                        <a:effectLst/>
                        <a:latin typeface="Times New Roman" panose="02020603050405020304" pitchFamily="18" charset="0"/>
                        <a:ea typeface="PMingLiU" panose="02020500000000000000" pitchFamily="18" charset="-120"/>
                      </a:endParaRPr>
                    </a:p>
                  </a:txBody>
                  <a:tcPr marL="68580" marR="68580" marT="0" marB="0"/>
                </a:tc>
                <a:extLst>
                  <a:ext uri="{0D108BD9-81ED-4DB2-BD59-A6C34878D82A}">
                    <a16:rowId xmlns:a16="http://schemas.microsoft.com/office/drawing/2014/main" val="3366012166"/>
                  </a:ext>
                </a:extLst>
              </a:tr>
              <a:tr h="0">
                <a:tc>
                  <a:txBody>
                    <a:bodyPr/>
                    <a:lstStyle/>
                    <a:p>
                      <a:pPr marL="0" marR="0">
                        <a:spcBef>
                          <a:spcPts val="0"/>
                        </a:spcBef>
                        <a:spcAft>
                          <a:spcPts val="0"/>
                        </a:spcAft>
                      </a:pPr>
                      <a:r>
                        <a:rPr lang="en-US" sz="1800" dirty="0">
                          <a:effectLst/>
                        </a:rPr>
                        <a:t>Hotel Staff</a:t>
                      </a:r>
                      <a:endParaRPr lang="en-US" sz="1800" dirty="0">
                        <a:effectLst/>
                        <a:latin typeface="Times New Roman" panose="02020603050405020304" pitchFamily="18" charset="0"/>
                        <a:ea typeface="PMingLiU" panose="02020500000000000000" pitchFamily="18" charset="-120"/>
                      </a:endParaRPr>
                    </a:p>
                  </a:txBody>
                  <a:tcPr marL="68580" marR="68580" marT="0" marB="0"/>
                </a:tc>
                <a:tc>
                  <a:txBody>
                    <a:bodyPr/>
                    <a:lstStyle/>
                    <a:p>
                      <a:pPr marL="0" marR="0">
                        <a:spcBef>
                          <a:spcPts val="0"/>
                        </a:spcBef>
                        <a:spcAft>
                          <a:spcPts val="0"/>
                        </a:spcAft>
                      </a:pPr>
                      <a:r>
                        <a:rPr lang="en-US" sz="1800" b="1" dirty="0">
                          <a:effectLst/>
                        </a:rPr>
                        <a:t>1. Search</a:t>
                      </a:r>
                      <a:r>
                        <a:rPr lang="en-US" sz="1800" dirty="0">
                          <a:effectLst/>
                        </a:rPr>
                        <a:t> for rooms</a:t>
                      </a:r>
                    </a:p>
                    <a:p>
                      <a:pPr marL="0" marR="0">
                        <a:spcBef>
                          <a:spcPts val="0"/>
                        </a:spcBef>
                        <a:spcAft>
                          <a:spcPts val="0"/>
                        </a:spcAft>
                      </a:pPr>
                      <a:r>
                        <a:rPr lang="en-US" sz="1800" b="1" dirty="0">
                          <a:effectLst/>
                        </a:rPr>
                        <a:t>2. View</a:t>
                      </a:r>
                      <a:r>
                        <a:rPr lang="en-US" sz="1800" dirty="0">
                          <a:effectLst/>
                        </a:rPr>
                        <a:t> search result</a:t>
                      </a:r>
                    </a:p>
                    <a:p>
                      <a:pPr marL="0" marR="0">
                        <a:spcBef>
                          <a:spcPts val="0"/>
                        </a:spcBef>
                        <a:spcAft>
                          <a:spcPts val="0"/>
                        </a:spcAft>
                      </a:pPr>
                      <a:r>
                        <a:rPr lang="en-US" sz="1800" b="1" dirty="0">
                          <a:effectLst/>
                        </a:rPr>
                        <a:t>3. Book</a:t>
                      </a:r>
                      <a:r>
                        <a:rPr lang="en-US" sz="1800" dirty="0">
                          <a:effectLst/>
                        </a:rPr>
                        <a:t> rooms</a:t>
                      </a:r>
                    </a:p>
                    <a:p>
                      <a:pPr marL="0" marR="0">
                        <a:spcBef>
                          <a:spcPts val="0"/>
                        </a:spcBef>
                        <a:spcAft>
                          <a:spcPts val="0"/>
                        </a:spcAft>
                      </a:pPr>
                      <a:r>
                        <a:rPr lang="en-US" sz="1800" b="1" dirty="0">
                          <a:effectLst/>
                        </a:rPr>
                        <a:t>4. Cancel </a:t>
                      </a:r>
                      <a:r>
                        <a:rPr lang="en-US" sz="1800" dirty="0">
                          <a:effectLst/>
                        </a:rPr>
                        <a:t>reservation</a:t>
                      </a:r>
                    </a:p>
                    <a:p>
                      <a:pPr marL="0" marR="0">
                        <a:spcBef>
                          <a:spcPts val="0"/>
                        </a:spcBef>
                        <a:spcAft>
                          <a:spcPts val="0"/>
                        </a:spcAft>
                      </a:pPr>
                      <a:r>
                        <a:rPr lang="en-US" sz="1800" b="1" dirty="0">
                          <a:effectLst/>
                        </a:rPr>
                        <a:t>6. Create/Update </a:t>
                      </a:r>
                      <a:r>
                        <a:rPr lang="en-US" sz="1800" dirty="0">
                          <a:effectLst/>
                        </a:rPr>
                        <a:t>customer account</a:t>
                      </a:r>
                    </a:p>
                    <a:p>
                      <a:pPr marL="0" marR="0">
                        <a:spcBef>
                          <a:spcPts val="0"/>
                        </a:spcBef>
                        <a:spcAft>
                          <a:spcPts val="0"/>
                        </a:spcAft>
                      </a:pPr>
                      <a:r>
                        <a:rPr lang="en-US" sz="1800" b="1" dirty="0">
                          <a:effectLst/>
                        </a:rPr>
                        <a:t>7. Update</a:t>
                      </a:r>
                      <a:r>
                        <a:rPr lang="en-US" sz="1800" dirty="0">
                          <a:effectLst/>
                        </a:rPr>
                        <a:t> customer’s check-in/check-out status</a:t>
                      </a:r>
                    </a:p>
                    <a:p>
                      <a:pPr marL="0" marR="0" algn="l" defTabSz="914400" rtl="0" eaLnBrk="1" latinLnBrk="0" hangingPunct="1">
                        <a:spcBef>
                          <a:spcPts val="0"/>
                        </a:spcBef>
                        <a:spcAft>
                          <a:spcPts val="0"/>
                        </a:spcAft>
                      </a:pPr>
                      <a:r>
                        <a:rPr lang="en-US" sz="1800" b="1" kern="1200" dirty="0">
                          <a:solidFill>
                            <a:schemeClr val="dk1"/>
                          </a:solidFill>
                          <a:effectLst/>
                          <a:latin typeface="+mn-lt"/>
                          <a:ea typeface="+mn-ea"/>
                          <a:cs typeface="+mn-cs"/>
                        </a:rPr>
                        <a:t>8. Create </a:t>
                      </a:r>
                      <a:r>
                        <a:rPr lang="en-US" sz="1800" b="0" kern="1200" dirty="0">
                          <a:solidFill>
                            <a:schemeClr val="dk1"/>
                          </a:solidFill>
                          <a:effectLst/>
                          <a:latin typeface="+mn-lt"/>
                          <a:ea typeface="+mn-ea"/>
                          <a:cs typeface="+mn-cs"/>
                        </a:rPr>
                        <a:t>maintenance</a:t>
                      </a:r>
                      <a:r>
                        <a:rPr lang="en-US" sz="1800" b="1" kern="1200" dirty="0">
                          <a:solidFill>
                            <a:schemeClr val="dk1"/>
                          </a:solidFill>
                          <a:effectLst/>
                          <a:latin typeface="+mn-lt"/>
                          <a:ea typeface="+mn-ea"/>
                          <a:cs typeface="+mn-cs"/>
                        </a:rPr>
                        <a:t> </a:t>
                      </a:r>
                      <a:r>
                        <a:rPr lang="en-US" sz="1800" b="0" kern="1200" dirty="0">
                          <a:solidFill>
                            <a:schemeClr val="dk1"/>
                          </a:solidFill>
                          <a:effectLst/>
                          <a:latin typeface="+mn-lt"/>
                          <a:ea typeface="+mn-ea"/>
                          <a:cs typeface="+mn-cs"/>
                        </a:rPr>
                        <a:t>ticket </a:t>
                      </a:r>
                    </a:p>
                    <a:p>
                      <a:pPr marL="0" marR="0" algn="l" defTabSz="914400" rtl="0" eaLnBrk="1" latinLnBrk="0" hangingPunct="1">
                        <a:spcBef>
                          <a:spcPts val="0"/>
                        </a:spcBef>
                        <a:spcAft>
                          <a:spcPts val="0"/>
                        </a:spcAft>
                      </a:pPr>
                      <a:r>
                        <a:rPr lang="en-US" sz="1800" b="1" kern="1200" dirty="0">
                          <a:solidFill>
                            <a:schemeClr val="dk1"/>
                          </a:solidFill>
                          <a:effectLst/>
                          <a:latin typeface="+mn-lt"/>
                          <a:ea typeface="+mn-ea"/>
                          <a:cs typeface="+mn-cs"/>
                        </a:rPr>
                        <a:t>11. Receive </a:t>
                      </a:r>
                      <a:r>
                        <a:rPr lang="en-US" sz="1800" b="0" kern="1200" dirty="0">
                          <a:solidFill>
                            <a:schemeClr val="dk1"/>
                          </a:solidFill>
                          <a:effectLst/>
                          <a:latin typeface="+mn-lt"/>
                          <a:ea typeface="+mn-ea"/>
                          <a:cs typeface="+mn-cs"/>
                        </a:rPr>
                        <a:t>ticket closure email</a:t>
                      </a:r>
                    </a:p>
                  </a:txBody>
                  <a:tcPr marL="68580" marR="68580" marT="0" marB="0"/>
                </a:tc>
                <a:extLst>
                  <a:ext uri="{0D108BD9-81ED-4DB2-BD59-A6C34878D82A}">
                    <a16:rowId xmlns:a16="http://schemas.microsoft.com/office/drawing/2014/main" val="4133748782"/>
                  </a:ext>
                </a:extLst>
              </a:tr>
              <a:tr h="0">
                <a:tc>
                  <a:txBody>
                    <a:bodyPr/>
                    <a:lstStyle/>
                    <a:p>
                      <a:pPr marL="0" marR="0">
                        <a:spcBef>
                          <a:spcPts val="0"/>
                        </a:spcBef>
                        <a:spcAft>
                          <a:spcPts val="0"/>
                        </a:spcAft>
                      </a:pPr>
                      <a:r>
                        <a:rPr lang="en-US" sz="1800" b="1" kern="1200" dirty="0">
                          <a:solidFill>
                            <a:schemeClr val="dk1"/>
                          </a:solidFill>
                          <a:effectLst/>
                          <a:latin typeface="+mn-lt"/>
                          <a:ea typeface="+mn-ea"/>
                          <a:cs typeface="+mn-cs"/>
                        </a:rPr>
                        <a:t>Maintenance Staff</a:t>
                      </a:r>
                    </a:p>
                  </a:txBody>
                  <a:tcPr marL="68580" marR="68580" marT="0" marB="0"/>
                </a:tc>
                <a:tc>
                  <a:txBody>
                    <a:bodyPr/>
                    <a:lstStyle/>
                    <a:p>
                      <a:pPr marL="0" marR="0">
                        <a:spcBef>
                          <a:spcPts val="0"/>
                        </a:spcBef>
                        <a:spcAft>
                          <a:spcPts val="0"/>
                        </a:spcAft>
                      </a:pPr>
                      <a:r>
                        <a:rPr lang="en-US" sz="1800" b="1" kern="1200" dirty="0">
                          <a:solidFill>
                            <a:schemeClr val="dk1"/>
                          </a:solidFill>
                          <a:effectLst/>
                          <a:latin typeface="+mn-lt"/>
                          <a:ea typeface="+mn-ea"/>
                          <a:cs typeface="+mn-cs"/>
                        </a:rPr>
                        <a:t>9. Receive </a:t>
                      </a:r>
                      <a:r>
                        <a:rPr lang="en-US" sz="1800" b="0" kern="1200" dirty="0">
                          <a:solidFill>
                            <a:schemeClr val="dk1"/>
                          </a:solidFill>
                          <a:effectLst/>
                          <a:latin typeface="+mn-lt"/>
                          <a:ea typeface="+mn-ea"/>
                          <a:cs typeface="+mn-cs"/>
                        </a:rPr>
                        <a:t>ticket email</a:t>
                      </a:r>
                    </a:p>
                    <a:p>
                      <a:pPr marL="0" marR="0">
                        <a:spcBef>
                          <a:spcPts val="0"/>
                        </a:spcBef>
                        <a:spcAft>
                          <a:spcPts val="0"/>
                        </a:spcAft>
                      </a:pPr>
                      <a:r>
                        <a:rPr lang="en-US" sz="1800" b="1" kern="1200" dirty="0">
                          <a:solidFill>
                            <a:schemeClr val="dk1"/>
                          </a:solidFill>
                          <a:effectLst/>
                          <a:latin typeface="+mn-lt"/>
                          <a:ea typeface="+mn-ea"/>
                          <a:cs typeface="+mn-cs"/>
                        </a:rPr>
                        <a:t>10. Complete </a:t>
                      </a:r>
                      <a:r>
                        <a:rPr lang="en-US" sz="1800" b="0" kern="1200" dirty="0">
                          <a:solidFill>
                            <a:schemeClr val="dk1"/>
                          </a:solidFill>
                          <a:effectLst/>
                          <a:latin typeface="+mn-lt"/>
                          <a:ea typeface="+mn-ea"/>
                          <a:cs typeface="+mn-cs"/>
                        </a:rPr>
                        <a:t>ticket</a:t>
                      </a:r>
                    </a:p>
                  </a:txBody>
                  <a:tcPr marL="68580" marR="68580" marT="0" marB="0"/>
                </a:tc>
                <a:extLst>
                  <a:ext uri="{0D108BD9-81ED-4DB2-BD59-A6C34878D82A}">
                    <a16:rowId xmlns:a16="http://schemas.microsoft.com/office/drawing/2014/main" val="2458434941"/>
                  </a:ext>
                </a:extLst>
              </a:tr>
            </a:tbl>
          </a:graphicData>
        </a:graphic>
      </p:graphicFrame>
      <p:sp>
        <p:nvSpPr>
          <p:cNvPr id="7" name="Oval Callout 6">
            <a:extLst>
              <a:ext uri="{FF2B5EF4-FFF2-40B4-BE49-F238E27FC236}">
                <a16:creationId xmlns:a16="http://schemas.microsoft.com/office/drawing/2014/main" id="{21980C59-0DF5-5A4D-AF0C-28561FD09191}"/>
              </a:ext>
            </a:extLst>
          </p:cNvPr>
          <p:cNvSpPr/>
          <p:nvPr/>
        </p:nvSpPr>
        <p:spPr>
          <a:xfrm>
            <a:off x="7843941" y="3772203"/>
            <a:ext cx="2488557" cy="972273"/>
          </a:xfrm>
          <a:prstGeom prst="wedgeEllipseCallout">
            <a:avLst>
              <a:gd name="adj1" fmla="val -29670"/>
              <a:gd name="adj2" fmla="val -10119"/>
            </a:avLst>
          </a:prstGeom>
          <a:solidFill>
            <a:srgbClr val="FF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Duplicate Requirements (1, 2, 3, 6)</a:t>
            </a:r>
          </a:p>
        </p:txBody>
      </p:sp>
      <p:sp>
        <p:nvSpPr>
          <p:cNvPr id="3" name="TextBox 2">
            <a:extLst>
              <a:ext uri="{FF2B5EF4-FFF2-40B4-BE49-F238E27FC236}">
                <a16:creationId xmlns:a16="http://schemas.microsoft.com/office/drawing/2014/main" id="{CA7F3676-ECCA-5549-8C94-F70C7F1DAF7C}"/>
              </a:ext>
            </a:extLst>
          </p:cNvPr>
          <p:cNvSpPr txBox="1"/>
          <p:nvPr/>
        </p:nvSpPr>
        <p:spPr>
          <a:xfrm>
            <a:off x="3168502" y="348976"/>
            <a:ext cx="5391541" cy="707886"/>
          </a:xfrm>
          <a:prstGeom prst="rect">
            <a:avLst/>
          </a:prstGeom>
          <a:noFill/>
        </p:spPr>
        <p:txBody>
          <a:bodyPr wrap="none" rtlCol="0">
            <a:spAutoFit/>
          </a:bodyPr>
          <a:lstStyle/>
          <a:p>
            <a:r>
              <a:rPr lang="en-US" sz="4000" dirty="0"/>
              <a:t>Functional Requirements</a:t>
            </a:r>
          </a:p>
        </p:txBody>
      </p:sp>
    </p:spTree>
    <p:extLst>
      <p:ext uri="{BB962C8B-B14F-4D97-AF65-F5344CB8AC3E}">
        <p14:creationId xmlns:p14="http://schemas.microsoft.com/office/powerpoint/2010/main" val="40177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CA2605-288B-D043-8C1A-760C6E25A37C}"/>
              </a:ext>
            </a:extLst>
          </p:cNvPr>
          <p:cNvGraphicFramePr>
            <a:graphicFrameLocks noGrp="1"/>
          </p:cNvGraphicFramePr>
          <p:nvPr>
            <p:extLst>
              <p:ext uri="{D42A27DB-BD31-4B8C-83A1-F6EECF244321}">
                <p14:modId xmlns:p14="http://schemas.microsoft.com/office/powerpoint/2010/main" val="594102971"/>
              </p:ext>
            </p:extLst>
          </p:nvPr>
        </p:nvGraphicFramePr>
        <p:xfrm>
          <a:off x="526986" y="1871839"/>
          <a:ext cx="10683384" cy="1645920"/>
        </p:xfrm>
        <a:graphic>
          <a:graphicData uri="http://schemas.openxmlformats.org/drawingml/2006/table">
            <a:tbl>
              <a:tblPr firstRow="1" firstCol="1" bandRow="1">
                <a:tableStyleId>{B301B821-A1FF-4177-AEE7-76D212191A09}</a:tableStyleId>
              </a:tblPr>
              <a:tblGrid>
                <a:gridCol w="7458065">
                  <a:extLst>
                    <a:ext uri="{9D8B030D-6E8A-4147-A177-3AD203B41FA5}">
                      <a16:colId xmlns:a16="http://schemas.microsoft.com/office/drawing/2014/main" val="3257587073"/>
                    </a:ext>
                  </a:extLst>
                </a:gridCol>
                <a:gridCol w="3225319">
                  <a:extLst>
                    <a:ext uri="{9D8B030D-6E8A-4147-A177-3AD203B41FA5}">
                      <a16:colId xmlns:a16="http://schemas.microsoft.com/office/drawing/2014/main" val="1915161317"/>
                    </a:ext>
                  </a:extLst>
                </a:gridCol>
              </a:tblGrid>
              <a:tr h="0">
                <a:tc>
                  <a:txBody>
                    <a:bodyPr/>
                    <a:lstStyle/>
                    <a:p>
                      <a:pPr marL="0" marR="0">
                        <a:spcBef>
                          <a:spcPts val="0"/>
                        </a:spcBef>
                        <a:spcAft>
                          <a:spcPts val="0"/>
                        </a:spcAft>
                      </a:pPr>
                      <a:r>
                        <a:rPr lang="en-US" sz="1800" b="1" kern="1200" dirty="0">
                          <a:solidFill>
                            <a:schemeClr val="lt1"/>
                          </a:solidFill>
                          <a:effectLst/>
                          <a:latin typeface="+mn-lt"/>
                          <a:ea typeface="+mn-ea"/>
                          <a:cs typeface="+mn-cs"/>
                        </a:rPr>
                        <a:t>Non-Function Requirements</a:t>
                      </a:r>
                    </a:p>
                  </a:txBody>
                  <a:tcPr marL="68580" marR="68580" marT="0" marB="0"/>
                </a:tc>
                <a:tc>
                  <a:txBody>
                    <a:bodyPr/>
                    <a:lstStyle/>
                    <a:p>
                      <a:pPr marL="0" marR="0">
                        <a:spcBef>
                          <a:spcPts val="0"/>
                        </a:spcBef>
                        <a:spcAft>
                          <a:spcPts val="0"/>
                        </a:spcAft>
                      </a:pPr>
                      <a:r>
                        <a:rPr lang="en-US" sz="1800" b="1" kern="1200" dirty="0">
                          <a:solidFill>
                            <a:schemeClr val="lt1"/>
                          </a:solidFill>
                          <a:effectLst/>
                          <a:latin typeface="+mn-lt"/>
                          <a:ea typeface="+mn-ea"/>
                          <a:cs typeface="+mn-cs"/>
                        </a:rPr>
                        <a:t>Non-Function Category</a:t>
                      </a:r>
                    </a:p>
                  </a:txBody>
                  <a:tcPr marL="68580" marR="68580" marT="0" marB="0"/>
                </a:tc>
                <a:extLst>
                  <a:ext uri="{0D108BD9-81ED-4DB2-BD59-A6C34878D82A}">
                    <a16:rowId xmlns:a16="http://schemas.microsoft.com/office/drawing/2014/main" val="3628263512"/>
                  </a:ext>
                </a:extLst>
              </a:tr>
              <a:tr h="0">
                <a:tc>
                  <a:txBody>
                    <a:bodyPr/>
                    <a:lstStyle/>
                    <a:p>
                      <a:pPr marL="0" marR="0">
                        <a:spcBef>
                          <a:spcPts val="0"/>
                        </a:spcBef>
                        <a:spcAft>
                          <a:spcPts val="0"/>
                        </a:spcAft>
                      </a:pPr>
                      <a:r>
                        <a:rPr lang="en-US" b="0" dirty="0">
                          <a:solidFill>
                            <a:schemeClr val="tx1"/>
                          </a:solidFill>
                        </a:rPr>
                        <a:t>The HIS must be web accessible, and run on the cloud</a:t>
                      </a:r>
                    </a:p>
                  </a:txBody>
                  <a:tcPr marL="68580" marR="68580" marT="0" marB="0"/>
                </a:tc>
                <a:tc>
                  <a:txBody>
                    <a:bodyPr/>
                    <a:lstStyle/>
                    <a:p>
                      <a:pPr marL="0" marR="0">
                        <a:spcBef>
                          <a:spcPts val="0"/>
                        </a:spcBef>
                        <a:spcAft>
                          <a:spcPts val="0"/>
                        </a:spcAft>
                      </a:pPr>
                      <a:r>
                        <a:rPr lang="en-US" b="0" dirty="0">
                          <a:solidFill>
                            <a:schemeClr val="tx1"/>
                          </a:solidFill>
                        </a:rPr>
                        <a:t>Deployment</a:t>
                      </a:r>
                    </a:p>
                  </a:txBody>
                  <a:tcPr marL="68580" marR="68580" marT="0" marB="0"/>
                </a:tc>
                <a:extLst>
                  <a:ext uri="{0D108BD9-81ED-4DB2-BD59-A6C34878D82A}">
                    <a16:rowId xmlns:a16="http://schemas.microsoft.com/office/drawing/2014/main" val="3366012166"/>
                  </a:ext>
                </a:extLst>
              </a:tr>
              <a:tr h="0">
                <a:tc>
                  <a:txBody>
                    <a:bodyPr/>
                    <a:lstStyle/>
                    <a:p>
                      <a:pPr marL="0" marR="0">
                        <a:spcBef>
                          <a:spcPts val="0"/>
                        </a:spcBef>
                        <a:spcAft>
                          <a:spcPts val="0"/>
                        </a:spcAft>
                      </a:pPr>
                      <a:r>
                        <a:rPr lang="en-US" b="0" dirty="0">
                          <a:solidFill>
                            <a:schemeClr val="tx1"/>
                          </a:solidFill>
                        </a:rPr>
                        <a:t>The email alert must go out within 5 minutes of the ticket being created or closed</a:t>
                      </a:r>
                    </a:p>
                  </a:txBody>
                  <a:tcPr marL="68580" marR="68580" marT="0" marB="0"/>
                </a:tc>
                <a:tc>
                  <a:txBody>
                    <a:bodyPr/>
                    <a:lstStyle/>
                    <a:p>
                      <a:pPr marL="0" marR="0">
                        <a:spcBef>
                          <a:spcPts val="0"/>
                        </a:spcBef>
                        <a:spcAft>
                          <a:spcPts val="0"/>
                        </a:spcAft>
                      </a:pPr>
                      <a:r>
                        <a:rPr lang="en-US" b="0" dirty="0">
                          <a:solidFill>
                            <a:schemeClr val="tx1"/>
                          </a:solidFill>
                        </a:rPr>
                        <a:t>Operability</a:t>
                      </a:r>
                    </a:p>
                  </a:txBody>
                  <a:tcPr marL="68580" marR="68580" marT="0" marB="0"/>
                </a:tc>
                <a:extLst>
                  <a:ext uri="{0D108BD9-81ED-4DB2-BD59-A6C34878D82A}">
                    <a16:rowId xmlns:a16="http://schemas.microsoft.com/office/drawing/2014/main" val="1841009959"/>
                  </a:ext>
                </a:extLst>
              </a:tr>
              <a:tr h="0">
                <a:tc>
                  <a:txBody>
                    <a:bodyPr/>
                    <a:lstStyle/>
                    <a:p>
                      <a:pPr marL="0" marR="0">
                        <a:spcBef>
                          <a:spcPts val="0"/>
                        </a:spcBef>
                        <a:spcAft>
                          <a:spcPts val="0"/>
                        </a:spcAft>
                      </a:pPr>
                      <a:r>
                        <a:rPr lang="en-US" b="0" dirty="0">
                          <a:solidFill>
                            <a:schemeClr val="tx1"/>
                          </a:solidFill>
                        </a:rPr>
                        <a:t>The email must have a reliability of 99.99% that it will be sent out</a:t>
                      </a:r>
                    </a:p>
                  </a:txBody>
                  <a:tcPr marL="68580" marR="68580" marT="0" marB="0"/>
                </a:tc>
                <a:tc>
                  <a:txBody>
                    <a:bodyPr/>
                    <a:lstStyle/>
                    <a:p>
                      <a:pPr marL="0" marR="0">
                        <a:spcBef>
                          <a:spcPts val="0"/>
                        </a:spcBef>
                        <a:spcAft>
                          <a:spcPts val="0"/>
                        </a:spcAft>
                      </a:pPr>
                      <a:r>
                        <a:rPr lang="en-US" b="0" dirty="0">
                          <a:solidFill>
                            <a:schemeClr val="tx1"/>
                          </a:solidFill>
                        </a:rPr>
                        <a:t>Performance / Reliability</a:t>
                      </a:r>
                    </a:p>
                  </a:txBody>
                  <a:tcPr marL="68580" marR="68580" marT="0" marB="0"/>
                </a:tc>
                <a:extLst>
                  <a:ext uri="{0D108BD9-81ED-4DB2-BD59-A6C34878D82A}">
                    <a16:rowId xmlns:a16="http://schemas.microsoft.com/office/drawing/2014/main" val="392104968"/>
                  </a:ext>
                </a:extLst>
              </a:tr>
              <a:tr h="0">
                <a:tc>
                  <a:txBody>
                    <a:bodyPr/>
                    <a:lstStyle/>
                    <a:p>
                      <a:pPr marL="0" marR="0">
                        <a:spcBef>
                          <a:spcPts val="0"/>
                        </a:spcBef>
                        <a:spcAft>
                          <a:spcPts val="0"/>
                        </a:spcAft>
                      </a:pPr>
                      <a:r>
                        <a:rPr lang="en-US" b="0" dirty="0">
                          <a:solidFill>
                            <a:schemeClr val="tx1"/>
                          </a:solidFill>
                        </a:rPr>
                        <a:t>The HIS must support both English and Spanish interfaces</a:t>
                      </a:r>
                    </a:p>
                  </a:txBody>
                  <a:tcPr marL="68580" marR="68580" marT="0" marB="0"/>
                </a:tc>
                <a:tc>
                  <a:txBody>
                    <a:bodyPr/>
                    <a:lstStyle/>
                    <a:p>
                      <a:pPr marL="0" marR="0">
                        <a:spcBef>
                          <a:spcPts val="0"/>
                        </a:spcBef>
                        <a:spcAft>
                          <a:spcPts val="0"/>
                        </a:spcAft>
                      </a:pPr>
                      <a:r>
                        <a:rPr lang="en-US" b="0" dirty="0">
                          <a:solidFill>
                            <a:schemeClr val="tx1"/>
                          </a:solidFill>
                        </a:rPr>
                        <a:t>Localization</a:t>
                      </a:r>
                    </a:p>
                  </a:txBody>
                  <a:tcPr marL="68580" marR="68580" marT="0" marB="0"/>
                </a:tc>
                <a:extLst>
                  <a:ext uri="{0D108BD9-81ED-4DB2-BD59-A6C34878D82A}">
                    <a16:rowId xmlns:a16="http://schemas.microsoft.com/office/drawing/2014/main" val="1840443465"/>
                  </a:ext>
                </a:extLst>
              </a:tr>
            </a:tbl>
          </a:graphicData>
        </a:graphic>
      </p:graphicFrame>
      <p:sp>
        <p:nvSpPr>
          <p:cNvPr id="5" name="TextBox 4">
            <a:extLst>
              <a:ext uri="{FF2B5EF4-FFF2-40B4-BE49-F238E27FC236}">
                <a16:creationId xmlns:a16="http://schemas.microsoft.com/office/drawing/2014/main" id="{9855A926-8092-B140-B6C5-F3897E11EB60}"/>
              </a:ext>
            </a:extLst>
          </p:cNvPr>
          <p:cNvSpPr txBox="1"/>
          <p:nvPr/>
        </p:nvSpPr>
        <p:spPr>
          <a:xfrm>
            <a:off x="3168502" y="348976"/>
            <a:ext cx="6420668" cy="707886"/>
          </a:xfrm>
          <a:prstGeom prst="rect">
            <a:avLst/>
          </a:prstGeom>
          <a:noFill/>
        </p:spPr>
        <p:txBody>
          <a:bodyPr wrap="none" rtlCol="0">
            <a:spAutoFit/>
          </a:bodyPr>
          <a:lstStyle/>
          <a:p>
            <a:r>
              <a:rPr lang="en-US" sz="4000" dirty="0"/>
              <a:t>Non-Functional Requirements</a:t>
            </a:r>
          </a:p>
        </p:txBody>
      </p:sp>
    </p:spTree>
    <p:extLst>
      <p:ext uri="{BB962C8B-B14F-4D97-AF65-F5344CB8AC3E}">
        <p14:creationId xmlns:p14="http://schemas.microsoft.com/office/powerpoint/2010/main" val="301704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DFF875-9E51-DE48-849C-8857CF1796DB}"/>
              </a:ext>
            </a:extLst>
          </p:cNvPr>
          <p:cNvSpPr/>
          <p:nvPr/>
        </p:nvSpPr>
        <p:spPr>
          <a:xfrm>
            <a:off x="4859641" y="725118"/>
            <a:ext cx="1427936"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a:t>
            </a:r>
            <a:r>
              <a:rPr lang="en-US" sz="1013" b="1" dirty="0">
                <a:solidFill>
                  <a:schemeClr val="tx1"/>
                </a:solidFill>
              </a:rPr>
              <a:t>Search</a:t>
            </a:r>
            <a:r>
              <a:rPr lang="en-US" sz="1013" dirty="0">
                <a:solidFill>
                  <a:schemeClr val="tx1"/>
                </a:solidFill>
              </a:rPr>
              <a:t> Rooms</a:t>
            </a:r>
          </a:p>
        </p:txBody>
      </p:sp>
      <p:sp>
        <p:nvSpPr>
          <p:cNvPr id="6" name="TextBox 5">
            <a:extLst>
              <a:ext uri="{FF2B5EF4-FFF2-40B4-BE49-F238E27FC236}">
                <a16:creationId xmlns:a16="http://schemas.microsoft.com/office/drawing/2014/main" id="{05DC98C7-829C-DD42-BB7A-370D2F6C0D6B}"/>
              </a:ext>
            </a:extLst>
          </p:cNvPr>
          <p:cNvSpPr txBox="1"/>
          <p:nvPr/>
        </p:nvSpPr>
        <p:spPr>
          <a:xfrm>
            <a:off x="2419108" y="3028292"/>
            <a:ext cx="699230" cy="248209"/>
          </a:xfrm>
          <a:prstGeom prst="rect">
            <a:avLst/>
          </a:prstGeom>
          <a:noFill/>
        </p:spPr>
        <p:txBody>
          <a:bodyPr wrap="none" rtlCol="0">
            <a:spAutoFit/>
          </a:bodyPr>
          <a:lstStyle/>
          <a:p>
            <a:r>
              <a:rPr lang="en-US" sz="1013" dirty="0"/>
              <a:t>Customer</a:t>
            </a:r>
          </a:p>
        </p:txBody>
      </p:sp>
      <p:sp>
        <p:nvSpPr>
          <p:cNvPr id="7" name="TextBox 6">
            <a:extLst>
              <a:ext uri="{FF2B5EF4-FFF2-40B4-BE49-F238E27FC236}">
                <a16:creationId xmlns:a16="http://schemas.microsoft.com/office/drawing/2014/main" id="{F037425B-7102-554D-BE6C-82A7D5373E7E}"/>
              </a:ext>
            </a:extLst>
          </p:cNvPr>
          <p:cNvSpPr txBox="1"/>
          <p:nvPr/>
        </p:nvSpPr>
        <p:spPr>
          <a:xfrm>
            <a:off x="8869564" y="3903438"/>
            <a:ext cx="745717" cy="248209"/>
          </a:xfrm>
          <a:prstGeom prst="rect">
            <a:avLst/>
          </a:prstGeom>
          <a:noFill/>
        </p:spPr>
        <p:txBody>
          <a:bodyPr wrap="none" rtlCol="0">
            <a:spAutoFit/>
          </a:bodyPr>
          <a:lstStyle/>
          <a:p>
            <a:r>
              <a:rPr lang="en-US" sz="1013" dirty="0"/>
              <a:t>Hotel Staff</a:t>
            </a:r>
          </a:p>
        </p:txBody>
      </p:sp>
      <p:sp>
        <p:nvSpPr>
          <p:cNvPr id="8" name="Oval 7">
            <a:extLst>
              <a:ext uri="{FF2B5EF4-FFF2-40B4-BE49-F238E27FC236}">
                <a16:creationId xmlns:a16="http://schemas.microsoft.com/office/drawing/2014/main" id="{2148D555-7358-D542-8862-F40C837963BF}"/>
              </a:ext>
            </a:extLst>
          </p:cNvPr>
          <p:cNvSpPr/>
          <p:nvPr/>
        </p:nvSpPr>
        <p:spPr>
          <a:xfrm>
            <a:off x="4802278" y="1844158"/>
            <a:ext cx="1572255" cy="4095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a:t>
            </a:r>
            <a:r>
              <a:rPr lang="en-US" sz="1013" b="1" dirty="0">
                <a:solidFill>
                  <a:schemeClr val="tx1"/>
                </a:solidFill>
              </a:rPr>
              <a:t>Book</a:t>
            </a:r>
            <a:r>
              <a:rPr lang="en-US" sz="1013" dirty="0">
                <a:solidFill>
                  <a:schemeClr val="tx1"/>
                </a:solidFill>
              </a:rPr>
              <a:t> Rooms</a:t>
            </a:r>
          </a:p>
        </p:txBody>
      </p:sp>
      <p:sp>
        <p:nvSpPr>
          <p:cNvPr id="9" name="Oval 8">
            <a:extLst>
              <a:ext uri="{FF2B5EF4-FFF2-40B4-BE49-F238E27FC236}">
                <a16:creationId xmlns:a16="http://schemas.microsoft.com/office/drawing/2014/main" id="{50E10D58-3A70-7D41-9784-B06558C4E065}"/>
              </a:ext>
            </a:extLst>
          </p:cNvPr>
          <p:cNvSpPr/>
          <p:nvPr/>
        </p:nvSpPr>
        <p:spPr>
          <a:xfrm>
            <a:off x="4820298" y="2447828"/>
            <a:ext cx="1525141"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a:t>
            </a:r>
            <a:r>
              <a:rPr lang="en-US" sz="1013" b="1" dirty="0">
                <a:solidFill>
                  <a:schemeClr val="tx1"/>
                </a:solidFill>
              </a:rPr>
              <a:t>Cancel</a:t>
            </a:r>
            <a:r>
              <a:rPr lang="en-US" sz="1013" dirty="0">
                <a:solidFill>
                  <a:schemeClr val="tx1"/>
                </a:solidFill>
              </a:rPr>
              <a:t> Reservation</a:t>
            </a:r>
          </a:p>
        </p:txBody>
      </p:sp>
      <p:cxnSp>
        <p:nvCxnSpPr>
          <p:cNvPr id="10" name="Straight Arrow Connector 9">
            <a:extLst>
              <a:ext uri="{FF2B5EF4-FFF2-40B4-BE49-F238E27FC236}">
                <a16:creationId xmlns:a16="http://schemas.microsoft.com/office/drawing/2014/main" id="{90441CEB-7979-6043-87C0-65A7218DF43F}"/>
              </a:ext>
            </a:extLst>
          </p:cNvPr>
          <p:cNvCxnSpPr>
            <a:cxnSpLocks/>
            <a:stCxn id="20" idx="3"/>
            <a:endCxn id="4" idx="2"/>
          </p:cNvCxnSpPr>
          <p:nvPr/>
        </p:nvCxnSpPr>
        <p:spPr>
          <a:xfrm flipV="1">
            <a:off x="2935151" y="907820"/>
            <a:ext cx="1924490" cy="17726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009C8-29C3-394A-A1B4-37523A4EE3D7}"/>
              </a:ext>
            </a:extLst>
          </p:cNvPr>
          <p:cNvCxnSpPr>
            <a:cxnSpLocks/>
            <a:stCxn id="20" idx="3"/>
            <a:endCxn id="8" idx="2"/>
          </p:cNvCxnSpPr>
          <p:nvPr/>
        </p:nvCxnSpPr>
        <p:spPr>
          <a:xfrm flipV="1">
            <a:off x="2935151" y="2048935"/>
            <a:ext cx="1867127" cy="63155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A96995-1D37-D84B-B6B7-2E98BCA0A750}"/>
              </a:ext>
            </a:extLst>
          </p:cNvPr>
          <p:cNvCxnSpPr>
            <a:cxnSpLocks/>
            <a:stCxn id="20" idx="3"/>
            <a:endCxn id="9" idx="2"/>
          </p:cNvCxnSpPr>
          <p:nvPr/>
        </p:nvCxnSpPr>
        <p:spPr>
          <a:xfrm flipV="1">
            <a:off x="2935151" y="2630530"/>
            <a:ext cx="1885147" cy="499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22FEB0-C839-5341-B7A4-2A5FD01C5465}"/>
              </a:ext>
            </a:extLst>
          </p:cNvPr>
          <p:cNvCxnSpPr>
            <a:cxnSpLocks/>
            <a:stCxn id="8" idx="6"/>
            <a:endCxn id="21" idx="1"/>
          </p:cNvCxnSpPr>
          <p:nvPr/>
        </p:nvCxnSpPr>
        <p:spPr>
          <a:xfrm>
            <a:off x="6374533" y="2048935"/>
            <a:ext cx="2692638" cy="143660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1A1F8EF-51DB-7547-9661-6C1D0E81A0BE}"/>
              </a:ext>
            </a:extLst>
          </p:cNvPr>
          <p:cNvPicPr>
            <a:picLocks noChangeAspect="1"/>
          </p:cNvPicPr>
          <p:nvPr/>
        </p:nvPicPr>
        <p:blipFill>
          <a:blip r:embed="rId2"/>
          <a:stretch>
            <a:fillRect/>
          </a:stretch>
        </p:blipFill>
        <p:spPr>
          <a:xfrm>
            <a:off x="2631030" y="2408951"/>
            <a:ext cx="304121" cy="543073"/>
          </a:xfrm>
          <a:prstGeom prst="rect">
            <a:avLst/>
          </a:prstGeom>
        </p:spPr>
      </p:pic>
      <p:pic>
        <p:nvPicPr>
          <p:cNvPr id="21" name="Picture 20">
            <a:extLst>
              <a:ext uri="{FF2B5EF4-FFF2-40B4-BE49-F238E27FC236}">
                <a16:creationId xmlns:a16="http://schemas.microsoft.com/office/drawing/2014/main" id="{DCFA7778-62C3-BF47-990E-9204849B56D5}"/>
              </a:ext>
            </a:extLst>
          </p:cNvPr>
          <p:cNvPicPr>
            <a:picLocks noChangeAspect="1"/>
          </p:cNvPicPr>
          <p:nvPr/>
        </p:nvPicPr>
        <p:blipFill>
          <a:blip r:embed="rId2"/>
          <a:stretch>
            <a:fillRect/>
          </a:stretch>
        </p:blipFill>
        <p:spPr>
          <a:xfrm>
            <a:off x="9067171" y="3214000"/>
            <a:ext cx="304121" cy="543073"/>
          </a:xfrm>
          <a:prstGeom prst="rect">
            <a:avLst/>
          </a:prstGeom>
        </p:spPr>
      </p:pic>
      <p:cxnSp>
        <p:nvCxnSpPr>
          <p:cNvPr id="22" name="Straight Arrow Connector 21">
            <a:extLst>
              <a:ext uri="{FF2B5EF4-FFF2-40B4-BE49-F238E27FC236}">
                <a16:creationId xmlns:a16="http://schemas.microsoft.com/office/drawing/2014/main" id="{F0CB230A-38BB-3B41-BFC0-F98EB0C80CBF}"/>
              </a:ext>
            </a:extLst>
          </p:cNvPr>
          <p:cNvCxnSpPr>
            <a:cxnSpLocks/>
            <a:stCxn id="4" idx="6"/>
            <a:endCxn id="21" idx="1"/>
          </p:cNvCxnSpPr>
          <p:nvPr/>
        </p:nvCxnSpPr>
        <p:spPr>
          <a:xfrm>
            <a:off x="6287577" y="907820"/>
            <a:ext cx="2779594" cy="25777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01076E-4E1B-DE42-995E-98FA9AC922AD}"/>
              </a:ext>
            </a:extLst>
          </p:cNvPr>
          <p:cNvSpPr txBox="1"/>
          <p:nvPr/>
        </p:nvSpPr>
        <p:spPr>
          <a:xfrm>
            <a:off x="1762033" y="140343"/>
            <a:ext cx="7783413" cy="584775"/>
          </a:xfrm>
          <a:prstGeom prst="rect">
            <a:avLst/>
          </a:prstGeom>
          <a:noFill/>
        </p:spPr>
        <p:txBody>
          <a:bodyPr wrap="none" rtlCol="0">
            <a:spAutoFit/>
          </a:bodyPr>
          <a:lstStyle/>
          <a:p>
            <a:r>
              <a:rPr lang="en-US" sz="3200" b="1" dirty="0"/>
              <a:t>Use Case Diagram: Hotel Information System</a:t>
            </a:r>
          </a:p>
        </p:txBody>
      </p:sp>
      <p:sp>
        <p:nvSpPr>
          <p:cNvPr id="30" name="Oval 29">
            <a:extLst>
              <a:ext uri="{FF2B5EF4-FFF2-40B4-BE49-F238E27FC236}">
                <a16:creationId xmlns:a16="http://schemas.microsoft.com/office/drawing/2014/main" id="{8A56BBBC-CBCF-FF4C-BE39-1F69E5BB80F4}"/>
              </a:ext>
            </a:extLst>
          </p:cNvPr>
          <p:cNvSpPr/>
          <p:nvPr/>
        </p:nvSpPr>
        <p:spPr>
          <a:xfrm>
            <a:off x="4912067" y="1284638"/>
            <a:ext cx="1285201"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a:t>
            </a:r>
            <a:r>
              <a:rPr lang="en-US" sz="1013" b="1" dirty="0">
                <a:solidFill>
                  <a:schemeClr val="tx1"/>
                </a:solidFill>
              </a:rPr>
              <a:t>View</a:t>
            </a:r>
            <a:r>
              <a:rPr lang="en-US" sz="1013" dirty="0">
                <a:solidFill>
                  <a:schemeClr val="tx1"/>
                </a:solidFill>
              </a:rPr>
              <a:t> Results</a:t>
            </a:r>
          </a:p>
        </p:txBody>
      </p:sp>
      <p:cxnSp>
        <p:nvCxnSpPr>
          <p:cNvPr id="31" name="Straight Arrow Connector 30">
            <a:extLst>
              <a:ext uri="{FF2B5EF4-FFF2-40B4-BE49-F238E27FC236}">
                <a16:creationId xmlns:a16="http://schemas.microsoft.com/office/drawing/2014/main" id="{0B8AB007-8443-8A48-9F2C-6AEE59C15053}"/>
              </a:ext>
            </a:extLst>
          </p:cNvPr>
          <p:cNvCxnSpPr>
            <a:cxnSpLocks/>
            <a:stCxn id="20" idx="3"/>
            <a:endCxn id="30" idx="2"/>
          </p:cNvCxnSpPr>
          <p:nvPr/>
        </p:nvCxnSpPr>
        <p:spPr>
          <a:xfrm flipV="1">
            <a:off x="2935151" y="1467340"/>
            <a:ext cx="1976916" cy="12131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D220BAE-4E96-5D47-8AE4-B6950C6F8E50}"/>
              </a:ext>
            </a:extLst>
          </p:cNvPr>
          <p:cNvSpPr/>
          <p:nvPr/>
        </p:nvSpPr>
        <p:spPr>
          <a:xfrm>
            <a:off x="4820298" y="3611018"/>
            <a:ext cx="1525141"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a:t>
            </a:r>
            <a:r>
              <a:rPr lang="en-US" sz="1013" b="1" dirty="0">
                <a:solidFill>
                  <a:schemeClr val="tx1"/>
                </a:solidFill>
              </a:rPr>
              <a:t>Create / Update </a:t>
            </a:r>
            <a:r>
              <a:rPr lang="en-US" sz="1013" dirty="0">
                <a:solidFill>
                  <a:schemeClr val="tx1"/>
                </a:solidFill>
              </a:rPr>
              <a:t>Account</a:t>
            </a:r>
          </a:p>
        </p:txBody>
      </p:sp>
      <p:cxnSp>
        <p:nvCxnSpPr>
          <p:cNvPr id="37" name="Straight Arrow Connector 36">
            <a:extLst>
              <a:ext uri="{FF2B5EF4-FFF2-40B4-BE49-F238E27FC236}">
                <a16:creationId xmlns:a16="http://schemas.microsoft.com/office/drawing/2014/main" id="{FA3461E8-E09D-B044-96D0-EDB99900C94A}"/>
              </a:ext>
            </a:extLst>
          </p:cNvPr>
          <p:cNvCxnSpPr>
            <a:cxnSpLocks/>
            <a:stCxn id="20" idx="3"/>
            <a:endCxn id="36" idx="2"/>
          </p:cNvCxnSpPr>
          <p:nvPr/>
        </p:nvCxnSpPr>
        <p:spPr>
          <a:xfrm>
            <a:off x="2935151" y="2680488"/>
            <a:ext cx="1885147" cy="111323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1AB7CF3-09E0-CB45-B716-ACBB50EE2391}"/>
              </a:ext>
            </a:extLst>
          </p:cNvPr>
          <p:cNvCxnSpPr>
            <a:cxnSpLocks/>
            <a:stCxn id="36" idx="6"/>
            <a:endCxn id="21" idx="1"/>
          </p:cNvCxnSpPr>
          <p:nvPr/>
        </p:nvCxnSpPr>
        <p:spPr>
          <a:xfrm flipV="1">
            <a:off x="6345439" y="3485537"/>
            <a:ext cx="2721732" cy="30818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BC963C1-6E1C-174F-946F-4AAE6BDEA2C1}"/>
              </a:ext>
            </a:extLst>
          </p:cNvPr>
          <p:cNvCxnSpPr>
            <a:cxnSpLocks/>
            <a:stCxn id="30" idx="6"/>
            <a:endCxn id="21" idx="1"/>
          </p:cNvCxnSpPr>
          <p:nvPr/>
        </p:nvCxnSpPr>
        <p:spPr>
          <a:xfrm>
            <a:off x="6197268" y="1467340"/>
            <a:ext cx="2869903" cy="201819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7EA768B-540E-D641-BDD2-C5E048B82D00}"/>
              </a:ext>
            </a:extLst>
          </p:cNvPr>
          <p:cNvSpPr/>
          <p:nvPr/>
        </p:nvSpPr>
        <p:spPr>
          <a:xfrm>
            <a:off x="4771635" y="3007348"/>
            <a:ext cx="1652374" cy="4095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 </a:t>
            </a:r>
            <a:r>
              <a:rPr lang="en-US" sz="1013" b="1" dirty="0">
                <a:solidFill>
                  <a:schemeClr val="tx1"/>
                </a:solidFill>
              </a:rPr>
              <a:t>Receive</a:t>
            </a:r>
            <a:r>
              <a:rPr lang="en-US" sz="1013" dirty="0">
                <a:solidFill>
                  <a:schemeClr val="tx1"/>
                </a:solidFill>
              </a:rPr>
              <a:t> Confirmation</a:t>
            </a:r>
          </a:p>
        </p:txBody>
      </p:sp>
      <p:cxnSp>
        <p:nvCxnSpPr>
          <p:cNvPr id="102" name="Straight Arrow Connector 101">
            <a:extLst>
              <a:ext uri="{FF2B5EF4-FFF2-40B4-BE49-F238E27FC236}">
                <a16:creationId xmlns:a16="http://schemas.microsoft.com/office/drawing/2014/main" id="{E703B331-8E9B-6C46-B327-26029E701B67}"/>
              </a:ext>
            </a:extLst>
          </p:cNvPr>
          <p:cNvCxnSpPr>
            <a:cxnSpLocks/>
            <a:stCxn id="20" idx="3"/>
            <a:endCxn id="101" idx="2"/>
          </p:cNvCxnSpPr>
          <p:nvPr/>
        </p:nvCxnSpPr>
        <p:spPr>
          <a:xfrm>
            <a:off x="2935151" y="2680488"/>
            <a:ext cx="1836484" cy="53163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CA57EBA-6C21-7D49-9FBC-00A678B3DC4C}"/>
              </a:ext>
            </a:extLst>
          </p:cNvPr>
          <p:cNvSpPr/>
          <p:nvPr/>
        </p:nvSpPr>
        <p:spPr>
          <a:xfrm>
            <a:off x="4731683" y="4170538"/>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7. </a:t>
            </a:r>
            <a:r>
              <a:rPr lang="en-US" sz="1013" b="1" dirty="0">
                <a:solidFill>
                  <a:schemeClr val="tx1"/>
                </a:solidFill>
              </a:rPr>
              <a:t>Update</a:t>
            </a:r>
            <a:r>
              <a:rPr lang="en-US" sz="1013" dirty="0">
                <a:solidFill>
                  <a:schemeClr val="tx1"/>
                </a:solidFill>
              </a:rPr>
              <a:t> Check-in/out Status</a:t>
            </a:r>
          </a:p>
        </p:txBody>
      </p:sp>
      <p:cxnSp>
        <p:nvCxnSpPr>
          <p:cNvPr id="108" name="Straight Arrow Connector 107">
            <a:extLst>
              <a:ext uri="{FF2B5EF4-FFF2-40B4-BE49-F238E27FC236}">
                <a16:creationId xmlns:a16="http://schemas.microsoft.com/office/drawing/2014/main" id="{628A17ED-A198-854F-9BEA-77A7017A26F8}"/>
              </a:ext>
            </a:extLst>
          </p:cNvPr>
          <p:cNvCxnSpPr>
            <a:cxnSpLocks/>
            <a:stCxn id="107" idx="6"/>
            <a:endCxn id="21" idx="1"/>
          </p:cNvCxnSpPr>
          <p:nvPr/>
        </p:nvCxnSpPr>
        <p:spPr>
          <a:xfrm flipV="1">
            <a:off x="6488517" y="3485537"/>
            <a:ext cx="2578654" cy="86770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1989F7-9168-7047-A74B-28CECA793C10}"/>
              </a:ext>
            </a:extLst>
          </p:cNvPr>
          <p:cNvCxnSpPr>
            <a:cxnSpLocks/>
            <a:stCxn id="9" idx="6"/>
            <a:endCxn id="21" idx="1"/>
          </p:cNvCxnSpPr>
          <p:nvPr/>
        </p:nvCxnSpPr>
        <p:spPr>
          <a:xfrm>
            <a:off x="6345439" y="2630530"/>
            <a:ext cx="2721732" cy="85500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3571048-77BE-6146-9F84-40179C3BBAE1}"/>
              </a:ext>
            </a:extLst>
          </p:cNvPr>
          <p:cNvSpPr txBox="1"/>
          <p:nvPr/>
        </p:nvSpPr>
        <p:spPr>
          <a:xfrm>
            <a:off x="2124837" y="5224071"/>
            <a:ext cx="1157689" cy="248209"/>
          </a:xfrm>
          <a:prstGeom prst="rect">
            <a:avLst/>
          </a:prstGeom>
          <a:noFill/>
        </p:spPr>
        <p:txBody>
          <a:bodyPr wrap="none" rtlCol="0">
            <a:spAutoFit/>
          </a:bodyPr>
          <a:lstStyle/>
          <a:p>
            <a:r>
              <a:rPr lang="en-US" sz="1013" dirty="0"/>
              <a:t>Maintenance Staff</a:t>
            </a:r>
          </a:p>
        </p:txBody>
      </p:sp>
      <p:pic>
        <p:nvPicPr>
          <p:cNvPr id="39" name="Picture 38">
            <a:extLst>
              <a:ext uri="{FF2B5EF4-FFF2-40B4-BE49-F238E27FC236}">
                <a16:creationId xmlns:a16="http://schemas.microsoft.com/office/drawing/2014/main" id="{AA219300-844A-B045-BC52-748AC53B5F1C}"/>
              </a:ext>
            </a:extLst>
          </p:cNvPr>
          <p:cNvPicPr>
            <a:picLocks noChangeAspect="1"/>
          </p:cNvPicPr>
          <p:nvPr/>
        </p:nvPicPr>
        <p:blipFill>
          <a:blip r:embed="rId2"/>
          <a:stretch>
            <a:fillRect/>
          </a:stretch>
        </p:blipFill>
        <p:spPr>
          <a:xfrm>
            <a:off x="2631030" y="4602578"/>
            <a:ext cx="304121" cy="543073"/>
          </a:xfrm>
          <a:prstGeom prst="rect">
            <a:avLst/>
          </a:prstGeom>
        </p:spPr>
      </p:pic>
      <p:sp>
        <p:nvSpPr>
          <p:cNvPr id="62" name="Oval 61">
            <a:extLst>
              <a:ext uri="{FF2B5EF4-FFF2-40B4-BE49-F238E27FC236}">
                <a16:creationId xmlns:a16="http://schemas.microsoft.com/office/drawing/2014/main" id="{2792C3C6-C688-0040-8432-DEB1134D429E}"/>
              </a:ext>
            </a:extLst>
          </p:cNvPr>
          <p:cNvSpPr/>
          <p:nvPr/>
        </p:nvSpPr>
        <p:spPr>
          <a:xfrm>
            <a:off x="4694892" y="4730058"/>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8. </a:t>
            </a:r>
            <a:r>
              <a:rPr lang="en-US" sz="1013" b="1" dirty="0">
                <a:solidFill>
                  <a:schemeClr val="tx1"/>
                </a:solidFill>
              </a:rPr>
              <a:t>Create </a:t>
            </a:r>
            <a:r>
              <a:rPr lang="en-US" sz="1013" dirty="0">
                <a:solidFill>
                  <a:schemeClr val="tx1"/>
                </a:solidFill>
              </a:rPr>
              <a:t>maintenance</a:t>
            </a:r>
            <a:r>
              <a:rPr lang="en-US" sz="1013" b="1" dirty="0">
                <a:solidFill>
                  <a:schemeClr val="tx1"/>
                </a:solidFill>
              </a:rPr>
              <a:t> </a:t>
            </a:r>
            <a:r>
              <a:rPr lang="en-US" sz="1013" dirty="0">
                <a:solidFill>
                  <a:schemeClr val="tx1"/>
                </a:solidFill>
              </a:rPr>
              <a:t>ticket</a:t>
            </a:r>
          </a:p>
        </p:txBody>
      </p:sp>
      <p:sp>
        <p:nvSpPr>
          <p:cNvPr id="63" name="Oval 62">
            <a:extLst>
              <a:ext uri="{FF2B5EF4-FFF2-40B4-BE49-F238E27FC236}">
                <a16:creationId xmlns:a16="http://schemas.microsoft.com/office/drawing/2014/main" id="{501E2B6D-8755-364F-B285-C12C8711AB84}"/>
              </a:ext>
            </a:extLst>
          </p:cNvPr>
          <p:cNvSpPr/>
          <p:nvPr/>
        </p:nvSpPr>
        <p:spPr>
          <a:xfrm>
            <a:off x="4717587" y="5289578"/>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9. </a:t>
            </a:r>
            <a:r>
              <a:rPr lang="en-US" sz="1013" b="1" dirty="0">
                <a:solidFill>
                  <a:schemeClr val="tx1"/>
                </a:solidFill>
              </a:rPr>
              <a:t>Receive</a:t>
            </a:r>
            <a:r>
              <a:rPr lang="en-US" sz="1013" dirty="0">
                <a:solidFill>
                  <a:schemeClr val="tx1"/>
                </a:solidFill>
              </a:rPr>
              <a:t> ticket email</a:t>
            </a:r>
          </a:p>
        </p:txBody>
      </p:sp>
      <p:sp>
        <p:nvSpPr>
          <p:cNvPr id="65" name="Oval 64">
            <a:extLst>
              <a:ext uri="{FF2B5EF4-FFF2-40B4-BE49-F238E27FC236}">
                <a16:creationId xmlns:a16="http://schemas.microsoft.com/office/drawing/2014/main" id="{7C087ED7-3C19-C94F-9977-75D8C21E3484}"/>
              </a:ext>
            </a:extLst>
          </p:cNvPr>
          <p:cNvSpPr/>
          <p:nvPr/>
        </p:nvSpPr>
        <p:spPr>
          <a:xfrm>
            <a:off x="4676250" y="6369973"/>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11. </a:t>
            </a:r>
            <a:r>
              <a:rPr lang="en-US" sz="1013" b="1" dirty="0">
                <a:solidFill>
                  <a:schemeClr val="tx1"/>
                </a:solidFill>
              </a:rPr>
              <a:t>Receive </a:t>
            </a:r>
            <a:r>
              <a:rPr lang="en-US" sz="1013" dirty="0">
                <a:solidFill>
                  <a:schemeClr val="tx1"/>
                </a:solidFill>
              </a:rPr>
              <a:t>ticket closure email</a:t>
            </a:r>
          </a:p>
        </p:txBody>
      </p:sp>
      <p:sp>
        <p:nvSpPr>
          <p:cNvPr id="89" name="Oval 88">
            <a:extLst>
              <a:ext uri="{FF2B5EF4-FFF2-40B4-BE49-F238E27FC236}">
                <a16:creationId xmlns:a16="http://schemas.microsoft.com/office/drawing/2014/main" id="{A7581333-9DFD-1749-AA49-54B1A9F1FC79}"/>
              </a:ext>
            </a:extLst>
          </p:cNvPr>
          <p:cNvSpPr/>
          <p:nvPr/>
        </p:nvSpPr>
        <p:spPr>
          <a:xfrm>
            <a:off x="4664981" y="5846281"/>
            <a:ext cx="1756834" cy="36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10. </a:t>
            </a:r>
            <a:r>
              <a:rPr lang="en-US" sz="1013" b="1" dirty="0">
                <a:solidFill>
                  <a:schemeClr val="tx1"/>
                </a:solidFill>
              </a:rPr>
              <a:t>Complete </a:t>
            </a:r>
            <a:r>
              <a:rPr lang="en-US" sz="1013" dirty="0">
                <a:solidFill>
                  <a:schemeClr val="tx1"/>
                </a:solidFill>
              </a:rPr>
              <a:t>ticket</a:t>
            </a:r>
          </a:p>
        </p:txBody>
      </p:sp>
      <p:cxnSp>
        <p:nvCxnSpPr>
          <p:cNvPr id="140" name="Straight Arrow Connector 139">
            <a:extLst>
              <a:ext uri="{FF2B5EF4-FFF2-40B4-BE49-F238E27FC236}">
                <a16:creationId xmlns:a16="http://schemas.microsoft.com/office/drawing/2014/main" id="{1F5E0ED5-778E-3A48-9FF3-8A983F7918B8}"/>
              </a:ext>
            </a:extLst>
          </p:cNvPr>
          <p:cNvCxnSpPr>
            <a:cxnSpLocks/>
            <a:stCxn id="62" idx="6"/>
            <a:endCxn id="21" idx="1"/>
          </p:cNvCxnSpPr>
          <p:nvPr/>
        </p:nvCxnSpPr>
        <p:spPr>
          <a:xfrm flipV="1">
            <a:off x="6451726" y="3485537"/>
            <a:ext cx="2615445" cy="142722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D224095-A915-3749-90BB-986CCBDFAEBA}"/>
              </a:ext>
            </a:extLst>
          </p:cNvPr>
          <p:cNvCxnSpPr>
            <a:cxnSpLocks/>
            <a:stCxn id="39" idx="3"/>
            <a:endCxn id="89" idx="2"/>
          </p:cNvCxnSpPr>
          <p:nvPr/>
        </p:nvCxnSpPr>
        <p:spPr>
          <a:xfrm>
            <a:off x="2935151" y="4874115"/>
            <a:ext cx="1729830" cy="11548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95D64B8-831A-CA4A-8A5F-FDB20C2612F2}"/>
              </a:ext>
            </a:extLst>
          </p:cNvPr>
          <p:cNvCxnSpPr>
            <a:cxnSpLocks/>
            <a:stCxn id="21" idx="1"/>
            <a:endCxn id="65" idx="6"/>
          </p:cNvCxnSpPr>
          <p:nvPr/>
        </p:nvCxnSpPr>
        <p:spPr>
          <a:xfrm flipH="1">
            <a:off x="6433084" y="3485537"/>
            <a:ext cx="2634087" cy="306713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62EC00B9-0CAF-014B-8280-8A0D5B187871}"/>
              </a:ext>
            </a:extLst>
          </p:cNvPr>
          <p:cNvCxnSpPr>
            <a:cxnSpLocks/>
            <a:stCxn id="63" idx="2"/>
            <a:endCxn id="39" idx="3"/>
          </p:cNvCxnSpPr>
          <p:nvPr/>
        </p:nvCxnSpPr>
        <p:spPr>
          <a:xfrm flipH="1" flipV="1">
            <a:off x="2935151" y="4874115"/>
            <a:ext cx="1782436" cy="59816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45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3333</Words>
  <Application>Microsoft Macintosh PowerPoint</Application>
  <PresentationFormat>Widescreen</PresentationFormat>
  <Paragraphs>951</Paragraphs>
  <Slides>30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PMingLiU</vt:lpstr>
      <vt:lpstr>Arial</vt:lpstr>
      <vt:lpstr>Calibri</vt:lpstr>
      <vt:lpstr>Calibri Light</vt:lpstr>
      <vt:lpstr>Times New Roman</vt:lpstr>
      <vt:lpstr>Office Theme</vt:lpstr>
      <vt:lpstr>Hotel Information System</vt:lpstr>
      <vt:lpstr>Hotel Information System</vt:lpstr>
      <vt:lpstr>Hotel Information System</vt:lpstr>
      <vt:lpstr>Example Non-Functional Requirements</vt:lpstr>
      <vt:lpstr>Hotel Information System (HIS)</vt:lpstr>
      <vt:lpstr>Hotel Information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Hotel Information System</vt:lpstr>
      <vt:lpstr>Hotel Information System</vt:lpstr>
      <vt:lpstr>Hotel Information System (HIS)</vt:lpstr>
      <vt:lpstr>Hotel Information System (HIS)</vt:lpstr>
      <vt:lpstr>Hotel Information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Caruso</dc:creator>
  <cp:lastModifiedBy>Nick Caruso</cp:lastModifiedBy>
  <cp:revision>50</cp:revision>
  <dcterms:created xsi:type="dcterms:W3CDTF">2018-10-17T12:14:55Z</dcterms:created>
  <dcterms:modified xsi:type="dcterms:W3CDTF">2018-10-24T20:12:36Z</dcterms:modified>
</cp:coreProperties>
</file>