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67" r:id="rId12"/>
    <p:sldId id="268" r:id="rId13"/>
    <p:sldId id="271" r:id="rId14"/>
    <p:sldId id="272" r:id="rId15"/>
    <p:sldId id="273" r:id="rId16"/>
    <p:sldId id="269" r:id="rId17"/>
    <p:sldId id="270" r:id="rId18"/>
    <p:sldId id="274" r:id="rId19"/>
    <p:sldId id="259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515811E-38D4-4F6B-B8D2-13760EC486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173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2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30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368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844675"/>
            <a:ext cx="7772400" cy="1470025"/>
          </a:xfrm>
        </p:spPr>
        <p:txBody>
          <a:bodyPr/>
          <a:lstStyle>
            <a:lvl1pPr algn="l">
              <a:defRPr sz="4000">
                <a:ea typeface="微软雅黑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2413" y="4508500"/>
            <a:ext cx="6400800" cy="817563"/>
          </a:xfrm>
        </p:spPr>
        <p:txBody>
          <a:bodyPr/>
          <a:lstStyle>
            <a:lvl1pPr marL="0" indent="0" algn="ctr">
              <a:buFontTx/>
              <a:buNone/>
              <a:defRPr sz="2800">
                <a:ea typeface="微软雅黑" pitchFamily="34" charset="-122"/>
              </a:defRPr>
            </a:lvl1pPr>
          </a:lstStyle>
          <a:p>
            <a:r>
              <a:rPr lang="zh-CN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0992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65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3316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38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921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724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714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4599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289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5054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966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10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208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11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94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94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1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973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1076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8748713" y="44450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908BAB4-5B21-4D64-B538-46833DD89649}" type="slidenum">
              <a:rPr lang="en-US" altLang="zh-CN" sz="1400"/>
              <a:pPr eaLnBrk="1" hangingPunct="1"/>
              <a:t>‹#›</a:t>
            </a:fld>
            <a:endParaRPr lang="en-US" altLang="zh-CN" sz="1400"/>
          </a:p>
        </p:txBody>
      </p:sp>
      <p:sp>
        <p:nvSpPr>
          <p:cNvPr id="1027" name="Line 8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Line 9"/>
          <p:cNvSpPr>
            <a:spLocks noChangeShapeType="1"/>
          </p:cNvSpPr>
          <p:nvPr/>
        </p:nvSpPr>
        <p:spPr bwMode="auto">
          <a:xfrm>
            <a:off x="0" y="701675"/>
            <a:ext cx="9140825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1ppt.com/moba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imgsrc.baidu.com/baike/pic/item/8c511fe954aadb27b90e2d61.jp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hyperlink" Target="http://imgsrc.baidu.com/baike/pic/item/29752a9b79b39da9c9eaf482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2205038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latin typeface="+mn-ea"/>
                <a:ea typeface="+mn-ea"/>
              </a:rPr>
              <a:t>C++</a:t>
            </a:r>
            <a:r>
              <a:rPr lang="zh-CN" altLang="en-US" b="1" dirty="0" smtClean="0">
                <a:latin typeface="+mn-ea"/>
                <a:ea typeface="+mn-ea"/>
              </a:rPr>
              <a:t>程序设计</a:t>
            </a:r>
            <a:endParaRPr lang="zh-CN" altLang="zh-CN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1008062" cy="58420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绪论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47664" y="2053264"/>
            <a:ext cx="33836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++</a:t>
            </a:r>
            <a:r>
              <a:rPr lang="zh-CN" altLang="en-US" dirty="0" smtClean="0"/>
              <a:t>实例：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/>
              <a:t>/</a:t>
            </a:r>
            <a:r>
              <a:rPr lang="zh-CN" altLang="en-US" dirty="0" smtClean="0"/>
              <a:t>这是一行注释</a:t>
            </a:r>
            <a:endParaRPr lang="en-US" altLang="zh-CN" dirty="0" smtClean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main(){</a:t>
            </a:r>
          </a:p>
          <a:p>
            <a:r>
              <a:rPr lang="en-US" altLang="zh-CN" dirty="0" err="1" smtClean="0"/>
              <a:t>cout</a:t>
            </a:r>
            <a:r>
              <a:rPr lang="en-US" altLang="zh-CN" dirty="0" smtClean="0"/>
              <a:t> </a:t>
            </a:r>
            <a:r>
              <a:rPr lang="en-US" altLang="zh-CN" dirty="0"/>
              <a:t>&lt;&lt; "hello world \n";</a:t>
            </a:r>
          </a:p>
          <a:p>
            <a:r>
              <a:rPr lang="en-US" altLang="zh-CN" dirty="0" smtClean="0"/>
              <a:t>return </a:t>
            </a:r>
            <a:r>
              <a:rPr lang="en-US" altLang="zh-CN" dirty="0"/>
              <a:t>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线形标注 2 2"/>
          <p:cNvSpPr/>
          <p:nvPr/>
        </p:nvSpPr>
        <p:spPr>
          <a:xfrm>
            <a:off x="5112991" y="2072729"/>
            <a:ext cx="2008216" cy="576064"/>
          </a:xfrm>
          <a:prstGeom prst="borderCallout2">
            <a:avLst>
              <a:gd name="adj1" fmla="val 18750"/>
              <a:gd name="adj2" fmla="val -1048"/>
              <a:gd name="adj3" fmla="val 18750"/>
              <a:gd name="adj4" fmla="val -16667"/>
              <a:gd name="adj5" fmla="val 126257"/>
              <a:gd name="adj6" fmla="val -68939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预编译命令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线形标注 2 4"/>
          <p:cNvSpPr/>
          <p:nvPr/>
        </p:nvSpPr>
        <p:spPr>
          <a:xfrm>
            <a:off x="5112991" y="2917361"/>
            <a:ext cx="2008216" cy="576064"/>
          </a:xfrm>
          <a:prstGeom prst="borderCallout2">
            <a:avLst>
              <a:gd name="adj1" fmla="val 18750"/>
              <a:gd name="adj2" fmla="val -1048"/>
              <a:gd name="adj3" fmla="val 18750"/>
              <a:gd name="adj4" fmla="val -16667"/>
              <a:gd name="adj5" fmla="val 26256"/>
              <a:gd name="adj6" fmla="val -63019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使用命名空间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5143839" y="3781457"/>
            <a:ext cx="2008216" cy="576064"/>
          </a:xfrm>
          <a:prstGeom prst="borderCallout2">
            <a:avLst>
              <a:gd name="adj1" fmla="val 18750"/>
              <a:gd name="adj2" fmla="val -1048"/>
              <a:gd name="adj3" fmla="val 18750"/>
              <a:gd name="adj4" fmla="val -16667"/>
              <a:gd name="adj5" fmla="val -30888"/>
              <a:gd name="adj6" fmla="val -122211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主函数</a:t>
            </a:r>
            <a:r>
              <a:rPr lang="en-US" altLang="zh-CN" b="1" dirty="0" smtClean="0">
                <a:solidFill>
                  <a:schemeClr val="tx1"/>
                </a:solidFill>
              </a:rPr>
              <a:t>main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线形标注 2 6"/>
          <p:cNvSpPr/>
          <p:nvPr/>
        </p:nvSpPr>
        <p:spPr>
          <a:xfrm>
            <a:off x="5143839" y="4636683"/>
            <a:ext cx="2008216" cy="576064"/>
          </a:xfrm>
          <a:prstGeom prst="borderCallout2">
            <a:avLst>
              <a:gd name="adj1" fmla="val 18750"/>
              <a:gd name="adj2" fmla="val -1048"/>
              <a:gd name="adj3" fmla="val 18750"/>
              <a:gd name="adj4" fmla="val -16667"/>
              <a:gd name="adj5" fmla="val -102318"/>
              <a:gd name="adj6" fmla="val -111283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函数体</a:t>
            </a:r>
          </a:p>
        </p:txBody>
      </p:sp>
      <p:sp>
        <p:nvSpPr>
          <p:cNvPr id="8" name="线形标注 2 7"/>
          <p:cNvSpPr/>
          <p:nvPr/>
        </p:nvSpPr>
        <p:spPr>
          <a:xfrm>
            <a:off x="5112991" y="1329409"/>
            <a:ext cx="2008216" cy="576064"/>
          </a:xfrm>
          <a:prstGeom prst="borderCallout2">
            <a:avLst>
              <a:gd name="adj1" fmla="val 18750"/>
              <a:gd name="adj2" fmla="val -1048"/>
              <a:gd name="adj3" fmla="val 18750"/>
              <a:gd name="adj4" fmla="val -16667"/>
              <a:gd name="adj5" fmla="val 184988"/>
              <a:gd name="adj6" fmla="val -94893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注释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94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1008062" cy="58420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绪论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8313" y="1052736"/>
            <a:ext cx="828015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面向过程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面向过程</a:t>
            </a:r>
            <a:r>
              <a:rPr lang="zh-CN" altLang="en-US" dirty="0"/>
              <a:t>其实是最为实际的一种思考</a:t>
            </a:r>
            <a:r>
              <a:rPr lang="zh-CN" altLang="en-US" dirty="0" smtClean="0"/>
              <a:t>方式，也是人们最自然的思考方式。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它</a:t>
            </a:r>
            <a:r>
              <a:rPr lang="zh-CN" altLang="en-US" dirty="0"/>
              <a:t>考虑的是实际地</a:t>
            </a:r>
            <a:r>
              <a:rPr lang="zh-CN" altLang="en-US" dirty="0" smtClean="0"/>
              <a:t>实现步骤</a:t>
            </a:r>
            <a:r>
              <a:rPr lang="zh-CN" altLang="en-US" dirty="0"/>
              <a:t>，</a:t>
            </a:r>
            <a:r>
              <a:rPr lang="zh-CN" altLang="en-US" dirty="0" smtClean="0"/>
              <a:t>一般</a:t>
            </a:r>
            <a:r>
              <a:rPr lang="zh-CN" altLang="en-US" dirty="0"/>
              <a:t>的面向过程是从上往下步步</a:t>
            </a:r>
            <a:r>
              <a:rPr lang="zh-CN" altLang="en-US" dirty="0" smtClean="0"/>
              <a:t>求解的。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例如：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如何把大象塞进冰箱？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475161" y="3893328"/>
            <a:ext cx="8280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而</a:t>
            </a:r>
            <a:r>
              <a:rPr lang="zh-CN" altLang="en-US" dirty="0" smtClean="0"/>
              <a:t>这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</a:t>
            </a:r>
            <a:r>
              <a:rPr lang="zh-CN" altLang="en-US" dirty="0"/>
              <a:t>就是一步一步地完成</a:t>
            </a:r>
            <a:r>
              <a:rPr lang="en-US" altLang="zh-CN" dirty="0"/>
              <a:t>,</a:t>
            </a:r>
            <a:r>
              <a:rPr lang="zh-CN" altLang="en-US" dirty="0"/>
              <a:t>它的顺序很重要</a:t>
            </a:r>
            <a:r>
              <a:rPr lang="en-US" altLang="zh-CN" dirty="0"/>
              <a:t>,</a:t>
            </a:r>
            <a:r>
              <a:rPr lang="zh-CN" altLang="en-US" dirty="0"/>
              <a:t>你只须一个一个地</a:t>
            </a:r>
            <a:r>
              <a:rPr lang="zh-CN" altLang="en-US" dirty="0" smtClean="0"/>
              <a:t>实现</a:t>
            </a:r>
            <a:r>
              <a:rPr lang="zh-CN" altLang="en-US" dirty="0"/>
              <a:t>即</a:t>
            </a:r>
            <a:r>
              <a:rPr lang="zh-CN" altLang="en-US" dirty="0" smtClean="0"/>
              <a:t>可。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5161" y="3298493"/>
            <a:ext cx="6340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）打开冰箱</a:t>
            </a:r>
            <a:r>
              <a:rPr lang="zh-CN" altLang="en-US" dirty="0" smtClean="0"/>
              <a:t>门；（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）把大象装进去；（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）关上冰箱门；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778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1008062" cy="58420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绪论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8313" y="1052736"/>
            <a:ext cx="828015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面向过程</a:t>
            </a:r>
            <a:endParaRPr lang="en-US" altLang="zh-CN" sz="28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设计思路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 自顶向下</a:t>
            </a:r>
            <a:r>
              <a:rPr lang="zh-CN" altLang="en-US" dirty="0"/>
              <a:t>、逐步求精。采用模块分解与功能抽象，自顶向下、分而治之。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程序结构：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 按</a:t>
            </a:r>
            <a:r>
              <a:rPr lang="zh-CN" altLang="en-US" dirty="0"/>
              <a:t>功能划分为若干个基本模块，形成一个树状结构。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 各</a:t>
            </a:r>
            <a:r>
              <a:rPr lang="zh-CN" altLang="en-US" dirty="0"/>
              <a:t>模块间的关系尽可能简单，功能上相对独立；每一模块内部均是由顺序、选择和循环三种基本结构组成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73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4191000"/>
          </a:xfrm>
        </p:spPr>
        <p:txBody>
          <a:bodyPr/>
          <a:lstStyle/>
          <a:p>
            <a:pPr eaLnBrk="1" hangingPunct="1">
              <a:buClrTx/>
              <a:buFont typeface="Monotype Sorts" pitchFamily="2" charset="2"/>
              <a:buNone/>
            </a:pPr>
            <a:r>
              <a:rPr lang="zh-CN" altLang="en-US" smtClean="0"/>
              <a:t>　　　　　　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19200" y="1556792"/>
            <a:ext cx="6477000" cy="2676525"/>
            <a:chOff x="960" y="576"/>
            <a:chExt cx="4080" cy="1686"/>
          </a:xfrm>
        </p:grpSpPr>
        <p:sp>
          <p:nvSpPr>
            <p:cNvPr id="33796" name="Text Box 4"/>
            <p:cNvSpPr txBox="1">
              <a:spLocks noChangeArrowheads="1"/>
            </p:cNvSpPr>
            <p:nvPr/>
          </p:nvSpPr>
          <p:spPr bwMode="auto">
            <a:xfrm>
              <a:off x="2544" y="576"/>
              <a:ext cx="816" cy="294"/>
            </a:xfrm>
            <a:prstGeom prst="rect">
              <a:avLst/>
            </a:prstGeom>
            <a:noFill/>
            <a:ln w="9525">
              <a:solidFill>
                <a:srgbClr val="66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Main ( )</a:t>
              </a:r>
            </a:p>
          </p:txBody>
        </p:sp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960" y="1296"/>
              <a:ext cx="864" cy="294"/>
            </a:xfrm>
            <a:prstGeom prst="rect">
              <a:avLst/>
            </a:prstGeom>
            <a:noFill/>
            <a:ln w="9525">
              <a:solidFill>
                <a:srgbClr val="66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6600"/>
                  </a:solidFill>
                </a:rPr>
                <a:t>Func1 ( )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2544" y="1296"/>
              <a:ext cx="864" cy="294"/>
            </a:xfrm>
            <a:prstGeom prst="rect">
              <a:avLst/>
            </a:prstGeom>
            <a:noFill/>
            <a:ln w="9525">
              <a:solidFill>
                <a:srgbClr val="66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6600"/>
                  </a:solidFill>
                </a:rPr>
                <a:t>Func2 ( )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4176" y="1296"/>
              <a:ext cx="864" cy="294"/>
            </a:xfrm>
            <a:prstGeom prst="rect">
              <a:avLst/>
            </a:prstGeom>
            <a:noFill/>
            <a:ln w="9525">
              <a:solidFill>
                <a:srgbClr val="66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6600"/>
                  </a:solidFill>
                </a:rPr>
                <a:t>Func3 ( )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33800" name="Text Box 8"/>
            <p:cNvSpPr txBox="1">
              <a:spLocks noChangeArrowheads="1"/>
            </p:cNvSpPr>
            <p:nvPr/>
          </p:nvSpPr>
          <p:spPr bwMode="auto">
            <a:xfrm>
              <a:off x="960" y="1968"/>
              <a:ext cx="864" cy="294"/>
            </a:xfrm>
            <a:prstGeom prst="rect">
              <a:avLst/>
            </a:prstGeom>
            <a:noFill/>
            <a:ln w="9525">
              <a:solidFill>
                <a:srgbClr val="66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3300"/>
                  </a:solidFill>
                </a:rPr>
                <a:t>Func4 ( )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2544" y="1968"/>
              <a:ext cx="864" cy="294"/>
            </a:xfrm>
            <a:prstGeom prst="rect">
              <a:avLst/>
            </a:prstGeom>
            <a:noFill/>
            <a:ln w="9525">
              <a:solidFill>
                <a:srgbClr val="66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3300"/>
                  </a:solidFill>
                </a:rPr>
                <a:t>Func5 ( )</a:t>
              </a:r>
              <a:endParaRPr lang="en-US" altLang="zh-CN">
                <a:latin typeface="Arial" pitchFamily="34" charset="0"/>
              </a:endParaRPr>
            </a:p>
          </p:txBody>
        </p:sp>
        <p:sp>
          <p:nvSpPr>
            <p:cNvPr id="33802" name="Line 10"/>
            <p:cNvSpPr>
              <a:spLocks noChangeShapeType="1"/>
            </p:cNvSpPr>
            <p:nvPr/>
          </p:nvSpPr>
          <p:spPr bwMode="auto">
            <a:xfrm flipH="1">
              <a:off x="1440" y="912"/>
              <a:ext cx="1296" cy="33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3" name="Line 11"/>
            <p:cNvSpPr>
              <a:spLocks noChangeShapeType="1"/>
            </p:cNvSpPr>
            <p:nvPr/>
          </p:nvSpPr>
          <p:spPr bwMode="auto">
            <a:xfrm>
              <a:off x="2976" y="912"/>
              <a:ext cx="0" cy="3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4" name="Line 12"/>
            <p:cNvSpPr>
              <a:spLocks noChangeShapeType="1"/>
            </p:cNvSpPr>
            <p:nvPr/>
          </p:nvSpPr>
          <p:spPr bwMode="auto">
            <a:xfrm>
              <a:off x="3216" y="912"/>
              <a:ext cx="1392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5" name="Line 13"/>
            <p:cNvSpPr>
              <a:spLocks noChangeShapeType="1"/>
            </p:cNvSpPr>
            <p:nvPr/>
          </p:nvSpPr>
          <p:spPr bwMode="auto">
            <a:xfrm>
              <a:off x="1344" y="1632"/>
              <a:ext cx="0" cy="28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6" name="Line 14"/>
            <p:cNvSpPr>
              <a:spLocks noChangeShapeType="1"/>
            </p:cNvSpPr>
            <p:nvPr/>
          </p:nvSpPr>
          <p:spPr bwMode="auto">
            <a:xfrm>
              <a:off x="2928" y="1632"/>
              <a:ext cx="0" cy="288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1008062" cy="58420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绪论</a:t>
            </a:r>
          </a:p>
        </p:txBody>
      </p:sp>
    </p:spTree>
    <p:extLst>
      <p:ext uri="{BB962C8B-B14F-4D97-AF65-F5344CB8AC3E}">
        <p14:creationId xmlns:p14="http://schemas.microsoft.com/office/powerpoint/2010/main" val="265580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1008062" cy="58420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绪论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8313" y="1052736"/>
            <a:ext cx="8280151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面向过程</a:t>
            </a:r>
            <a:endParaRPr lang="en-US" altLang="zh-CN" sz="28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优点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有效</a:t>
            </a:r>
            <a:r>
              <a:rPr lang="zh-CN" altLang="en-US" dirty="0"/>
              <a:t>地将一个较复杂的程序系统设计任务分解</a:t>
            </a:r>
            <a:r>
              <a:rPr lang="zh-CN" altLang="en-US" dirty="0" smtClean="0"/>
              <a:t>成多个易于</a:t>
            </a:r>
            <a:r>
              <a:rPr lang="zh-CN" altLang="en-US" dirty="0"/>
              <a:t>控制和处理的子任务，便于开发和维护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缺点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     可</a:t>
            </a:r>
            <a:r>
              <a:rPr lang="zh-CN" altLang="en-US" dirty="0"/>
              <a:t>重用性差</a:t>
            </a:r>
            <a:r>
              <a:rPr lang="zh-CN" altLang="en-US" dirty="0" smtClean="0"/>
              <a:t>、数据安全</a:t>
            </a:r>
            <a:r>
              <a:rPr lang="zh-CN" altLang="en-US" dirty="0"/>
              <a:t>性差、难以开发图形界面的</a:t>
            </a:r>
            <a:r>
              <a:rPr lang="zh-CN" altLang="en-US" dirty="0" smtClean="0"/>
              <a:t>应用。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27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1008062" cy="58420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绪论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8313" y="1052736"/>
            <a:ext cx="828015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面向对象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将</a:t>
            </a:r>
            <a:r>
              <a:rPr lang="zh-CN" altLang="en-US" dirty="0"/>
              <a:t>数据及对数据的操作方法封装在一起，作为一个相互依存、不可分离的</a:t>
            </a:r>
            <a:r>
              <a:rPr lang="zh-CN" altLang="en-US" dirty="0" smtClean="0"/>
              <a:t>整体。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对同类型对象抽象出其共性，形成类。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类通过一个简单的外部接口，与</a:t>
            </a:r>
            <a:r>
              <a:rPr lang="zh-CN" altLang="en-US" dirty="0" smtClean="0"/>
              <a:t>外界进行联系。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对象与对象之间通过消息进行通讯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5161" y="3951827"/>
            <a:ext cx="8280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此时，程序的内部逻辑被封装到了对象之中，是不可见的。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5161" y="3356992"/>
            <a:ext cx="7494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）召唤隔壁老王；（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）让他把大象装进冰箱；（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）老王说搞定了；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195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1008062" cy="58420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绪论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8313" y="1052736"/>
            <a:ext cx="828015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面向对象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优点：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、封装：程序模块</a:t>
            </a:r>
            <a:r>
              <a:rPr lang="zh-CN" altLang="en-US" dirty="0"/>
              <a:t>间的关系更为简单，程序模块的独立性、数据的安全性就有了良好的保障。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、继承：通过</a:t>
            </a:r>
            <a:r>
              <a:rPr lang="zh-CN" altLang="en-US" dirty="0"/>
              <a:t>继承与多态性，可以大大提高程序的可重用性，使得软件的开发和维护都更为方便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、多态：同一个类的对象方法可以有不同的表现。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33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1008062" cy="58420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绪论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8313" y="1052736"/>
            <a:ext cx="4607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一般程序开发流程：</a:t>
            </a:r>
            <a:endParaRPr lang="zh-CN" altLang="en-US" b="1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、将实际问题抽象化；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、将问题拆解成多个小问题；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、解决这些小问题，进而解决整体问题；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整个程序开发的几个阶段：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、源程序；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、编译程序；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、运行程序；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5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2"/>
          <p:cNvSpPr>
            <a:spLocks noChangeArrowheads="1"/>
          </p:cNvSpPr>
          <p:nvPr/>
        </p:nvSpPr>
        <p:spPr bwMode="auto">
          <a:xfrm>
            <a:off x="179388" y="4868863"/>
            <a:ext cx="37417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4A452A"/>
                </a:solidFill>
              </a:rPr>
              <a:t>PPT</a:t>
            </a:r>
            <a:r>
              <a:rPr lang="zh-CN" altLang="en-US" sz="1600">
                <a:solidFill>
                  <a:srgbClr val="4A452A"/>
                </a:solidFill>
              </a:rPr>
              <a:t>模板下载：</a:t>
            </a:r>
            <a:r>
              <a:rPr lang="en-US" altLang="zh-CN" sz="1600">
                <a:solidFill>
                  <a:srgbClr val="4A452A"/>
                </a:solidFill>
                <a:hlinkClick r:id="rId2"/>
              </a:rPr>
              <a:t>www.1ppt.com/moban/</a:t>
            </a:r>
            <a:r>
              <a:rPr lang="en-US" altLang="zh-CN" sz="1600">
                <a:solidFill>
                  <a:srgbClr val="4A452A"/>
                </a:solidFill>
              </a:rPr>
              <a:t> </a:t>
            </a:r>
            <a:endParaRPr lang="zh-CN" altLang="en-US"/>
          </a:p>
        </p:txBody>
      </p:sp>
      <p:pic>
        <p:nvPicPr>
          <p:cNvPr id="6147" name="Picture 4" descr="未标题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5" descr="未标题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700213"/>
            <a:ext cx="324008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395288" y="141288"/>
            <a:ext cx="1831975" cy="58420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课程前述</a:t>
            </a:r>
          </a:p>
        </p:txBody>
      </p:sp>
      <p:sp>
        <p:nvSpPr>
          <p:cNvPr id="4099" name="TextBox 1"/>
          <p:cNvSpPr txBox="1">
            <a:spLocks noChangeArrowheads="1"/>
          </p:cNvSpPr>
          <p:nvPr/>
        </p:nvSpPr>
        <p:spPr bwMode="auto">
          <a:xfrm>
            <a:off x="250825" y="1412776"/>
            <a:ext cx="85693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/>
              <a:t>评分体系：平时成绩*</a:t>
            </a:r>
            <a:r>
              <a:rPr lang="en-US" altLang="zh-CN" b="1" dirty="0"/>
              <a:t>0.6 + </a:t>
            </a:r>
            <a:r>
              <a:rPr lang="zh-CN" altLang="en-US" b="1" dirty="0"/>
              <a:t>期末成绩*</a:t>
            </a:r>
            <a:r>
              <a:rPr lang="en-US" altLang="zh-CN" b="1" dirty="0"/>
              <a:t>0.4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/>
              <a:t>平时成绩： </a:t>
            </a:r>
            <a:r>
              <a:rPr lang="en-US" altLang="zh-CN" b="1" dirty="0"/>
              <a:t>6</a:t>
            </a:r>
            <a:r>
              <a:rPr lang="zh-CN" altLang="en-US" b="1" dirty="0"/>
              <a:t>次大作业 </a:t>
            </a:r>
            <a:r>
              <a:rPr lang="en-US" altLang="zh-CN" b="1" dirty="0"/>
              <a:t>+ </a:t>
            </a:r>
            <a:r>
              <a:rPr lang="zh-CN" altLang="en-US" b="1" dirty="0"/>
              <a:t>课堂点名</a:t>
            </a:r>
            <a:endParaRPr lang="en-US" altLang="zh-CN" b="1" dirty="0"/>
          </a:p>
          <a:p>
            <a:pPr eaLnBrk="1" hangingPunct="1">
              <a:lnSpc>
                <a:spcPct val="150000"/>
              </a:lnSpc>
            </a:pPr>
            <a:r>
              <a:rPr lang="zh-CN" altLang="en-US" b="1" dirty="0"/>
              <a:t>期末成绩： 考试</a:t>
            </a:r>
            <a:r>
              <a:rPr lang="en-US" altLang="zh-CN" b="1" dirty="0"/>
              <a:t>/</a:t>
            </a:r>
            <a:r>
              <a:rPr lang="zh-CN" altLang="en-US" b="1" dirty="0"/>
              <a:t>大作业</a:t>
            </a:r>
            <a:endParaRPr lang="en-US" altLang="zh-CN" b="1" dirty="0"/>
          </a:p>
          <a:p>
            <a:pPr eaLnBrk="1" hangingPunct="1">
              <a:lnSpc>
                <a:spcPct val="150000"/>
              </a:lnSpc>
            </a:pPr>
            <a:r>
              <a:rPr lang="zh-CN" altLang="en-US" b="1" dirty="0"/>
              <a:t>课程资料：  </a:t>
            </a:r>
            <a:r>
              <a:rPr lang="en-US" altLang="zh-CN" b="1" dirty="0" smtClean="0"/>
              <a:t>http://</a:t>
            </a:r>
            <a:r>
              <a:rPr lang="en-US" altLang="zh-CN" b="1" dirty="0"/>
              <a:t>github.com/njcit-Liu/C-Plus-Sources</a:t>
            </a:r>
            <a:endParaRPr lang="zh-CN" altLang="en-US" b="1" dirty="0"/>
          </a:p>
        </p:txBody>
      </p:sp>
      <p:pic>
        <p:nvPicPr>
          <p:cNvPr id="4100" name="Picture 11" descr="F:\Download\14758111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149725"/>
            <a:ext cx="23717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1008062" cy="58420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绪论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8313" y="836712"/>
            <a:ext cx="8280151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课程结构</a:t>
            </a:r>
            <a:endParaRPr lang="en-US" altLang="zh-CN" sz="2800" b="1" dirty="0" smtClean="0"/>
          </a:p>
        </p:txBody>
      </p:sp>
      <p:sp>
        <p:nvSpPr>
          <p:cNvPr id="3" name="圆角矩形 2"/>
          <p:cNvSpPr/>
          <p:nvPr/>
        </p:nvSpPr>
        <p:spPr>
          <a:xfrm>
            <a:off x="611560" y="2195254"/>
            <a:ext cx="1800200" cy="211148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63588" y="2306539"/>
            <a:ext cx="12961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基础知识</a:t>
            </a:r>
            <a:endParaRPr lang="en-US" altLang="zh-CN" b="1" dirty="0" smtClean="0"/>
          </a:p>
          <a:p>
            <a:pPr algn="ctr"/>
            <a:endParaRPr lang="en-US" altLang="zh-CN" b="1" dirty="0" smtClean="0"/>
          </a:p>
          <a:p>
            <a:pPr algn="ctr">
              <a:lnSpc>
                <a:spcPct val="150000"/>
              </a:lnSpc>
            </a:pPr>
            <a:r>
              <a:rPr lang="zh-CN" altLang="en-US" sz="1600" dirty="0" smtClean="0"/>
              <a:t>变量</a:t>
            </a:r>
            <a:endParaRPr lang="en-US" altLang="zh-CN" sz="1600" dirty="0" smtClean="0"/>
          </a:p>
          <a:p>
            <a:pPr algn="ctr">
              <a:lnSpc>
                <a:spcPct val="150000"/>
              </a:lnSpc>
            </a:pPr>
            <a:r>
              <a:rPr lang="zh-CN" altLang="en-US" sz="1600" dirty="0" smtClean="0"/>
              <a:t>表达式</a:t>
            </a:r>
            <a:endParaRPr lang="en-US" altLang="zh-CN" sz="1600" dirty="0" smtClean="0"/>
          </a:p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563888" y="2186804"/>
            <a:ext cx="1800200" cy="211148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1910" y="2303243"/>
            <a:ext cx="14041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面向过程</a:t>
            </a:r>
            <a:endParaRPr lang="en-US" altLang="zh-CN" b="1" dirty="0" smtClean="0"/>
          </a:p>
          <a:p>
            <a:pPr algn="ctr"/>
            <a:endParaRPr lang="en-US" altLang="zh-CN" b="1" dirty="0" smtClean="0"/>
          </a:p>
          <a:p>
            <a:pPr algn="ctr">
              <a:lnSpc>
                <a:spcPct val="150000"/>
              </a:lnSpc>
            </a:pPr>
            <a:r>
              <a:rPr lang="zh-CN" altLang="en-US" sz="1600" dirty="0" smtClean="0"/>
              <a:t>过程控制语句</a:t>
            </a:r>
            <a:endParaRPr lang="en-US" altLang="zh-CN" sz="1600" dirty="0" smtClean="0"/>
          </a:p>
          <a:p>
            <a:pPr algn="ctr">
              <a:lnSpc>
                <a:spcPct val="150000"/>
              </a:lnSpc>
            </a:pPr>
            <a:r>
              <a:rPr lang="zh-CN" altLang="en-US" sz="1600" dirty="0" smtClean="0"/>
              <a:t>函数定义</a:t>
            </a:r>
            <a:endParaRPr lang="en-US" altLang="zh-CN" sz="1600" dirty="0" smtClean="0"/>
          </a:p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588224" y="2195254"/>
            <a:ext cx="1800200" cy="211148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40252" y="2306539"/>
            <a:ext cx="12961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面向对象</a:t>
            </a:r>
            <a:endParaRPr lang="en-US" altLang="zh-CN" b="1" dirty="0" smtClean="0"/>
          </a:p>
          <a:p>
            <a:pPr algn="ctr"/>
            <a:endParaRPr lang="en-US" altLang="zh-CN" b="1" dirty="0" smtClean="0"/>
          </a:p>
          <a:p>
            <a:pPr algn="ctr">
              <a:lnSpc>
                <a:spcPct val="150000"/>
              </a:lnSpc>
            </a:pPr>
            <a:r>
              <a:rPr lang="zh-CN" altLang="en-US" sz="1600" dirty="0" smtClean="0"/>
              <a:t>类型定义</a:t>
            </a:r>
            <a:endParaRPr lang="en-US" altLang="zh-CN" sz="1600" dirty="0" smtClean="0"/>
          </a:p>
          <a:p>
            <a:pPr algn="ctr">
              <a:lnSpc>
                <a:spcPct val="150000"/>
              </a:lnSpc>
            </a:pPr>
            <a:r>
              <a:rPr lang="zh-CN" altLang="en-US" sz="1600" dirty="0" smtClean="0"/>
              <a:t>复杂程序</a:t>
            </a:r>
            <a:endParaRPr lang="en-US" altLang="zh-CN" sz="1600" dirty="0" smtClean="0"/>
          </a:p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82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9" grpId="0" animBg="1"/>
      <p:bldP spid="10" grpId="0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1008062" cy="58420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绪论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8313" y="1052736"/>
            <a:ext cx="8280151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什么是编程语言？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计算机能够理解，并且能够按照这些语言来完成特定任务的 语言。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目前主流的开发语言：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C/C++;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java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C#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Javascript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5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PHP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01538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1008062" cy="58420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绪论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8313" y="1052736"/>
            <a:ext cx="828015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编程语言的发展历程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endParaRPr lang="zh-CN" altLang="en-US" b="1" dirty="0" smtClean="0"/>
          </a:p>
        </p:txBody>
      </p:sp>
      <p:sp>
        <p:nvSpPr>
          <p:cNvPr id="3" name="流程图: 可选过程 2"/>
          <p:cNvSpPr/>
          <p:nvPr/>
        </p:nvSpPr>
        <p:spPr>
          <a:xfrm>
            <a:off x="683568" y="2060848"/>
            <a:ext cx="2232248" cy="792088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/>
                </a:solidFill>
              </a:rPr>
              <a:t>机器语言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2948" y="2996952"/>
            <a:ext cx="22028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0100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001101  100000 00101   10001   111001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111001  001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3614340" y="2060848"/>
            <a:ext cx="2232248" cy="792088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4"/>
                </a:solidFill>
              </a:rPr>
              <a:t>汇编语言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6660232" y="2061248"/>
            <a:ext cx="2232248" cy="792088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4"/>
                </a:solidFill>
              </a:rPr>
              <a:t>高级</a:t>
            </a:r>
            <a:r>
              <a:rPr lang="zh-CN" altLang="en-US" b="1" dirty="0" smtClean="0">
                <a:solidFill>
                  <a:schemeClr val="accent4"/>
                </a:solidFill>
              </a:rPr>
              <a:t>语言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14340" y="2996552"/>
            <a:ext cx="23223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main 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 pay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ax, </a:t>
            </a:r>
            <a:r>
              <a:rPr lang="en-US" altLang="zh-CN" dirty="0" err="1" smtClean="0"/>
              <a:t>dseg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dx, 0b00h</a:t>
            </a:r>
          </a:p>
          <a:p>
            <a:r>
              <a:rPr lang="en-US" altLang="zh-CN" dirty="0" smtClean="0"/>
              <a:t>      add ax, dx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al, </a:t>
            </a:r>
            <a:r>
              <a:rPr lang="en-US" altLang="zh-CN" dirty="0" err="1" smtClean="0"/>
              <a:t>bl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mul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bl,ax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bl</a:t>
            </a:r>
            <a:r>
              <a:rPr lang="en-US" altLang="zh-CN" dirty="0" smtClean="0"/>
              <a:t>, o4h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6660232" y="3028831"/>
            <a:ext cx="23762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 </a:t>
            </a:r>
          </a:p>
          <a:p>
            <a:r>
              <a:rPr lang="en-US" altLang="zh-CN" dirty="0" smtClean="0"/>
              <a:t>using namespace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void main( 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err="1" smtClean="0"/>
              <a:t>cout</a:t>
            </a:r>
            <a:r>
              <a:rPr lang="en-US" altLang="zh-CN" dirty="0" smtClean="0"/>
              <a:t>&lt;&lt;“hello world";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1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7" grpId="0" animBg="1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1008062" cy="58420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绪论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8313" y="1052736"/>
            <a:ext cx="82801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机器语言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最初的计算机编程语言是</a:t>
            </a:r>
            <a:r>
              <a:rPr lang="zh-CN" altLang="en-US" b="1" dirty="0" smtClean="0">
                <a:solidFill>
                  <a:srgbClr val="FF0000"/>
                </a:solidFill>
              </a:rPr>
              <a:t>机器语言</a:t>
            </a:r>
            <a:r>
              <a:rPr lang="zh-CN" altLang="en-US" b="1" dirty="0" smtClean="0"/>
              <a:t>，即由计算机硬件系统可以识别的二进制指令组成的语言，也称为第一代语言。 用机器语言编写的程序代码中只包含由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组成的机器指令。</a:t>
            </a:r>
          </a:p>
          <a:p>
            <a:pPr>
              <a:lnSpc>
                <a:spcPct val="150000"/>
              </a:lnSpc>
            </a:pP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7153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1008062" cy="58420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绪论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8313" y="1052736"/>
            <a:ext cx="82801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汇编</a:t>
            </a:r>
            <a:r>
              <a:rPr lang="zh-CN" altLang="en-US" sz="2800" b="1" dirty="0" smtClean="0"/>
              <a:t>语言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为了提高编程效率，人们引入了助记符，将机器指令映射为一些可以被人读懂的助记符，如</a:t>
            </a:r>
            <a:r>
              <a:rPr lang="en-US" altLang="zh-CN" b="1" dirty="0" smtClean="0"/>
              <a:t>ADD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SUB</a:t>
            </a:r>
            <a:r>
              <a:rPr lang="zh-CN" altLang="en-US" b="1" dirty="0" smtClean="0"/>
              <a:t>等，就出现了所谓的汇编语言，也称为第二代语言。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汇编语言在运行之前，需要专门的翻译程序（称为</a:t>
            </a:r>
            <a:r>
              <a:rPr lang="en-US" altLang="zh-CN" b="1" dirty="0" smtClean="0"/>
              <a:t>assembler</a:t>
            </a:r>
            <a:r>
              <a:rPr lang="zh-CN" altLang="en-US" b="1" dirty="0" smtClean="0"/>
              <a:t>汇编程序）将其翻译为机器语言</a:t>
            </a:r>
          </a:p>
        </p:txBody>
      </p:sp>
      <p:sp>
        <p:nvSpPr>
          <p:cNvPr id="3" name="流程图: 可选过程 2"/>
          <p:cNvSpPr/>
          <p:nvPr/>
        </p:nvSpPr>
        <p:spPr>
          <a:xfrm>
            <a:off x="1835696" y="3861048"/>
            <a:ext cx="2160240" cy="1080120"/>
          </a:xfrm>
          <a:prstGeom prst="flowChartAlternate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汇编语言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ADD…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5148064" y="3861048"/>
            <a:ext cx="2160240" cy="1080120"/>
          </a:xfrm>
          <a:prstGeom prst="flowChartAlternate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机器语言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0100…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3"/>
            <a:endCxn id="5" idx="1"/>
          </p:cNvCxnSpPr>
          <p:nvPr/>
        </p:nvCxnSpPr>
        <p:spPr>
          <a:xfrm>
            <a:off x="3995936" y="4401108"/>
            <a:ext cx="1152128" cy="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1008062" cy="58420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绪论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8313" y="836712"/>
            <a:ext cx="828015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高级</a:t>
            </a:r>
            <a:r>
              <a:rPr lang="zh-CN" altLang="en-US" sz="2800" b="1" dirty="0" smtClean="0"/>
              <a:t>语言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为了进一步提高编程效率，改进程序的可读性、可维护性，又出现了许多高级语言，也称为第三代语言，例如：</a:t>
            </a:r>
            <a:r>
              <a:rPr lang="en-US" altLang="zh-CN" b="1" dirty="0" smtClean="0"/>
              <a:t>Fortran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Basic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Pascal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Java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等。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高级语言比低级语言更加抽象、简洁：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、一条高级语言的指令相当于几条机器语言的指令。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、用高级语言编写的程序同自然语言非常接近，易于学习。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、用高级语言编写程序并不需要具有计算机硬件的专门知识。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同汇编语言类似，高级语言也需要专门的翻译程序（称为</a:t>
            </a:r>
            <a:r>
              <a:rPr lang="en-US" altLang="zh-CN" b="1" dirty="0" smtClean="0"/>
              <a:t>compiler</a:t>
            </a:r>
            <a:r>
              <a:rPr lang="zh-CN" altLang="en-US" b="1" dirty="0" smtClean="0"/>
              <a:t>编译器或</a:t>
            </a:r>
            <a:r>
              <a:rPr lang="en-US" altLang="zh-CN" b="1" dirty="0" smtClean="0"/>
              <a:t>interpreter</a:t>
            </a:r>
            <a:r>
              <a:rPr lang="zh-CN" altLang="en-US" b="1" dirty="0" smtClean="0"/>
              <a:t>解释器），将它翻译成机器语言后，才能运行。</a:t>
            </a:r>
          </a:p>
        </p:txBody>
      </p:sp>
      <p:sp>
        <p:nvSpPr>
          <p:cNvPr id="4" name="流程图: 可选过程 3"/>
          <p:cNvSpPr/>
          <p:nvPr/>
        </p:nvSpPr>
        <p:spPr>
          <a:xfrm>
            <a:off x="2267744" y="5229200"/>
            <a:ext cx="2160240" cy="1080120"/>
          </a:xfrm>
          <a:prstGeom prst="flowChartAlternate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高级</a:t>
            </a:r>
            <a:r>
              <a:rPr lang="zh-CN" altLang="en-US" b="1" dirty="0" smtClean="0">
                <a:solidFill>
                  <a:schemeClr val="tx1"/>
                </a:solidFill>
              </a:rPr>
              <a:t>语言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cout</a:t>
            </a:r>
            <a:r>
              <a:rPr lang="en-US" altLang="zh-CN" b="1" dirty="0" smtClean="0">
                <a:solidFill>
                  <a:schemeClr val="tx1"/>
                </a:solidFill>
              </a:rPr>
              <a:t>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5580112" y="5229200"/>
            <a:ext cx="2160240" cy="1080120"/>
          </a:xfrm>
          <a:prstGeom prst="flowChartAlternate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机器语言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0100…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4427984" y="5769260"/>
            <a:ext cx="1152128" cy="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468313" y="96838"/>
            <a:ext cx="1008062" cy="58420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ea typeface="楷体_GB2312" pitchFamily="49" charset="-122"/>
              </a:rPr>
              <a:t>绪论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8313" y="1052736"/>
            <a:ext cx="8280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C++ </a:t>
            </a:r>
            <a:r>
              <a:rPr lang="zh-CN" altLang="en-US" dirty="0" smtClean="0"/>
              <a:t>是由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语言发展而来的一门高级编程语言。在继承了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</a:t>
            </a:r>
            <a:r>
              <a:rPr lang="zh-CN" altLang="en-US" b="1" u="sng" dirty="0" smtClean="0"/>
              <a:t>面向过程</a:t>
            </a:r>
            <a:r>
              <a:rPr lang="zh-CN" altLang="en-US" dirty="0" smtClean="0"/>
              <a:t>的特点之外，</a:t>
            </a:r>
            <a:r>
              <a:rPr lang="zh-CN" altLang="en-US" dirty="0"/>
              <a:t>也</a:t>
            </a:r>
            <a:r>
              <a:rPr lang="zh-CN" altLang="en-US" dirty="0" smtClean="0"/>
              <a:t>添加了</a:t>
            </a:r>
            <a:r>
              <a:rPr lang="zh-CN" altLang="en-US" b="1" u="sng" dirty="0" smtClean="0"/>
              <a:t>面向对象</a:t>
            </a:r>
            <a:r>
              <a:rPr lang="zh-CN" altLang="en-US" dirty="0" smtClean="0"/>
              <a:t>的特点。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>
          <a:xfrm>
            <a:off x="457200" y="2000065"/>
            <a:ext cx="4038600" cy="7808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kern="0" dirty="0" smtClean="0"/>
              <a:t>Ken Thompson</a:t>
            </a:r>
            <a:r>
              <a:rPr lang="zh-CN" altLang="en-US" sz="1800" kern="0" dirty="0" smtClean="0"/>
              <a:t>，</a:t>
            </a:r>
            <a:r>
              <a:rPr lang="en-US" altLang="zh-CN" sz="1800" kern="0" dirty="0" smtClean="0"/>
              <a:t>C</a:t>
            </a:r>
            <a:r>
              <a:rPr lang="zh-CN" altLang="en-US" sz="1800" kern="0" dirty="0" smtClean="0"/>
              <a:t>语言前身</a:t>
            </a:r>
            <a:r>
              <a:rPr lang="en-US" altLang="zh-CN" sz="1800" kern="0" dirty="0" smtClean="0"/>
              <a:t>B</a:t>
            </a:r>
            <a:r>
              <a:rPr lang="zh-CN" altLang="en-US" sz="1800" kern="0" dirty="0" smtClean="0"/>
              <a:t>语言的作者，</a:t>
            </a:r>
            <a:r>
              <a:rPr lang="en-US" altLang="zh-CN" sz="1800" kern="0" dirty="0" smtClean="0"/>
              <a:t>Unix</a:t>
            </a:r>
            <a:r>
              <a:rPr lang="zh-CN" altLang="en-US" sz="1800" kern="0" dirty="0" smtClean="0"/>
              <a:t>操作系统的发明人之一 。</a:t>
            </a:r>
            <a:endParaRPr lang="zh-CN" altLang="en-US" sz="1800" kern="0" dirty="0"/>
          </a:p>
        </p:txBody>
      </p:sp>
      <p:sp>
        <p:nvSpPr>
          <p:cNvPr id="5" name="Rectangle 17"/>
          <p:cNvSpPr txBox="1">
            <a:spLocks noChangeArrowheads="1"/>
          </p:cNvSpPr>
          <p:nvPr/>
        </p:nvSpPr>
        <p:spPr>
          <a:xfrm>
            <a:off x="4577508" y="2000063"/>
            <a:ext cx="3754760" cy="7808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kern="0" dirty="0" smtClean="0"/>
              <a:t>Dennis </a:t>
            </a:r>
            <a:r>
              <a:rPr lang="en-US" altLang="zh-CN" sz="1800" kern="0" dirty="0" err="1" smtClean="0"/>
              <a:t>M.Ritchie</a:t>
            </a:r>
            <a:r>
              <a:rPr lang="zh-CN" altLang="en-US" sz="1800" kern="0" dirty="0" smtClean="0"/>
              <a:t>，</a:t>
            </a:r>
            <a:r>
              <a:rPr lang="en-US" altLang="zh-CN" sz="1800" kern="0" dirty="0" smtClean="0"/>
              <a:t>C</a:t>
            </a:r>
            <a:r>
              <a:rPr lang="zh-CN" altLang="en-US" sz="1800" kern="0" dirty="0" smtClean="0"/>
              <a:t>语言的发明人 。</a:t>
            </a:r>
            <a:r>
              <a:rPr lang="en-US" altLang="zh-CN" sz="1800" kern="0" dirty="0" smtClean="0"/>
              <a:t>1983</a:t>
            </a:r>
            <a:r>
              <a:rPr lang="zh-CN" altLang="en-US" sz="1800" kern="0" dirty="0" smtClean="0"/>
              <a:t>年获得图灵奖。</a:t>
            </a:r>
            <a:endParaRPr lang="zh-CN" altLang="en-US" sz="1800" kern="0" dirty="0"/>
          </a:p>
        </p:txBody>
      </p:sp>
      <p:pic>
        <p:nvPicPr>
          <p:cNvPr id="6" name="Picture 14" descr="8c511fe954aadb27b90e2d6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3" y="2782517"/>
            <a:ext cx="2084952" cy="251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29752a9b79b39da9c9eaf482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084" y="2780928"/>
            <a:ext cx="1950818" cy="252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design.blogbus.com">
  <a:themeElements>
    <a:clrScheme name="pptdesign.blogbus.com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FE6AF"/>
      </a:accent1>
      <a:accent2>
        <a:srgbClr val="F7B103"/>
      </a:accent2>
      <a:accent3>
        <a:srgbClr val="FFFFFF"/>
      </a:accent3>
      <a:accent4>
        <a:srgbClr val="000000"/>
      </a:accent4>
      <a:accent5>
        <a:srgbClr val="F6F0D4"/>
      </a:accent5>
      <a:accent6>
        <a:srgbClr val="E0A002"/>
      </a:accent6>
      <a:hlink>
        <a:srgbClr val="54401C"/>
      </a:hlink>
      <a:folHlink>
        <a:srgbClr val="513103"/>
      </a:folHlink>
    </a:clrScheme>
    <a:fontScheme name="pptdesign.blogbus.co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design.blogbus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FE6AF"/>
        </a:accent1>
        <a:accent2>
          <a:srgbClr val="F7B103"/>
        </a:accent2>
        <a:accent3>
          <a:srgbClr val="FFFFFF"/>
        </a:accent3>
        <a:accent4>
          <a:srgbClr val="000000"/>
        </a:accent4>
        <a:accent5>
          <a:srgbClr val="F6F0D4"/>
        </a:accent5>
        <a:accent6>
          <a:srgbClr val="E0A002"/>
        </a:accent6>
        <a:hlink>
          <a:srgbClr val="54401C"/>
        </a:hlink>
        <a:folHlink>
          <a:srgbClr val="5131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ptdesign.blogbus.com">
  <a:themeElements>
    <a:clrScheme name="1_pptdesign.blogbus.com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FE6AF"/>
      </a:accent1>
      <a:accent2>
        <a:srgbClr val="F7B103"/>
      </a:accent2>
      <a:accent3>
        <a:srgbClr val="FFFFFF"/>
      </a:accent3>
      <a:accent4>
        <a:srgbClr val="000000"/>
      </a:accent4>
      <a:accent5>
        <a:srgbClr val="F6F0D4"/>
      </a:accent5>
      <a:accent6>
        <a:srgbClr val="E0A002"/>
      </a:accent6>
      <a:hlink>
        <a:srgbClr val="54401C"/>
      </a:hlink>
      <a:folHlink>
        <a:srgbClr val="513103"/>
      </a:folHlink>
    </a:clrScheme>
    <a:fontScheme name="1_pptdesign.blogbus.co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ptdesign.blogbus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design.blogbus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design.blogbus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design.blogbus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design.blogbus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design.blogbus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design.blogbus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FE6AF"/>
        </a:accent1>
        <a:accent2>
          <a:srgbClr val="F7B103"/>
        </a:accent2>
        <a:accent3>
          <a:srgbClr val="FFFFFF"/>
        </a:accent3>
        <a:accent4>
          <a:srgbClr val="000000"/>
        </a:accent4>
        <a:accent5>
          <a:srgbClr val="F6F0D4"/>
        </a:accent5>
        <a:accent6>
          <a:srgbClr val="E0A002"/>
        </a:accent6>
        <a:hlink>
          <a:srgbClr val="54401C"/>
        </a:hlink>
        <a:folHlink>
          <a:srgbClr val="5131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Pages>0</Pages>
  <Words>1012</Words>
  <Characters>0</Characters>
  <Application>Microsoft Office PowerPoint</Application>
  <DocSecurity>0</DocSecurity>
  <PresentationFormat>全屏显示(4:3)</PresentationFormat>
  <Lines>0</Lines>
  <Paragraphs>148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pptdesign.blogbus.com</vt:lpstr>
      <vt:lpstr>1_pptdesign.blogbus.com</vt:lpstr>
      <vt:lpstr>C++程序设计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lsc</dc:creator>
  <cp:lastModifiedBy>Liusc</cp:lastModifiedBy>
  <cp:revision>60</cp:revision>
  <cp:lastPrinted>1899-12-30T00:00:00Z</cp:lastPrinted>
  <dcterms:created xsi:type="dcterms:W3CDTF">2008-04-24T16:47:09Z</dcterms:created>
  <dcterms:modified xsi:type="dcterms:W3CDTF">2016-10-08T00:32:35Z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