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1" r:id="rId4"/>
    <p:sldId id="284" r:id="rId5"/>
    <p:sldId id="282" r:id="rId6"/>
    <p:sldId id="275" r:id="rId7"/>
    <p:sldId id="262" r:id="rId8"/>
    <p:sldId id="280" r:id="rId9"/>
    <p:sldId id="276" r:id="rId10"/>
    <p:sldId id="277" r:id="rId11"/>
    <p:sldId id="278" r:id="rId12"/>
    <p:sldId id="279" r:id="rId13"/>
    <p:sldId id="286" r:id="rId14"/>
    <p:sldId id="287" r:id="rId15"/>
    <p:sldId id="288" r:id="rId16"/>
    <p:sldId id="285" r:id="rId17"/>
    <p:sldId id="289" r:id="rId18"/>
    <p:sldId id="290" r:id="rId19"/>
    <p:sldId id="25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515811E-38D4-4F6B-B8D2-13760EC4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6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44675"/>
            <a:ext cx="7772400" cy="1470025"/>
          </a:xfrm>
        </p:spPr>
        <p:txBody>
          <a:bodyPr/>
          <a:lstStyle>
            <a:lvl1pPr algn="l">
              <a:defRPr sz="4000"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508500"/>
            <a:ext cx="6400800" cy="817563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微软雅黑" pitchFamily="34" charset="-122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992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6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331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2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2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1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8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05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20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4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97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08BAB4-5B21-4D64-B538-46833DD89649}" type="slidenum">
              <a:rPr lang="en-US" altLang="zh-CN" sz="1400"/>
              <a:pPr eaLnBrk="1" hangingPunct="1"/>
              <a:t>‹#›</a:t>
            </a:fld>
            <a:endParaRPr lang="en-US" altLang="zh-CN" sz="1400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701675"/>
            <a:ext cx="91408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C++</a:t>
            </a:r>
            <a:r>
              <a:rPr lang="zh-CN" altLang="en-US" b="1" dirty="0" smtClean="0">
                <a:latin typeface="+mn-ea"/>
                <a:ea typeface="+mn-ea"/>
              </a:rPr>
              <a:t>程序设计</a:t>
            </a:r>
            <a:endParaRPr lang="zh-CN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177" y="691173"/>
            <a:ext cx="828015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Visual studio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Microsoft Visual Studio</a:t>
            </a:r>
            <a:r>
              <a:rPr lang="zh-CN" altLang="en-US" dirty="0"/>
              <a:t>（简称</a:t>
            </a:r>
            <a:r>
              <a:rPr lang="en-US" altLang="zh-CN" dirty="0"/>
              <a:t>VS</a:t>
            </a:r>
            <a:r>
              <a:rPr lang="zh-CN" altLang="en-US" dirty="0"/>
              <a:t>）是美国微软公司的开发工具包系列产品。</a:t>
            </a:r>
            <a:r>
              <a:rPr lang="en-US" altLang="zh-CN" dirty="0"/>
              <a:t>VS</a:t>
            </a:r>
            <a:r>
              <a:rPr lang="zh-CN" altLang="en-US" dirty="0"/>
              <a:t>是一个基本完整的开发工具集，它包括了整个软件生命周期中所需要的大部分</a:t>
            </a:r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工具；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、代码版本管理工具</a:t>
            </a:r>
            <a:r>
              <a:rPr lang="en-US" altLang="zh-CN" dirty="0" smtClean="0"/>
              <a:t>(SVN)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、集成</a:t>
            </a:r>
            <a:r>
              <a:rPr lang="zh-CN" altLang="en-US" dirty="0"/>
              <a:t>开发环境</a:t>
            </a:r>
            <a:r>
              <a:rPr lang="en-US" altLang="zh-CN" dirty="0"/>
              <a:t>(IDE)</a:t>
            </a:r>
            <a:r>
              <a:rPr lang="zh-CN" altLang="en-US" dirty="0"/>
              <a:t>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所开发的程序适用于</a:t>
            </a:r>
            <a:r>
              <a:rPr lang="zh-CN" altLang="en-US" dirty="0"/>
              <a:t>微软支持的所有平台，包括</a:t>
            </a:r>
            <a:r>
              <a:rPr lang="en-US" altLang="zh-CN" dirty="0"/>
              <a:t>Microsoft Windows</a:t>
            </a:r>
            <a:r>
              <a:rPr lang="zh-CN" altLang="en-US" dirty="0"/>
              <a:t>、</a:t>
            </a:r>
            <a:r>
              <a:rPr lang="en-US" altLang="zh-CN" dirty="0"/>
              <a:t>Windows Mobile</a:t>
            </a:r>
            <a:r>
              <a:rPr lang="zh-CN" altLang="en-US" dirty="0"/>
              <a:t>、</a:t>
            </a:r>
            <a:r>
              <a:rPr lang="en-US" altLang="zh-CN" dirty="0"/>
              <a:t>Windows CE</a:t>
            </a:r>
            <a:r>
              <a:rPr lang="zh-CN" altLang="en-US" dirty="0"/>
              <a:t>、</a:t>
            </a:r>
            <a:r>
              <a:rPr lang="en-US" altLang="zh-CN" dirty="0"/>
              <a:t>.NET Framework</a:t>
            </a:r>
            <a:r>
              <a:rPr lang="zh-CN" altLang="en-US" dirty="0"/>
              <a:t>、</a:t>
            </a:r>
            <a:r>
              <a:rPr lang="en-US" altLang="zh-CN" dirty="0"/>
              <a:t>.NET Compact Framework</a:t>
            </a:r>
            <a:r>
              <a:rPr lang="zh-CN" altLang="en-US" dirty="0"/>
              <a:t>和</a:t>
            </a:r>
            <a:r>
              <a:rPr lang="en-US" altLang="zh-CN" dirty="0"/>
              <a:t>Microsoft Silverlight </a:t>
            </a:r>
            <a:r>
              <a:rPr lang="zh-CN" altLang="en-US" dirty="0"/>
              <a:t>及</a:t>
            </a:r>
            <a:r>
              <a:rPr lang="en-US" altLang="zh-CN" dirty="0"/>
              <a:t>Windows Phone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41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641" y="1052736"/>
            <a:ext cx="828015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Visual studio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目前有多个版本的</a:t>
            </a:r>
            <a:r>
              <a:rPr lang="en-US" altLang="zh-CN" dirty="0" smtClean="0"/>
              <a:t>VS</a:t>
            </a:r>
            <a:r>
              <a:rPr lang="zh-CN" altLang="en-US" dirty="0" smtClean="0"/>
              <a:t>在同时被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(VS2015)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旗舰版</a:t>
            </a:r>
            <a:r>
              <a:rPr lang="zh-CN" altLang="en-US" dirty="0">
                <a:solidFill>
                  <a:srgbClr val="FF0000"/>
                </a:solidFill>
              </a:rPr>
              <a:t>；首年年费为</a:t>
            </a:r>
            <a:r>
              <a:rPr lang="en-US" altLang="zh-CN" dirty="0" smtClean="0">
                <a:solidFill>
                  <a:srgbClr val="FF0000"/>
                </a:solidFill>
              </a:rPr>
              <a:t>13299</a:t>
            </a:r>
            <a:r>
              <a:rPr lang="zh-CN" altLang="en-US" dirty="0" smtClean="0">
                <a:solidFill>
                  <a:srgbClr val="FF0000"/>
                </a:solidFill>
              </a:rPr>
              <a:t>美元，</a:t>
            </a:r>
            <a:r>
              <a:rPr lang="zh-CN" altLang="en-US" dirty="0">
                <a:solidFill>
                  <a:srgbClr val="FF0000"/>
                </a:solidFill>
              </a:rPr>
              <a:t>续约价</a:t>
            </a:r>
            <a:r>
              <a:rPr lang="en-US" altLang="zh-CN" dirty="0" smtClean="0">
                <a:solidFill>
                  <a:srgbClr val="FF0000"/>
                </a:solidFill>
              </a:rPr>
              <a:t>4249</a:t>
            </a:r>
            <a:r>
              <a:rPr lang="zh-CN" altLang="en-US" dirty="0" smtClean="0">
                <a:solidFill>
                  <a:srgbClr val="FF0000"/>
                </a:solidFill>
              </a:rPr>
              <a:t>美元每年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高级版</a:t>
            </a:r>
            <a:r>
              <a:rPr lang="zh-CN" altLang="en-US" dirty="0">
                <a:solidFill>
                  <a:srgbClr val="FF0000"/>
                </a:solidFill>
              </a:rPr>
              <a:t>；首年年费为</a:t>
            </a:r>
            <a:r>
              <a:rPr lang="en-US" altLang="zh-CN" dirty="0">
                <a:solidFill>
                  <a:srgbClr val="FF0000"/>
                </a:solidFill>
              </a:rPr>
              <a:t>5999</a:t>
            </a:r>
            <a:r>
              <a:rPr lang="zh-CN" altLang="en-US" dirty="0">
                <a:solidFill>
                  <a:srgbClr val="FF0000"/>
                </a:solidFill>
              </a:rPr>
              <a:t>美元，续约价为</a:t>
            </a:r>
            <a:r>
              <a:rPr lang="en-US" altLang="zh-CN" dirty="0">
                <a:solidFill>
                  <a:srgbClr val="FF0000"/>
                </a:solidFill>
              </a:rPr>
              <a:t>2569</a:t>
            </a:r>
            <a:r>
              <a:rPr lang="zh-CN" altLang="en-US" dirty="0" smtClean="0">
                <a:solidFill>
                  <a:srgbClr val="FF0000"/>
                </a:solidFill>
              </a:rPr>
              <a:t>美元每年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专业版</a:t>
            </a:r>
            <a:r>
              <a:rPr lang="zh-CN" altLang="en-US" dirty="0">
                <a:solidFill>
                  <a:srgbClr val="FF0000"/>
                </a:solidFill>
              </a:rPr>
              <a:t>；首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zh-CN" altLang="en-US" dirty="0">
                <a:solidFill>
                  <a:srgbClr val="FF0000"/>
                </a:solidFill>
              </a:rPr>
              <a:t>年费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1199</a:t>
            </a:r>
            <a:r>
              <a:rPr lang="zh-CN" altLang="en-US" dirty="0">
                <a:solidFill>
                  <a:srgbClr val="FF0000"/>
                </a:solidFill>
              </a:rPr>
              <a:t>美元，续约价为</a:t>
            </a:r>
            <a:r>
              <a:rPr lang="en-US" altLang="zh-CN" dirty="0">
                <a:solidFill>
                  <a:srgbClr val="FF0000"/>
                </a:solidFill>
              </a:rPr>
              <a:t>799</a:t>
            </a:r>
            <a:r>
              <a:rPr lang="zh-CN" altLang="en-US" dirty="0" smtClean="0">
                <a:solidFill>
                  <a:srgbClr val="FF0000"/>
                </a:solidFill>
              </a:rPr>
              <a:t>美元每年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社区版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8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641" y="1052736"/>
            <a:ext cx="8280151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当一个程序运行时，有时需要从外部输入设备</a:t>
            </a:r>
            <a:r>
              <a:rPr lang="en-US" altLang="zh-CN" dirty="0" smtClean="0"/>
              <a:t>(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上得到一些指令或者数据；而当程序运行结束以后，通常情况下都要把运行的结果发送到外部输出设备上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显示屏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上，以供开发人员进行分析。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8313" y="2708920"/>
            <a:ext cx="814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通常把这种  程序从外部设备上获取数据或指令的操作 称为输入；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相反的，把程序将运行结果发送到外部设备上的操作 称为输出；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5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641" y="1052736"/>
            <a:ext cx="82801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函数是最常用的输出函数，它的作用是向计算机操作系统默认的输出设备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输出一个或多个特定类型的数据。最简单的使用方式：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r>
              <a:rPr lang="en-US" altLang="zh-CN" dirty="0" smtClean="0"/>
              <a:t>(“hello world”);</a:t>
            </a:r>
          </a:p>
        </p:txBody>
      </p:sp>
      <p:sp>
        <p:nvSpPr>
          <p:cNvPr id="4" name="矩形标注 3"/>
          <p:cNvSpPr/>
          <p:nvPr/>
        </p:nvSpPr>
        <p:spPr>
          <a:xfrm rot="10800000">
            <a:off x="1979712" y="2780930"/>
            <a:ext cx="4176464" cy="1656184"/>
          </a:xfrm>
          <a:prstGeom prst="wedgeRectCallout">
            <a:avLst>
              <a:gd name="adj1" fmla="val 58061"/>
              <a:gd name="adj2" fmla="val 8058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scene3d>
              <a:camera prst="orthographicFront"/>
              <a:lightRig rig="threePt" dir="t"/>
            </a:scene3d>
            <a:flatTx/>
          </a:bodyPr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1" y="3324744"/>
            <a:ext cx="41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    括号内一定是双引号！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18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641" y="1052736"/>
            <a:ext cx="828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而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函数是最常用的输入函数，它的作用是接收外围设备</a:t>
            </a:r>
            <a:r>
              <a:rPr lang="en-US" altLang="zh-CN" dirty="0" smtClean="0"/>
              <a:t>(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向计算机操作系统输入的一个或多个特定类型的数据。最简单的使用方式：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(“%d”,&amp;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);</a:t>
            </a:r>
          </a:p>
        </p:txBody>
      </p:sp>
      <p:sp>
        <p:nvSpPr>
          <p:cNvPr id="4" name="矩形标注 3"/>
          <p:cNvSpPr/>
          <p:nvPr/>
        </p:nvSpPr>
        <p:spPr>
          <a:xfrm rot="10800000">
            <a:off x="1773318" y="3212976"/>
            <a:ext cx="4176464" cy="1656184"/>
          </a:xfrm>
          <a:prstGeom prst="wedgeRectCallout">
            <a:avLst>
              <a:gd name="adj1" fmla="val 50889"/>
              <a:gd name="adj2" fmla="val 7963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scene3d>
              <a:camera prst="orthographicFront"/>
              <a:lightRig rig="threePt" dir="t"/>
            </a:scene3d>
            <a:flatTx/>
          </a:bodyPr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3317" y="3779458"/>
            <a:ext cx="41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    括号内一定是双引号！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94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723823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</a:t>
            </a:r>
            <a:r>
              <a:rPr lang="zh-CN" altLang="en-US" sz="3200" b="1" dirty="0" smtClean="0">
                <a:ea typeface="楷体_GB2312" pitchFamily="49" charset="-122"/>
              </a:rPr>
              <a:t>实操训练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、建立一个工程，并实现 </a:t>
            </a:r>
            <a:r>
              <a:rPr lang="zh-CN" altLang="en-US" dirty="0"/>
              <a:t>一</a:t>
            </a:r>
            <a:r>
              <a:rPr lang="zh-CN" altLang="en-US" dirty="0" smtClean="0"/>
              <a:t>个 “鹦鹉学舌”的程序。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4764" y="1628800"/>
            <a:ext cx="6678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("please input a number \n");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("%d",&amp;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("input number is : %d \n",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return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723823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</a:t>
            </a:r>
            <a:r>
              <a:rPr lang="zh-CN" altLang="en-US" sz="3200" b="1" dirty="0" smtClean="0">
                <a:ea typeface="楷体_GB2312" pitchFamily="49" charset="-122"/>
              </a:rPr>
              <a:t>实操训练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、建立一个工程，并实现一个 在显示屏上显示爱心的的程序。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422068"/>
            <a:ext cx="57875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(".......**...........**........\n");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("....*.......*.....*.......*....\n");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("..*............*............*..\n");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(".*...........................*.\n");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(".*...........................*.\n");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(".*...........................*.\n");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(".*...........................*.\n");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("..*.........................*..\n");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("...*.......................*...\n");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("....*.....................*....\n");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("......*.................*......\n");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("........*.............*........\n");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("..........*.........*..........\n");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(".............*...*.............\n");</a:t>
            </a:r>
            <a:endParaRPr lang="zh-CN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("...............*...............\n</a:t>
            </a:r>
            <a:r>
              <a:rPr lang="en-US" altLang="zh-CN" sz="1600" dirty="0" smtClean="0"/>
              <a:t>");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return </a:t>
            </a:r>
            <a:r>
              <a:rPr lang="en-US" altLang="zh-CN" sz="1600" dirty="0"/>
              <a:t>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57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723823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 </a:t>
            </a:r>
            <a:r>
              <a:rPr lang="zh-CN" altLang="en-US" sz="3200" b="1" dirty="0" smtClean="0">
                <a:ea typeface="楷体_GB2312" pitchFamily="49" charset="-122"/>
              </a:rPr>
              <a:t>实操训练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、建立一个工程，并实现 </a:t>
            </a:r>
            <a:r>
              <a:rPr lang="zh-CN" altLang="en-US" dirty="0"/>
              <a:t>一</a:t>
            </a:r>
            <a:r>
              <a:rPr lang="zh-CN" altLang="en-US" dirty="0" smtClean="0"/>
              <a:t>个 “猜大小”的程序。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56792" y="1422068"/>
            <a:ext cx="61744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("please input the number: 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while(true){</a:t>
            </a:r>
          </a:p>
          <a:p>
            <a:r>
              <a:rPr lang="en-US" altLang="zh-CN" dirty="0"/>
              <a:t>		if(a&gt;10){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("too large\n");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}else if(a&lt;3){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("too small\n");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("correct");</a:t>
            </a:r>
          </a:p>
          <a:p>
            <a:r>
              <a:rPr lang="en-US" altLang="zh-CN" dirty="0"/>
              <a:t>			return 0;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8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79388" y="4868863"/>
            <a:ext cx="3741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4A452A"/>
                </a:solidFill>
              </a:rPr>
              <a:t>PPT</a:t>
            </a:r>
            <a:r>
              <a:rPr lang="zh-CN" altLang="en-US" sz="1600">
                <a:solidFill>
                  <a:srgbClr val="4A452A"/>
                </a:solidFill>
              </a:rPr>
              <a:t>模板下载：</a:t>
            </a:r>
            <a:r>
              <a:rPr lang="en-US" altLang="zh-CN" sz="1600">
                <a:solidFill>
                  <a:srgbClr val="4A452A"/>
                </a:solidFill>
                <a:hlinkClick r:id="rId2"/>
              </a:rPr>
              <a:t>www.1ppt.com/moban/</a:t>
            </a:r>
            <a:r>
              <a:rPr lang="en-US" altLang="zh-CN" sz="1600">
                <a:solidFill>
                  <a:srgbClr val="4A452A"/>
                </a:solidFill>
              </a:rPr>
              <a:t> </a:t>
            </a:r>
            <a:endParaRPr lang="zh-CN" altLang="en-US"/>
          </a:p>
        </p:txBody>
      </p:sp>
      <p:pic>
        <p:nvPicPr>
          <p:cNvPr id="6147" name="Picture 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weixinyidu.com/151105/4f005f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9929"/>
            <a:ext cx="4032448" cy="55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src.baidu.com/forum/w%3D580/sign=8fc8e1d06509c93d07f20effaf3ff8bb/fb6041ed2e738bd4f5c319efa38b87d6257ff9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14" y="735298"/>
            <a:ext cx="4788024" cy="612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weste.net/uploadfile/2015/0507/201505070517528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3" y="908720"/>
            <a:ext cx="566113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5.tongbu.com/ArticleImage/2f4c71f7-6.jpg?w=480,3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9433"/>
            <a:ext cx="5472608" cy="37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2656496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/>
              <a:t>开发环境概述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8313" y="980728"/>
            <a:ext cx="8280151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什么是开发环境？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广义：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用于编写程序源代码、并最终生成可执行文件的一系列的工具软件；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狭义：</a:t>
            </a:r>
            <a:endParaRPr lang="en-US" altLang="zh-CN" dirty="0" smtClean="0"/>
          </a:p>
          <a:p>
            <a:pPr marL="533400" indent="-533400">
              <a:lnSpc>
                <a:spcPct val="150000"/>
              </a:lnSpc>
            </a:pPr>
            <a:r>
              <a:rPr lang="zh-CN" altLang="en-US" dirty="0" smtClean="0"/>
              <a:t>        又被称为 </a:t>
            </a:r>
            <a:r>
              <a:rPr lang="zh-CN" altLang="en-US" dirty="0" smtClean="0">
                <a:solidFill>
                  <a:srgbClr val="FF0000"/>
                </a:solidFill>
              </a:rPr>
              <a:t>集成</a:t>
            </a:r>
            <a:r>
              <a:rPr lang="zh-CN" altLang="en-US" dirty="0">
                <a:solidFill>
                  <a:srgbClr val="FF0000"/>
                </a:solidFill>
              </a:rPr>
              <a:t>开发环境</a:t>
            </a:r>
            <a:r>
              <a:rPr lang="zh-CN" altLang="en-US" dirty="0"/>
              <a:t>（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en-US" altLang="zh-CN" dirty="0"/>
              <a:t>Integrated Development Environment </a:t>
            </a:r>
            <a:r>
              <a:rPr lang="zh-CN" altLang="en-US" dirty="0" smtClean="0"/>
              <a:t>），是</a:t>
            </a:r>
            <a:r>
              <a:rPr lang="zh-CN" altLang="en-US" dirty="0"/>
              <a:t>用于提供程序开发环境的</a:t>
            </a:r>
            <a:r>
              <a:rPr lang="zh-CN" altLang="en-US" b="1" dirty="0"/>
              <a:t>应用程序</a:t>
            </a:r>
            <a:r>
              <a:rPr lang="zh-CN" altLang="en-US" dirty="0"/>
              <a:t>，一般包括代码编辑器、编译器、调试器和图形用户界面工具。集成了代码编写功能、分析功能、编译功能、调试功能等一体化的开发软件服务套。所有具备这一特性的软件或者软件套（组）都可以叫集成开发环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52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51585" y="-99392"/>
            <a:ext cx="2656496" cy="830997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/>
              <a:t>开发环境概述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8313" y="980728"/>
            <a:ext cx="8280151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常见的一些开发环境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C/C++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VC6.0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系列（社区版免费；专业版需要购买授权）；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Java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（免费）；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（需要购买授权码）；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C#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系列；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PHP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EditPlus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Phpstorm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Html/CSS/</a:t>
            </a:r>
            <a:r>
              <a:rPr lang="en-US" altLang="zh-CN" b="1" dirty="0" err="1" smtClean="0"/>
              <a:t>Javascript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Sublime Text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Hbuilder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Webstorm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Python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Android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IOS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9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VC6.0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Microsoft Visual C++</a:t>
            </a:r>
            <a:r>
              <a:rPr lang="zh-CN" altLang="en-US" dirty="0"/>
              <a:t>，（简称</a:t>
            </a:r>
            <a:r>
              <a:rPr lang="en-US" altLang="zh-CN" dirty="0"/>
              <a:t>Visual C++</a:t>
            </a:r>
            <a:r>
              <a:rPr lang="zh-CN" altLang="en-US" dirty="0"/>
              <a:t>、</a:t>
            </a:r>
            <a:r>
              <a:rPr lang="en-US" altLang="zh-CN" dirty="0"/>
              <a:t>MSVC</a:t>
            </a:r>
            <a:r>
              <a:rPr lang="zh-CN" altLang="en-US" dirty="0"/>
              <a:t>、</a:t>
            </a:r>
            <a:r>
              <a:rPr lang="en-US" altLang="zh-CN" dirty="0"/>
              <a:t>VC++</a:t>
            </a:r>
            <a:r>
              <a:rPr lang="zh-CN" altLang="en-US" dirty="0"/>
              <a:t>或</a:t>
            </a:r>
            <a:r>
              <a:rPr lang="en-US" altLang="zh-CN" dirty="0"/>
              <a:t>VC</a:t>
            </a:r>
            <a:r>
              <a:rPr lang="zh-CN" altLang="en-US" dirty="0"/>
              <a:t>）是</a:t>
            </a:r>
            <a:r>
              <a:rPr lang="en-US" altLang="zh-CN" dirty="0"/>
              <a:t>Microsoft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年推出</a:t>
            </a:r>
            <a:r>
              <a:rPr lang="zh-CN" altLang="en-US" dirty="0"/>
              <a:t>的以</a:t>
            </a:r>
            <a:r>
              <a:rPr lang="en-US" altLang="zh-CN" dirty="0"/>
              <a:t>C++</a:t>
            </a:r>
            <a:r>
              <a:rPr lang="zh-CN" altLang="en-US" dirty="0"/>
              <a:t>语言为基础的开发</a:t>
            </a:r>
            <a:r>
              <a:rPr lang="en-US" altLang="zh-CN" dirty="0"/>
              <a:t>Windows</a:t>
            </a:r>
            <a:r>
              <a:rPr lang="zh-CN" altLang="en-US" dirty="0"/>
              <a:t>环境程序，面向对象的可视化集成编程系统。它不但具有程序框架自动生成、灵活方便的类管理、代码编写和界面设计集成交互操作、可开发多种程序等优点，而且</a:t>
            </a:r>
            <a:r>
              <a:rPr lang="zh-CN" altLang="en-US" dirty="0" smtClean="0"/>
              <a:t>通过设置</a:t>
            </a:r>
            <a:r>
              <a:rPr lang="zh-CN" altLang="en-US" dirty="0"/>
              <a:t>就可使其生成的程序框架支持数据库接口、</a:t>
            </a:r>
            <a:r>
              <a:rPr lang="en-US" altLang="zh-CN" dirty="0"/>
              <a:t>OLE2.0</a:t>
            </a:r>
            <a:r>
              <a:rPr lang="zh-CN" altLang="en-US" dirty="0"/>
              <a:t>，</a:t>
            </a:r>
            <a:r>
              <a:rPr lang="en-US" altLang="zh-CN" dirty="0"/>
              <a:t>WinSock</a:t>
            </a:r>
            <a:r>
              <a:rPr lang="zh-CN" altLang="en-US" dirty="0"/>
              <a:t>网络。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53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2" y="1273306"/>
            <a:ext cx="8365260" cy="517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95323" y="681613"/>
            <a:ext cx="1502538" cy="371739"/>
          </a:xfrm>
          <a:prstGeom prst="wedgeRoundRectCallout">
            <a:avLst>
              <a:gd name="adj1" fmla="val -21920"/>
              <a:gd name="adj2" fmla="val 12128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标题栏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773318" y="881303"/>
            <a:ext cx="1502538" cy="371739"/>
          </a:xfrm>
          <a:prstGeom prst="wedgeRoundRectCallout">
            <a:avLst>
              <a:gd name="adj1" fmla="val -21920"/>
              <a:gd name="adj2" fmla="val 12128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菜单</a:t>
            </a:r>
            <a:r>
              <a:rPr lang="zh-CN" altLang="en-US" dirty="0" smtClean="0">
                <a:solidFill>
                  <a:schemeClr val="tx1"/>
                </a:solidFill>
              </a:rPr>
              <a:t>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39952" y="1273306"/>
            <a:ext cx="1502538" cy="371739"/>
          </a:xfrm>
          <a:prstGeom prst="wedgeRoundRectCallout">
            <a:avLst>
              <a:gd name="adj1" fmla="val -21920"/>
              <a:gd name="adj2" fmla="val 12128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工具</a:t>
            </a:r>
            <a:r>
              <a:rPr lang="zh-CN" altLang="en-US" dirty="0" smtClean="0">
                <a:solidFill>
                  <a:schemeClr val="tx1"/>
                </a:solidFill>
              </a:rPr>
              <a:t>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 rot="16200000">
            <a:off x="-378695" y="2905573"/>
            <a:ext cx="1502538" cy="554498"/>
          </a:xfrm>
          <a:prstGeom prst="wedgeRoundRectCallout">
            <a:avLst>
              <a:gd name="adj1" fmla="val -21920"/>
              <a:gd name="adj2" fmla="val 12128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工作区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 rot="16200000">
            <a:off x="481737" y="3547794"/>
            <a:ext cx="2232248" cy="554498"/>
          </a:xfrm>
          <a:prstGeom prst="wedgeRoundRectCallout">
            <a:avLst>
              <a:gd name="adj1" fmla="val -21920"/>
              <a:gd name="adj2" fmla="val 12128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源代码编辑区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79504" y="4562834"/>
            <a:ext cx="2459024" cy="756665"/>
          </a:xfrm>
          <a:prstGeom prst="wedgeRoundRectCallout">
            <a:avLst>
              <a:gd name="adj1" fmla="val -21497"/>
              <a:gd name="adj2" fmla="val 10350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调试信息显示区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773318" y="5661248"/>
            <a:ext cx="1502538" cy="371739"/>
          </a:xfrm>
          <a:prstGeom prst="wedgeRoundRectCallout">
            <a:avLst>
              <a:gd name="adj1" fmla="val -21920"/>
              <a:gd name="adj2" fmla="val 12128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状态</a:t>
            </a:r>
            <a:r>
              <a:rPr lang="zh-CN" altLang="en-US" dirty="0" smtClean="0">
                <a:solidFill>
                  <a:schemeClr val="tx1"/>
                </a:solidFill>
              </a:rPr>
              <a:t>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177" y="691173"/>
            <a:ext cx="828015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VC6.0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Developer Studio</a:t>
            </a:r>
            <a:r>
              <a:rPr lang="zh-CN" altLang="en-US" dirty="0"/>
              <a:t>，这是一个集成开发环境， 我们日常工作的</a:t>
            </a:r>
            <a:r>
              <a:rPr lang="en-US" altLang="zh-CN" dirty="0"/>
              <a:t>99%</a:t>
            </a:r>
            <a:r>
              <a:rPr lang="zh-CN" altLang="en-US" dirty="0"/>
              <a:t>都是在它上面完成</a:t>
            </a:r>
            <a:r>
              <a:rPr lang="zh-CN" altLang="en-US" dirty="0" smtClean="0"/>
              <a:t>的。但是最关键的编译过程并不包含在内。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MFC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Visual </a:t>
            </a:r>
            <a:r>
              <a:rPr lang="en-US" altLang="zh-CN" dirty="0"/>
              <a:t>C++</a:t>
            </a:r>
            <a:r>
              <a:rPr lang="zh-CN" altLang="en-US" dirty="0"/>
              <a:t>本来就是为</a:t>
            </a:r>
            <a:r>
              <a:rPr lang="en-US" altLang="zh-CN" dirty="0"/>
              <a:t>MFC</a:t>
            </a:r>
            <a:r>
              <a:rPr lang="zh-CN" altLang="en-US" dirty="0"/>
              <a:t>打造的，</a:t>
            </a:r>
            <a:r>
              <a:rPr lang="en-US" altLang="zh-CN" dirty="0"/>
              <a:t>Visual C++</a:t>
            </a:r>
            <a:r>
              <a:rPr lang="zh-CN" altLang="en-US" dirty="0"/>
              <a:t>中的许多特征和语言扩展也是为</a:t>
            </a:r>
            <a:r>
              <a:rPr lang="en-US" altLang="zh-CN" dirty="0"/>
              <a:t>MFC</a:t>
            </a:r>
            <a:r>
              <a:rPr lang="zh-CN" altLang="en-US" dirty="0"/>
              <a:t>而设计</a:t>
            </a:r>
            <a:r>
              <a:rPr lang="zh-CN" altLang="en-US" dirty="0" smtClean="0"/>
              <a:t>的。</a:t>
            </a:r>
            <a:r>
              <a:rPr lang="zh-CN" altLang="en-US" dirty="0"/>
              <a:t>但是，</a:t>
            </a:r>
            <a:r>
              <a:rPr lang="en-US" altLang="zh-CN" dirty="0"/>
              <a:t>Visual C++</a:t>
            </a:r>
            <a:r>
              <a:rPr lang="zh-CN" altLang="en-US" dirty="0"/>
              <a:t>也不等于</a:t>
            </a:r>
            <a:r>
              <a:rPr lang="en-US" altLang="zh-CN" dirty="0"/>
              <a:t>MFC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Platform SDK</a:t>
            </a:r>
            <a:r>
              <a:rPr lang="zh-CN" altLang="en-US" dirty="0" smtClean="0"/>
              <a:t>。大致说来</a:t>
            </a:r>
            <a:r>
              <a:rPr lang="zh-CN" altLang="en-US" dirty="0"/>
              <a:t>，</a:t>
            </a:r>
            <a:r>
              <a:rPr lang="en-US" altLang="zh-CN" dirty="0"/>
              <a:t>Platform SDK</a:t>
            </a:r>
            <a:r>
              <a:rPr lang="zh-CN" altLang="en-US" dirty="0"/>
              <a:t>是以</a:t>
            </a:r>
            <a:r>
              <a:rPr lang="en-US" altLang="zh-CN" dirty="0"/>
              <a:t>Microsoft C/C++</a:t>
            </a:r>
            <a:r>
              <a:rPr lang="zh-CN" altLang="en-US" dirty="0"/>
              <a:t>编译器为</a:t>
            </a:r>
            <a:r>
              <a:rPr lang="zh-CN" altLang="en-US" dirty="0" smtClean="0"/>
              <a:t>核心，配合</a:t>
            </a:r>
            <a:r>
              <a:rPr lang="en-US" altLang="zh-CN" dirty="0"/>
              <a:t>MASM</a:t>
            </a:r>
            <a:r>
              <a:rPr lang="zh-CN" altLang="en-US" dirty="0"/>
              <a:t>，辅以其他一些工具和文档资料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上面</a:t>
            </a:r>
            <a:r>
              <a:rPr lang="zh-CN" altLang="en-US" dirty="0"/>
              <a:t>说到</a:t>
            </a:r>
            <a:r>
              <a:rPr lang="en-US" altLang="zh-CN" dirty="0"/>
              <a:t>Developer Studio</a:t>
            </a:r>
            <a:r>
              <a:rPr lang="zh-CN" altLang="en-US" dirty="0"/>
              <a:t>没有编译程序的功能，那么这项工作是由谁来完成的呢？是</a:t>
            </a:r>
            <a:r>
              <a:rPr lang="en-US" altLang="zh-CN" dirty="0"/>
              <a:t>CL</a:t>
            </a:r>
            <a:r>
              <a:rPr lang="zh-CN" altLang="en-US" dirty="0"/>
              <a:t>，是</a:t>
            </a:r>
            <a:r>
              <a:rPr lang="en-US" altLang="zh-CN" dirty="0"/>
              <a:t>NMAKE</a:t>
            </a:r>
            <a:r>
              <a:rPr lang="zh-CN" altLang="en-US" dirty="0"/>
              <a:t>，和其他许许多多命令行</a:t>
            </a:r>
            <a:r>
              <a:rPr lang="zh-CN" altLang="en-US" dirty="0" smtClean="0"/>
              <a:t>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4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2610010" cy="584775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C</a:t>
            </a:r>
            <a:r>
              <a:rPr lang="en-US" altLang="zh-CN" sz="3200" b="1" dirty="0" smtClean="0">
                <a:ea typeface="楷体_GB2312" pitchFamily="49" charset="-122"/>
              </a:rPr>
              <a:t>++</a:t>
            </a:r>
            <a:r>
              <a:rPr lang="zh-CN" altLang="en-US" sz="3200" b="1" dirty="0" smtClean="0">
                <a:ea typeface="楷体_GB2312" pitchFamily="49" charset="-122"/>
              </a:rPr>
              <a:t>开发环境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177" y="691173"/>
            <a:ext cx="82801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VC6.0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缺点：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68313" y="1988840"/>
            <a:ext cx="44678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、最大的缺点是对于模版的支持比较差；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1496" y="2636911"/>
            <a:ext cx="71070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6.0</a:t>
            </a:r>
            <a:r>
              <a:rPr lang="zh-CN" altLang="en-US" b="1" dirty="0">
                <a:solidFill>
                  <a:srgbClr val="FF0000"/>
                </a:solidFill>
              </a:rPr>
              <a:t>版本对</a:t>
            </a:r>
            <a:r>
              <a:rPr lang="en-US" altLang="zh-CN" b="1" dirty="0">
                <a:solidFill>
                  <a:srgbClr val="FF0000"/>
                </a:solidFill>
              </a:rPr>
              <a:t>windows7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windows8</a:t>
            </a:r>
            <a:r>
              <a:rPr lang="zh-CN" altLang="en-US" b="1" dirty="0">
                <a:solidFill>
                  <a:srgbClr val="FF0000"/>
                </a:solidFill>
              </a:rPr>
              <a:t>的兼容性较差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8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design.blogbus.com">
  <a:themeElements>
    <a:clrScheme name="1_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1_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Pages>0</Pages>
  <Words>1061</Words>
  <Characters>0</Characters>
  <Application>Microsoft Office PowerPoint</Application>
  <DocSecurity>0</DocSecurity>
  <PresentationFormat>全屏显示(4:3)</PresentationFormat>
  <Lines>0</Lines>
  <Paragraphs>122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pptdesign.blogbus.com</vt:lpstr>
      <vt:lpstr>1_pptdesign.blogbus.com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lsc</dc:creator>
  <cp:lastModifiedBy>Liusc</cp:lastModifiedBy>
  <cp:revision>91</cp:revision>
  <cp:lastPrinted>1899-12-30T00:00:00Z</cp:lastPrinted>
  <dcterms:created xsi:type="dcterms:W3CDTF">2008-04-24T16:47:09Z</dcterms:created>
  <dcterms:modified xsi:type="dcterms:W3CDTF">2016-10-08T15:41:59Z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