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2"/>
  </p:notesMasterIdLst>
  <p:sldIdLst>
    <p:sldId id="256" r:id="rId3"/>
    <p:sldId id="282" r:id="rId4"/>
    <p:sldId id="291" r:id="rId5"/>
    <p:sldId id="292" r:id="rId6"/>
    <p:sldId id="293" r:id="rId7"/>
    <p:sldId id="294" r:id="rId8"/>
    <p:sldId id="315" r:id="rId9"/>
    <p:sldId id="316" r:id="rId10"/>
    <p:sldId id="317" r:id="rId11"/>
    <p:sldId id="318" r:id="rId12"/>
    <p:sldId id="319" r:id="rId13"/>
    <p:sldId id="389" r:id="rId14"/>
    <p:sldId id="275" r:id="rId15"/>
    <p:sldId id="296" r:id="rId16"/>
    <p:sldId id="297" r:id="rId17"/>
    <p:sldId id="301" r:id="rId18"/>
    <p:sldId id="295" r:id="rId19"/>
    <p:sldId id="262" r:id="rId20"/>
    <p:sldId id="280" r:id="rId21"/>
    <p:sldId id="302" r:id="rId22"/>
    <p:sldId id="312" r:id="rId23"/>
    <p:sldId id="298" r:id="rId24"/>
    <p:sldId id="276" r:id="rId25"/>
    <p:sldId id="320" r:id="rId26"/>
    <p:sldId id="313" r:id="rId27"/>
    <p:sldId id="277" r:id="rId28"/>
    <p:sldId id="299" r:id="rId29"/>
    <p:sldId id="306" r:id="rId30"/>
    <p:sldId id="307" r:id="rId31"/>
    <p:sldId id="308" r:id="rId32"/>
    <p:sldId id="363" r:id="rId33"/>
    <p:sldId id="309" r:id="rId34"/>
    <p:sldId id="314" r:id="rId35"/>
    <p:sldId id="321" r:id="rId36"/>
    <p:sldId id="31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10" r:id="rId47"/>
    <p:sldId id="305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73" r:id="rId66"/>
    <p:sldId id="374" r:id="rId67"/>
    <p:sldId id="375" r:id="rId68"/>
    <p:sldId id="376" r:id="rId69"/>
    <p:sldId id="377" r:id="rId70"/>
    <p:sldId id="378" r:id="rId71"/>
    <p:sldId id="379" r:id="rId72"/>
    <p:sldId id="382" r:id="rId73"/>
    <p:sldId id="383" r:id="rId74"/>
    <p:sldId id="380" r:id="rId75"/>
    <p:sldId id="384" r:id="rId76"/>
    <p:sldId id="385" r:id="rId77"/>
    <p:sldId id="386" r:id="rId78"/>
    <p:sldId id="387" r:id="rId79"/>
    <p:sldId id="388" r:id="rId80"/>
    <p:sldId id="259" r:id="rId8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7" autoAdjust="0"/>
  </p:normalViewPr>
  <p:slideViewPr>
    <p:cSldViewPr>
      <p:cViewPr varScale="1">
        <p:scale>
          <a:sx n="56" d="100"/>
          <a:sy n="56" d="100"/>
        </p:scale>
        <p:origin x="-1452" y="-90"/>
      </p:cViewPr>
      <p:guideLst>
        <p:guide orient="horz" pos="213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15811E-38D4-4F6B-B8D2-13760EC486F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96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15811E-38D4-4F6B-B8D2-13760EC486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0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15811E-38D4-4F6B-B8D2-13760EC486F7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整型 通常都用来存储整数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15811E-38D4-4F6B-B8D2-13760EC486F7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15811E-38D4-4F6B-B8D2-13760EC486F7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844675"/>
            <a:ext cx="7772400" cy="1470025"/>
          </a:xfrm>
        </p:spPr>
        <p:txBody>
          <a:bodyPr/>
          <a:lstStyle>
            <a:lvl1pPr algn="l">
              <a:defRPr sz="4000">
                <a:ea typeface="微软雅黑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2413" y="4508500"/>
            <a:ext cx="6400800" cy="817563"/>
          </a:xfrm>
        </p:spPr>
        <p:txBody>
          <a:bodyPr/>
          <a:lstStyle>
            <a:lvl1pPr marL="0" indent="0" algn="ctr">
              <a:buFontTx/>
              <a:buNone/>
              <a:defRPr sz="2800">
                <a:ea typeface="微软雅黑" panose="020B0503020204020204" pitchFamily="34" charset="-122"/>
              </a:defRPr>
            </a:lvl1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8748713" y="444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08BAB4-5B21-4D64-B538-46833DD89649}" type="slidenum">
              <a:rPr lang="en-US" altLang="zh-CN" sz="1400"/>
              <a:t>‹#›</a:t>
            </a:fld>
            <a:endParaRPr lang="en-US" altLang="zh-CN" sz="1400"/>
          </a:p>
        </p:txBody>
      </p:sp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0" y="701675"/>
            <a:ext cx="9140825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1ppt.com/moba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2205038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+mn-ea"/>
                <a:ea typeface="+mn-ea"/>
              </a:rPr>
              <a:t>C++</a:t>
            </a:r>
            <a:r>
              <a:rPr lang="zh-CN" altLang="en-US" b="1" dirty="0" smtClean="0">
                <a:latin typeface="+mn-ea"/>
                <a:ea typeface="+mn-ea"/>
              </a:rPr>
              <a:t>程序设计</a:t>
            </a:r>
            <a:endParaRPr lang="zh-CN" altLang="zh-CN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908720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逻辑“非”</a:t>
            </a:r>
            <a:r>
              <a:rPr lang="zh-CN" altLang="en-US" sz="2400" b="1" dirty="0" smtClean="0"/>
              <a:t>运算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又</a:t>
            </a:r>
            <a:r>
              <a:rPr lang="zh-CN" altLang="en-US" sz="2400" dirty="0"/>
              <a:t>称为逻辑否定，实际上就是将原逻辑变量的状态求反，其运算规则如下：</a:t>
            </a:r>
          </a:p>
          <a:p>
            <a:endParaRPr lang="zh-CN" altLang="en-US" dirty="0"/>
          </a:p>
        </p:txBody>
      </p:sp>
      <p:pic>
        <p:nvPicPr>
          <p:cNvPr id="10242" name="Picture 2" descr="http://www.tyut.edu.cn/kecheng1/2008/site04/courseware/chapter1/2-1_clip_image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97563"/>
            <a:ext cx="1368152" cy="16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104456" y="3447478"/>
            <a:ext cx="4572000" cy="22365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可见</a:t>
            </a:r>
            <a:r>
              <a:rPr lang="zh-CN" altLang="en-US" sz="2400" dirty="0"/>
              <a:t>，在变量的上方加一横线表示“非”。逻辑变量为</a:t>
            </a:r>
            <a:r>
              <a:rPr lang="en-US" altLang="zh-CN" sz="2400" dirty="0"/>
              <a:t>0</a:t>
            </a:r>
            <a:r>
              <a:rPr lang="zh-CN" altLang="en-US" sz="2400" dirty="0"/>
              <a:t>时，“非”运算的结果为</a:t>
            </a:r>
            <a:r>
              <a:rPr lang="en-US" altLang="zh-CN" sz="2400" dirty="0"/>
              <a:t>1</a:t>
            </a:r>
            <a:r>
              <a:rPr lang="zh-CN" altLang="en-US" sz="2400" dirty="0"/>
              <a:t>。逻辑变量为</a:t>
            </a:r>
            <a:r>
              <a:rPr lang="en-US" altLang="zh-CN" sz="2400" dirty="0"/>
              <a:t>1</a:t>
            </a:r>
            <a:r>
              <a:rPr lang="zh-CN" altLang="en-US" sz="2400" dirty="0"/>
              <a:t>时，“非”运算的结果为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51585" y="-99392"/>
            <a:ext cx="3480440" cy="830997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 smtClean="0"/>
              <a:t>计算机的数值系统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451585" y="-99392"/>
            <a:ext cx="3480440" cy="830997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 smtClean="0"/>
              <a:t>计算机的数值系统</a:t>
            </a:r>
            <a:endParaRPr lang="en-US" altLang="zh-CN" sz="3200" b="1" dirty="0"/>
          </a:p>
        </p:txBody>
      </p:sp>
      <p:sp>
        <p:nvSpPr>
          <p:cNvPr id="3" name="矩形 2"/>
          <p:cNvSpPr/>
          <p:nvPr/>
        </p:nvSpPr>
        <p:spPr>
          <a:xfrm>
            <a:off x="451585" y="959133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逻辑“异或”运算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“异或”运算，常用符号“”或“”来表示，其运算规则为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00</a:t>
            </a:r>
            <a:r>
              <a:rPr lang="zh-CN" altLang="en-US" sz="2400" dirty="0"/>
              <a:t>＝</a:t>
            </a:r>
            <a:r>
              <a:rPr lang="en-US" altLang="zh-CN" sz="2400" dirty="0"/>
              <a:t>0 </a:t>
            </a:r>
            <a:r>
              <a:rPr lang="zh-CN" altLang="en-US" sz="2400" dirty="0"/>
              <a:t>或 </a:t>
            </a:r>
            <a:r>
              <a:rPr lang="en-US" altLang="zh-CN" sz="2400" dirty="0"/>
              <a:t>00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01</a:t>
            </a:r>
            <a:r>
              <a:rPr lang="zh-CN" altLang="en-US" sz="2400" dirty="0"/>
              <a:t>＝</a:t>
            </a:r>
            <a:r>
              <a:rPr lang="en-US" altLang="zh-CN" sz="2400" dirty="0"/>
              <a:t>1 </a:t>
            </a:r>
            <a:r>
              <a:rPr lang="zh-CN" altLang="en-US" sz="2400" dirty="0"/>
              <a:t>或 </a:t>
            </a:r>
            <a:r>
              <a:rPr lang="en-US" altLang="zh-CN" sz="2400" dirty="0"/>
              <a:t>01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10</a:t>
            </a:r>
            <a:r>
              <a:rPr lang="zh-CN" altLang="en-US" sz="2400" dirty="0"/>
              <a:t>＝</a:t>
            </a:r>
            <a:r>
              <a:rPr lang="en-US" altLang="zh-CN" sz="2400" dirty="0"/>
              <a:t>1 </a:t>
            </a:r>
            <a:r>
              <a:rPr lang="zh-CN" altLang="en-US" sz="2400" dirty="0"/>
              <a:t>或 </a:t>
            </a:r>
            <a:r>
              <a:rPr lang="en-US" altLang="zh-CN" sz="2400" dirty="0"/>
              <a:t>10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11</a:t>
            </a:r>
            <a:r>
              <a:rPr lang="zh-CN" altLang="en-US" sz="2400" dirty="0"/>
              <a:t>＝</a:t>
            </a:r>
            <a:r>
              <a:rPr lang="en-US" altLang="zh-CN" sz="2400" dirty="0"/>
              <a:t>0 </a:t>
            </a:r>
            <a:r>
              <a:rPr lang="zh-CN" altLang="en-US" sz="2400" dirty="0"/>
              <a:t>或 </a:t>
            </a:r>
            <a:r>
              <a:rPr lang="en-US" altLang="zh-CN" sz="2400" dirty="0"/>
              <a:t>11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055669" y="335699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可见：两个相“异或”的逻辑运算变量取值相同时，“异或”的结果为</a:t>
            </a:r>
            <a:r>
              <a:rPr lang="en-US" altLang="zh-CN" sz="2400" dirty="0"/>
              <a:t>0</a:t>
            </a:r>
            <a:r>
              <a:rPr lang="zh-CN" altLang="en-US" sz="2400" dirty="0"/>
              <a:t>。取值相异时，“异或”的结果为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451585" y="-99392"/>
            <a:ext cx="3480440" cy="830997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 smtClean="0"/>
              <a:t>计算机的数值系统</a:t>
            </a:r>
            <a:endParaRPr lang="en-US" altLang="zh-C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0557" y="981000"/>
            <a:ext cx="8440415" cy="56938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练习：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加法</a:t>
            </a:r>
            <a:r>
              <a:rPr lang="zh-CN" altLang="en-US" sz="2800" dirty="0"/>
              <a:t>：</a:t>
            </a:r>
            <a:r>
              <a:rPr lang="en-US" altLang="zh-CN" sz="2800" dirty="0"/>
              <a:t>0+0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？，</a:t>
            </a:r>
            <a:r>
              <a:rPr lang="en-US" altLang="zh-CN" sz="2800" dirty="0"/>
              <a:t>0+1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？，</a:t>
            </a:r>
            <a:r>
              <a:rPr lang="en-US" altLang="zh-CN" sz="2800" dirty="0" smtClean="0"/>
              <a:t>1+1=</a:t>
            </a:r>
            <a:r>
              <a:rPr lang="zh-CN" altLang="en-US" sz="2800" dirty="0" smtClean="0"/>
              <a:t>？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减法：</a:t>
            </a:r>
            <a:r>
              <a:rPr lang="en-US" altLang="zh-CN" sz="2800" dirty="0"/>
              <a:t>0-0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？，</a:t>
            </a:r>
            <a:r>
              <a:rPr lang="en-US" altLang="zh-CN" sz="2800" dirty="0" smtClean="0"/>
              <a:t>1-0=?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0-1</a:t>
            </a:r>
            <a:r>
              <a:rPr lang="en-US" altLang="zh-CN" sz="2800" dirty="0" smtClean="0"/>
              <a:t>=?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乘法</a:t>
            </a:r>
            <a:r>
              <a:rPr lang="zh-CN" altLang="en-US" sz="2800" dirty="0"/>
              <a:t>：</a:t>
            </a:r>
            <a:r>
              <a:rPr lang="en-US" altLang="zh-CN" sz="2800" dirty="0"/>
              <a:t>0×0</a:t>
            </a:r>
            <a:r>
              <a:rPr lang="en-US" altLang="zh-CN" sz="2800" dirty="0" smtClean="0"/>
              <a:t>=?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0×1</a:t>
            </a:r>
            <a:r>
              <a:rPr lang="en-US" altLang="zh-CN" sz="2800" dirty="0" smtClean="0"/>
              <a:t>=?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除法：</a:t>
            </a:r>
            <a:r>
              <a:rPr lang="en-US" altLang="zh-CN" sz="2800" dirty="0"/>
              <a:t>0÷1</a:t>
            </a:r>
            <a:r>
              <a:rPr lang="en-US" altLang="zh-CN" sz="2800" dirty="0" smtClean="0"/>
              <a:t>=?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1÷1</a:t>
            </a:r>
            <a:r>
              <a:rPr lang="en-US" altLang="zh-CN" sz="2800" dirty="0" smtClean="0"/>
              <a:t>=?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1÷0 = ?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0÷0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 ?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加法：</a:t>
            </a:r>
            <a:r>
              <a:rPr lang="en-US" altLang="zh-CN" sz="2800" dirty="0" smtClean="0"/>
              <a:t>11101+1101</a:t>
            </a:r>
            <a:r>
              <a:rPr lang="en-US" altLang="zh-CN" sz="2800" dirty="0"/>
              <a:t>=</a:t>
            </a:r>
            <a:r>
              <a:rPr lang="zh-CN" altLang="en-US" sz="2800" dirty="0" smtClean="0"/>
              <a:t>？</a:t>
            </a:r>
            <a:r>
              <a:rPr lang="en-US" altLang="zh-CN" sz="2800" dirty="0"/>
              <a:t>10110+11111=</a:t>
            </a:r>
            <a:r>
              <a:rPr lang="zh-CN" altLang="zh-CN" sz="2800" dirty="0" smtClean="0"/>
              <a:t>？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减法：</a:t>
            </a:r>
            <a:r>
              <a:rPr lang="en-US" altLang="zh-CN" sz="2800" dirty="0" smtClean="0"/>
              <a:t>1110-101 = </a:t>
            </a:r>
            <a:r>
              <a:rPr lang="zh-CN" altLang="en-US" sz="2800" dirty="0" smtClean="0"/>
              <a:t>？</a:t>
            </a:r>
            <a:r>
              <a:rPr lang="en-US" altLang="zh-CN" sz="2800" dirty="0" smtClean="0"/>
              <a:t>11011-111 = 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乘法：</a:t>
            </a:r>
            <a:r>
              <a:rPr lang="en-US" altLang="zh-CN" sz="2800" dirty="0" smtClean="0"/>
              <a:t>1110</a:t>
            </a:r>
            <a:r>
              <a:rPr lang="zh-CN" altLang="zh-CN" sz="2800" dirty="0"/>
              <a:t>×</a:t>
            </a:r>
            <a:r>
              <a:rPr lang="en-US" altLang="zh-CN" sz="2800" dirty="0"/>
              <a:t>11=</a:t>
            </a:r>
            <a:r>
              <a:rPr lang="zh-CN" altLang="zh-CN" sz="2800" dirty="0" smtClean="0"/>
              <a:t>？</a:t>
            </a:r>
            <a:r>
              <a:rPr lang="en-US" altLang="zh-CN" sz="2800" dirty="0"/>
              <a:t>11011</a:t>
            </a:r>
            <a:r>
              <a:rPr lang="zh-CN" altLang="zh-CN" sz="2800" dirty="0"/>
              <a:t>×</a:t>
            </a:r>
            <a:r>
              <a:rPr lang="en-US" altLang="zh-CN" sz="2800" dirty="0" smtClean="0"/>
              <a:t>101 = 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除法：</a:t>
            </a:r>
            <a:r>
              <a:rPr lang="en-US" altLang="zh-CN" sz="2800" dirty="0" smtClean="0"/>
              <a:t>110010 ÷110 = 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587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313" y="980728"/>
            <a:ext cx="8280151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二进制与十进制的转换</a:t>
            </a:r>
            <a:endParaRPr lang="en-US" altLang="zh-CN" sz="2800" b="1" dirty="0" smtClean="0"/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十进制整数转换为二进制整数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采用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“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除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取余，逆序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排列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”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法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。具体做法是：用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 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整除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十进制整数，可以得到一个商和余数；再用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去除商，又会得到一个商和余数，如此进行，直到商为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0 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时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为止，然后把先得到的余数作为二进制数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的低位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有效位，后得到的余数作为二进制数的高位有效位，依次排列起来。</a:t>
            </a: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8313" y="-88758"/>
            <a:ext cx="3480440" cy="830997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 smtClean="0"/>
              <a:t>计算机的数值系统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480440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/>
              <a:t>计算机的数值系统</a:t>
            </a:r>
            <a:endParaRPr lang="en-US" altLang="zh-C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8313" y="980728"/>
            <a:ext cx="8280151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二进制与十进制的转换</a:t>
            </a:r>
            <a:endParaRPr lang="en-US" altLang="zh-CN" sz="2800" b="1" dirty="0" smtClean="0"/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十进制整数转换为二进制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整数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196" name="Picture 4" descr="10-2-5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39747"/>
            <a:ext cx="6399069" cy="334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1760" y="5811889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52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= 110100</a:t>
            </a:r>
            <a:endParaRPr lang="zh-CN" altLang="en-US" sz="36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8244408" y="2439747"/>
            <a:ext cx="0" cy="3347208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44408" y="2655771"/>
            <a:ext cx="677108" cy="2915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/>
              <a:t>低</a:t>
            </a:r>
            <a:r>
              <a:rPr lang="en-US" altLang="zh-CN" sz="3200" dirty="0" smtClean="0"/>
              <a:t>                 </a:t>
            </a:r>
            <a:r>
              <a:rPr lang="zh-CN" altLang="en-US" sz="3200" dirty="0" smtClean="0"/>
              <a:t>高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480440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/>
              <a:t>计算机的数值系统</a:t>
            </a:r>
            <a:endParaRPr lang="en-US" altLang="zh-C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8313" y="967263"/>
            <a:ext cx="8280151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二进制与十进制的转换</a:t>
            </a:r>
            <a:endParaRPr lang="en-US" altLang="zh-CN" sz="2800" b="1" dirty="0" smtClean="0"/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二进制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整数转换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为十进制整数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二进制数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110 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转换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为 十进制 数是多少？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218" name="Picture 2" descr="1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83254"/>
            <a:ext cx="7005563" cy="313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480440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/>
              <a:t>计算机的数值系统</a:t>
            </a:r>
            <a:endParaRPr lang="en-US" altLang="zh-C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8313" y="967263"/>
            <a:ext cx="8280151" cy="3323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练习：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、十进制转换为二进制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8 =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？；</a:t>
            </a: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52 =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？；</a:t>
            </a: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110 =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？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、二进制转换为十进制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1000 =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？ </a:t>
            </a: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110100 =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？；</a:t>
            </a: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1101110 =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？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51585" y="-99392"/>
            <a:ext cx="3480440" cy="830997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 smtClean="0"/>
              <a:t>计算机的数值系统</a:t>
            </a:r>
            <a:endParaRPr lang="en-US" altLang="zh-CN" sz="32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1585" y="1196752"/>
            <a:ext cx="8064896" cy="4104456"/>
          </a:xfrm>
          <a:prstGeom prst="rect">
            <a:avLst/>
          </a:prstGeom>
          <a:solidFill>
            <a:srgbClr val="333399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2822" y="1488976"/>
          <a:ext cx="8477150" cy="3520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Document" r:id="rId3" imgW="7447915" imgH="2712720" progId="Word.Document.8">
                  <p:embed/>
                </p:oleObj>
              </mc:Choice>
              <mc:Fallback>
                <p:oleObj name="Document" r:id="rId3" imgW="7447915" imgH="27127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22" y="1488976"/>
                        <a:ext cx="8477150" cy="3520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-26254"/>
            <a:ext cx="3480440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/>
              <a:t>计算机的数值系统</a:t>
            </a:r>
            <a:endParaRPr lang="en-US" altLang="zh-C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63849" y="938209"/>
            <a:ext cx="828015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10000"/>
              </a:lnSpc>
              <a:buClrTx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、位</a:t>
            </a:r>
            <a:r>
              <a:rPr lang="en-US" altLang="zh-CN" sz="3200" dirty="0"/>
              <a:t>(bit)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eaLnBrk="1" hangingPunct="1">
              <a:lnSpc>
                <a:spcPct val="110000"/>
              </a:lnSpc>
              <a:buClrTx/>
            </a:pPr>
            <a:r>
              <a:rPr lang="zh-CN" altLang="en-US" sz="3200" dirty="0" smtClean="0"/>
              <a:t>      度量</a:t>
            </a:r>
            <a:r>
              <a:rPr lang="zh-CN" altLang="en-US" sz="3200" dirty="0"/>
              <a:t>数据的最小单位，表示一位二进制信息。</a:t>
            </a:r>
          </a:p>
          <a:p>
            <a:pPr eaLnBrk="1" hangingPunct="1">
              <a:lnSpc>
                <a:spcPct val="110000"/>
              </a:lnSpc>
              <a:buClrTx/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、字节</a:t>
            </a:r>
            <a:r>
              <a:rPr lang="en-US" altLang="zh-CN" sz="3200" dirty="0"/>
              <a:t>(byte)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eaLnBrk="1" hangingPunct="1">
              <a:lnSpc>
                <a:spcPct val="110000"/>
              </a:lnSpc>
              <a:buClrTx/>
            </a:pPr>
            <a:r>
              <a:rPr lang="zh-CN" altLang="en-US" sz="3200" dirty="0" smtClean="0"/>
              <a:t>      由</a:t>
            </a:r>
            <a:r>
              <a:rPr lang="zh-CN" altLang="en-US" sz="3200" dirty="0"/>
              <a:t>八位二进制数字组成</a:t>
            </a:r>
            <a:r>
              <a:rPr lang="en-US" altLang="zh-CN" sz="3200" dirty="0"/>
              <a:t>(1 byte = 8 bit)</a:t>
            </a:r>
            <a:r>
              <a:rPr lang="zh-CN" altLang="en-US" sz="3200" dirty="0"/>
              <a:t>。</a:t>
            </a:r>
          </a:p>
          <a:p>
            <a:pPr lvl="1"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3200" dirty="0" smtClean="0">
                <a:latin typeface="宋体" panose="02010600030101010101" pitchFamily="2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 K </a:t>
            </a:r>
            <a:r>
              <a:rPr lang="zh-CN" altLang="en-US" sz="3200" b="1" dirty="0">
                <a:latin typeface="宋体" panose="02010600030101010101" pitchFamily="2" charset="-122"/>
              </a:rPr>
              <a:t>字节      </a:t>
            </a:r>
            <a:r>
              <a:rPr lang="en-US" altLang="zh-CN" sz="3200" b="1" dirty="0">
                <a:latin typeface="宋体" panose="02010600030101010101" pitchFamily="2" charset="-122"/>
              </a:rPr>
              <a:t>1 K = 1024 byte</a:t>
            </a:r>
          </a:p>
          <a:p>
            <a:pPr lvl="1"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3200" b="1" dirty="0" smtClean="0">
                <a:latin typeface="宋体" panose="02010600030101010101" pitchFamily="2" charset="-122"/>
              </a:rPr>
              <a:t>  M </a:t>
            </a:r>
            <a:r>
              <a:rPr lang="zh-CN" altLang="en-US" sz="3200" b="1" dirty="0">
                <a:latin typeface="宋体" panose="02010600030101010101" pitchFamily="2" charset="-122"/>
              </a:rPr>
              <a:t>字节      </a:t>
            </a:r>
            <a:r>
              <a:rPr lang="en-US" altLang="zh-CN" sz="3200" b="1" dirty="0">
                <a:latin typeface="宋体" panose="02010600030101010101" pitchFamily="2" charset="-122"/>
              </a:rPr>
              <a:t>1 M = 1024 K</a:t>
            </a:r>
          </a:p>
          <a:p>
            <a:pPr lvl="1"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3200" b="1" dirty="0" smtClean="0">
                <a:latin typeface="宋体" panose="02010600030101010101" pitchFamily="2" charset="-122"/>
              </a:rPr>
              <a:t>  G </a:t>
            </a:r>
            <a:r>
              <a:rPr lang="zh-CN" altLang="en-US" sz="3200" b="1" dirty="0">
                <a:latin typeface="宋体" panose="02010600030101010101" pitchFamily="2" charset="-122"/>
              </a:rPr>
              <a:t>字节      </a:t>
            </a:r>
            <a:r>
              <a:rPr lang="en-US" altLang="zh-CN" sz="3200" b="1" dirty="0">
                <a:latin typeface="宋体" panose="02010600030101010101" pitchFamily="2" charset="-122"/>
              </a:rPr>
              <a:t>1 G = 1024 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198038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>
                <a:ea typeface="楷体_GB2312" pitchFamily="49" charset="-122"/>
              </a:rPr>
              <a:t>标识符</a:t>
            </a:r>
          </a:p>
        </p:txBody>
      </p:sp>
      <p:sp>
        <p:nvSpPr>
          <p:cNvPr id="2" name="矩形 1"/>
          <p:cNvSpPr/>
          <p:nvPr/>
        </p:nvSpPr>
        <p:spPr>
          <a:xfrm>
            <a:off x="468312" y="941548"/>
            <a:ext cx="82801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字符集是构成ｃ＋＋语言的基本</a:t>
            </a:r>
            <a:r>
              <a:rPr lang="zh-CN" altLang="en-US" sz="3200" dirty="0" smtClean="0">
                <a:solidFill>
                  <a:srgbClr val="FF0000"/>
                </a:solidFill>
              </a:rPr>
              <a:t>元素。所有的</a:t>
            </a:r>
            <a:r>
              <a:rPr lang="en-US" altLang="zh-CN" sz="3200" dirty="0" smtClean="0">
                <a:solidFill>
                  <a:srgbClr val="FF0000"/>
                </a:solidFill>
              </a:rPr>
              <a:t>C++</a:t>
            </a:r>
            <a:r>
              <a:rPr lang="zh-CN" altLang="en-US" sz="3200" dirty="0" smtClean="0">
                <a:solidFill>
                  <a:srgbClr val="FF0000"/>
                </a:solidFill>
              </a:rPr>
              <a:t>源代码都是由上述符合字符集规范的字符构成的。</a:t>
            </a:r>
            <a:endParaRPr lang="zh-CN" altLang="en-US" sz="3200" dirty="0">
              <a:solidFill>
                <a:srgbClr val="FF0000"/>
              </a:solidFill>
            </a:endParaRPr>
          </a:p>
          <a:p>
            <a:r>
              <a:rPr lang="en-US" altLang="zh-CN" sz="3200" dirty="0" smtClean="0"/>
              <a:t>   1</a:t>
            </a:r>
            <a:r>
              <a:rPr lang="zh-CN" altLang="en-US" sz="3200" dirty="0" smtClean="0"/>
              <a:t>、大</a:t>
            </a:r>
            <a:r>
              <a:rPr lang="zh-CN" altLang="en-US" sz="3200" dirty="0"/>
              <a:t>小写的英文字母：</a:t>
            </a:r>
            <a:r>
              <a:rPr lang="en-US" altLang="zh-CN" sz="3200" dirty="0"/>
              <a:t>A~Z</a:t>
            </a:r>
            <a:r>
              <a:rPr lang="zh-CN" altLang="en-US" sz="3200" dirty="0"/>
              <a:t>，</a:t>
            </a:r>
            <a:r>
              <a:rPr lang="en-US" altLang="zh-CN" sz="3200" dirty="0" err="1"/>
              <a:t>a~z</a:t>
            </a:r>
            <a:endParaRPr lang="en-US" altLang="zh-CN" sz="3200" dirty="0"/>
          </a:p>
          <a:p>
            <a:r>
              <a:rPr lang="en-US" altLang="zh-CN" sz="3200" dirty="0" smtClean="0"/>
              <a:t>   2</a:t>
            </a:r>
            <a:r>
              <a:rPr lang="zh-CN" altLang="en-US" sz="3200" dirty="0" smtClean="0"/>
              <a:t>、数字</a:t>
            </a:r>
            <a:r>
              <a:rPr lang="zh-CN" altLang="en-US" sz="3200" dirty="0"/>
              <a:t>字符：</a:t>
            </a:r>
            <a:r>
              <a:rPr lang="en-US" altLang="zh-CN" sz="3200" dirty="0"/>
              <a:t>0~9</a:t>
            </a:r>
          </a:p>
          <a:p>
            <a:r>
              <a:rPr lang="zh-CN" altLang="en-US" sz="3200" dirty="0" smtClean="0"/>
              <a:t>   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、特殊字符</a:t>
            </a:r>
            <a:r>
              <a:rPr lang="zh-CN" altLang="en-US" sz="3200" dirty="0"/>
              <a:t>：</a:t>
            </a:r>
            <a:br>
              <a:rPr lang="zh-CN" altLang="en-US" sz="3200" dirty="0"/>
            </a:br>
            <a:r>
              <a:rPr lang="zh-CN" altLang="en-US" sz="3200" dirty="0" smtClean="0"/>
              <a:t>         空格   </a:t>
            </a:r>
            <a:r>
              <a:rPr lang="en-US" altLang="zh-CN" sz="3200" dirty="0" smtClean="0"/>
              <a:t>!</a:t>
            </a:r>
            <a:r>
              <a:rPr lang="en-US" altLang="zh-CN" sz="3200" dirty="0"/>
              <a:t>	#	%	^	&amp;	*</a:t>
            </a:r>
            <a:br>
              <a:rPr lang="en-US" altLang="zh-CN" sz="3200" dirty="0"/>
            </a:br>
            <a:r>
              <a:rPr lang="en-US" altLang="zh-CN" sz="3200" dirty="0"/>
              <a:t>	</a:t>
            </a:r>
            <a:r>
              <a:rPr lang="en-US" altLang="zh-CN" sz="3200" dirty="0" smtClean="0"/>
              <a:t>  _(</a:t>
            </a:r>
            <a:r>
              <a:rPr lang="zh-CN" altLang="en-US" sz="3200" dirty="0"/>
              <a:t>下划线</a:t>
            </a:r>
            <a:r>
              <a:rPr lang="en-US" altLang="zh-CN" sz="3200" dirty="0"/>
              <a:t>)+	</a:t>
            </a:r>
            <a:r>
              <a:rPr lang="en-US" altLang="zh-CN" sz="3200" dirty="0" smtClean="0"/>
              <a:t>=</a:t>
            </a:r>
            <a:r>
              <a:rPr lang="en-US" altLang="zh-CN" sz="3200" dirty="0"/>
              <a:t>	-	~</a:t>
            </a:r>
            <a:br>
              <a:rPr lang="en-US" altLang="zh-CN" sz="3200" dirty="0"/>
            </a:br>
            <a:r>
              <a:rPr lang="en-US" altLang="zh-CN" sz="3200" dirty="0"/>
              <a:t>	</a:t>
            </a:r>
            <a:r>
              <a:rPr lang="en-US" altLang="zh-CN" sz="3200" dirty="0" smtClean="0"/>
              <a:t>  &lt;</a:t>
            </a:r>
            <a:r>
              <a:rPr lang="en-US" altLang="zh-CN" sz="3200" dirty="0"/>
              <a:t>	&gt;	/	\	'	"	;	.	</a:t>
            </a:r>
            <a:r>
              <a:rPr lang="en-US" altLang="zh-CN" sz="3200" dirty="0" smtClean="0"/>
              <a:t>  ,</a:t>
            </a:r>
            <a:r>
              <a:rPr lang="en-US" altLang="zh-CN" sz="3200" dirty="0"/>
              <a:t>	</a:t>
            </a:r>
            <a:r>
              <a:rPr lang="zh-CN" altLang="en-US" sz="3200" dirty="0"/>
              <a:t>（ ）	</a:t>
            </a:r>
            <a:r>
              <a:rPr lang="en-US" altLang="zh-CN" sz="3200" dirty="0"/>
              <a:t>[ ]	{}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51585" y="-99392"/>
            <a:ext cx="3480440" cy="830997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 smtClean="0"/>
              <a:t>计算机的数值系统</a:t>
            </a:r>
            <a:endParaRPr lang="en-US" altLang="zh-C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07704" y="923964"/>
            <a:ext cx="5111799" cy="54938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计算机采用的是二进制数字系统。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 基本</a:t>
            </a:r>
            <a:r>
              <a:rPr lang="zh-CN" altLang="en-US" sz="2400" b="1" dirty="0"/>
              <a:t>符号：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 进位</a:t>
            </a:r>
            <a:r>
              <a:rPr lang="zh-CN" altLang="en-US" sz="2400" b="1" dirty="0"/>
              <a:t>原则：逢二进一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优点：</a:t>
            </a:r>
          </a:p>
          <a:p>
            <a:pPr marL="44005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易于</a:t>
            </a:r>
            <a:r>
              <a:rPr lang="zh-CN" altLang="en-US" sz="2400" b="1" dirty="0"/>
              <a:t>物理实现</a:t>
            </a:r>
          </a:p>
          <a:p>
            <a:pPr marL="44005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  二进制数</a:t>
            </a:r>
            <a:r>
              <a:rPr lang="zh-CN" altLang="en-US" sz="2400" b="1" dirty="0"/>
              <a:t>运算简单</a:t>
            </a:r>
          </a:p>
          <a:p>
            <a:pPr marL="44005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  机器</a:t>
            </a:r>
            <a:r>
              <a:rPr lang="zh-CN" altLang="en-US" sz="2400" b="1" dirty="0"/>
              <a:t>可靠性高</a:t>
            </a:r>
          </a:p>
          <a:p>
            <a:pPr marL="440055" indent="1047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  通用性</a:t>
            </a:r>
            <a:r>
              <a:rPr lang="zh-CN" altLang="en-US" sz="2400" b="1" dirty="0"/>
              <a:t>强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缺点：对人来说可读性差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59132" y="1378297"/>
            <a:ext cx="845502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标识符</a:t>
            </a:r>
            <a:r>
              <a:rPr lang="zh-CN" altLang="en-US" sz="2800" b="1" dirty="0"/>
              <a:t>由大小写字母、数字和下划线组成，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并且</a:t>
            </a:r>
            <a:r>
              <a:rPr lang="zh-CN" altLang="en-US" sz="2800" b="1" dirty="0">
                <a:solidFill>
                  <a:srgbClr val="FF0000"/>
                </a:solidFill>
              </a:rPr>
              <a:t>只能以字母或下划线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开始</a:t>
            </a:r>
            <a:r>
              <a:rPr lang="zh-CN" altLang="en-US" sz="2800" b="1" dirty="0" smtClean="0"/>
              <a:t>。而且对于字母的大小写是敏感的。</a:t>
            </a:r>
            <a:endParaRPr lang="zh-CN" altLang="en-US" sz="2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/>
              <a:t>Num</a:t>
            </a:r>
            <a:r>
              <a:rPr lang="en-US" altLang="zh-CN" sz="2800" b="1" dirty="0"/>
              <a:t>; test123; num_1; </a:t>
            </a:r>
            <a:endParaRPr lang="en-US" altLang="zh-CN" sz="28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solidFill>
                  <a:srgbClr val="FF0000"/>
                </a:solidFill>
              </a:rPr>
              <a:t>abc</a:t>
            </a:r>
            <a:r>
              <a:rPr lang="en-US" altLang="zh-CN" sz="2800" b="1" dirty="0" err="1">
                <a:solidFill>
                  <a:srgbClr val="FF0000"/>
                </a:solidFill>
              </a:rPr>
              <a:t>≠ABC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b="1" dirty="0"/>
          </a:p>
        </p:txBody>
      </p:sp>
      <p:sp>
        <p:nvSpPr>
          <p:cNvPr id="3077" name="Rectangl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86600" y="62277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198038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>
                <a:ea typeface="楷体_GB2312" pitchFamily="49" charset="-122"/>
              </a:rPr>
              <a:t>标识符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979" y="1268760"/>
            <a:ext cx="8784976" cy="2651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常用</a:t>
            </a:r>
            <a:r>
              <a:rPr lang="zh-CN" altLang="en-US" sz="2800" dirty="0"/>
              <a:t>的命名约定方法有三种：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Unix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环境常用的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命名法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my_age、num_of_student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驼峰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式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命名法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myAge、numOfStudent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匈牙利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标记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法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iMyCar、bIsRight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198038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>
                <a:ea typeface="楷体_GB2312" pitchFamily="49" charset="-122"/>
              </a:rPr>
              <a:t>字符集</a:t>
            </a:r>
          </a:p>
        </p:txBody>
      </p:sp>
      <p:sp>
        <p:nvSpPr>
          <p:cNvPr id="2" name="矩形 1"/>
          <p:cNvSpPr/>
          <p:nvPr/>
        </p:nvSpPr>
        <p:spPr>
          <a:xfrm>
            <a:off x="468312" y="935350"/>
            <a:ext cx="828015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保留字：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也被称为关键字。是一些预先定义好的字符。在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程序中有特殊的含义。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程序中禁止使用这些保留字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关键字作为变量名使用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  <p:sp>
        <p:nvSpPr>
          <p:cNvPr id="3" name="矩形 2"/>
          <p:cNvSpPr/>
          <p:nvPr/>
        </p:nvSpPr>
        <p:spPr>
          <a:xfrm>
            <a:off x="1662627" y="3736117"/>
            <a:ext cx="74888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如何识别关键字？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使用</a:t>
            </a:r>
            <a:r>
              <a:rPr lang="en-US" altLang="zh-CN" sz="2800" dirty="0">
                <a:solidFill>
                  <a:srgbClr val="FF0000"/>
                </a:solidFill>
              </a:rPr>
              <a:t>VC++ 6.0</a:t>
            </a:r>
            <a:r>
              <a:rPr lang="zh-CN" altLang="en-US" sz="2800" dirty="0">
                <a:solidFill>
                  <a:srgbClr val="FF0000"/>
                </a:solidFill>
              </a:rPr>
              <a:t>的编辑环境时，缺省是蓝色的字符即为关键字。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198038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>
                <a:ea typeface="楷体_GB2312" pitchFamily="49" charset="-122"/>
              </a:rPr>
              <a:t>字符集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23528" y="836712"/>
          <a:ext cx="8712970" cy="5721553"/>
        </p:xfrm>
        <a:graphic>
          <a:graphicData uri="http://schemas.openxmlformats.org/drawingml/2006/table">
            <a:tbl>
              <a:tblPr/>
              <a:tblGrid>
                <a:gridCol w="1440160"/>
                <a:gridCol w="1728192"/>
                <a:gridCol w="2059430"/>
                <a:gridCol w="1742594"/>
                <a:gridCol w="1742594"/>
              </a:tblGrid>
              <a:tr h="33375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</a:rPr>
                        <a:t>asm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do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if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return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typedef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auto</a:t>
                      </a:r>
                    </a:p>
                  </a:txBody>
                  <a:tcPr marL="79347" marR="79347" marT="15869" marB="1586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double</a:t>
                      </a:r>
                    </a:p>
                  </a:txBody>
                  <a:tcPr marL="79347" marR="79347" marT="15869" marB="1586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inline</a:t>
                      </a:r>
                    </a:p>
                  </a:txBody>
                  <a:tcPr marL="79347" marR="79347" marT="15869" marB="1586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short</a:t>
                      </a:r>
                    </a:p>
                  </a:txBody>
                  <a:tcPr marL="79347" marR="79347" marT="15869" marB="1586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typeid</a:t>
                      </a:r>
                    </a:p>
                  </a:txBody>
                  <a:tcPr marL="79347" marR="79347" marT="15869" marB="1586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027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bool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dynamic_cast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signed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typename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break</a:t>
                      </a:r>
                    </a:p>
                  </a:txBody>
                  <a:tcPr marL="79347" marR="79347" marT="15869" marB="1586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else</a:t>
                      </a:r>
                    </a:p>
                  </a:txBody>
                  <a:tcPr marL="79347" marR="79347" marT="15869" marB="1586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long</a:t>
                      </a:r>
                    </a:p>
                  </a:txBody>
                  <a:tcPr marL="79347" marR="79347" marT="15869" marB="1586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sizeof</a:t>
                      </a:r>
                    </a:p>
                  </a:txBody>
                  <a:tcPr marL="79347" marR="79347" marT="15869" marB="1586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union</a:t>
                      </a:r>
                    </a:p>
                  </a:txBody>
                  <a:tcPr marL="79347" marR="79347" marT="15869" marB="1586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case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enum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mutable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static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unsigned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527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catch</a:t>
                      </a:r>
                    </a:p>
                  </a:txBody>
                  <a:tcPr marL="79347" marR="79347" marT="15869" marB="1586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explicit</a:t>
                      </a:r>
                    </a:p>
                  </a:txBody>
                  <a:tcPr marL="79347" marR="79347" marT="15869" marB="1586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namespace</a:t>
                      </a:r>
                    </a:p>
                  </a:txBody>
                  <a:tcPr marL="79347" marR="79347" marT="15869" marB="1586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static_cast</a:t>
                      </a:r>
                    </a:p>
                  </a:txBody>
                  <a:tcPr marL="79347" marR="79347" marT="15869" marB="1586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using</a:t>
                      </a:r>
                    </a:p>
                  </a:txBody>
                  <a:tcPr marL="79347" marR="79347" marT="15869" marB="1586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char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export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new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struct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virtual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class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extern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switch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void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const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false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private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</a:rPr>
                        <a:t>template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volatile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5273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const_cast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float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protected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this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wchar_t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51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continue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for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public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throw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while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027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friend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register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true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effectLst/>
                        </a:rPr>
                        <a:t/>
                      </a:r>
                      <a:br>
                        <a:rPr lang="zh-CN" altLang="en-US" sz="2000">
                          <a:effectLst/>
                        </a:rPr>
                      </a:br>
                      <a:r>
                        <a:rPr lang="zh-CN" altLang="en-US" sz="2000">
                          <a:effectLst/>
                        </a:rPr>
                        <a:t>　　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027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delete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goto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reinterpret_cast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</a:rPr>
                        <a:t>try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effectLst/>
                        </a:rPr>
                        <a:t/>
                      </a:r>
                      <a:br>
                        <a:rPr lang="zh-CN" altLang="en-US" sz="2000" dirty="0">
                          <a:effectLst/>
                        </a:rPr>
                      </a:br>
                      <a:r>
                        <a:rPr lang="zh-CN" altLang="en-US" sz="2000" dirty="0">
                          <a:effectLst/>
                        </a:rPr>
                        <a:t>　　</a:t>
                      </a:r>
                    </a:p>
                  </a:txBody>
                  <a:tcPr marL="79347" marR="79347" marT="15869" marB="15869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268760"/>
            <a:ext cx="8676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nclude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不是关键字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! 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它作为预处理</a:t>
            </a:r>
            <a:r>
              <a:rPr lang="zh-CN" altLang="en-US" sz="2400" b="1" dirty="0">
                <a:solidFill>
                  <a:srgbClr val="FF0000"/>
                </a:solidFill>
              </a:rPr>
              <a:t>命令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#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一起联合使用。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可以在程序中使用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include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来命名变量，但是不推荐！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198038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>
                <a:ea typeface="楷体_GB2312" pitchFamily="49" charset="-122"/>
              </a:rPr>
              <a:t>字符集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solidFill>
                  <a:schemeClr val="tx2"/>
                </a:solidFill>
              </a:rPr>
              <a:t>分隔符</a:t>
            </a:r>
            <a:endParaRPr lang="zh-CN" altLang="en-US" b="0" dirty="0">
              <a:solidFill>
                <a:schemeClr val="tx2"/>
              </a:solidFill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b="0" dirty="0" smtClean="0"/>
              <a:t>分隔符</a:t>
            </a:r>
            <a:r>
              <a:rPr lang="zh-CN" altLang="en-US" b="0" dirty="0"/>
              <a:t>用于分隔程序中的正文，在</a:t>
            </a:r>
            <a:r>
              <a:rPr lang="en-US" altLang="zh-CN" b="0" dirty="0"/>
              <a:t>C++</a:t>
            </a:r>
            <a:r>
              <a:rPr lang="zh-CN" altLang="en-US" b="0" dirty="0" smtClean="0"/>
              <a:t>中用</a:t>
            </a:r>
            <a:r>
              <a:rPr lang="zh-CN" altLang="en-US" b="0" dirty="0"/>
              <a:t>下列字符作为分隔符：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0" dirty="0"/>
              <a:t> 	     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( )    { }	 ，	：	；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b="0" dirty="0" smtClean="0"/>
              <a:t>这些</a:t>
            </a:r>
            <a:r>
              <a:rPr lang="zh-CN" altLang="en-US" b="0" dirty="0"/>
              <a:t>分隔符不表示实际的操作，仅用于构造程序。比如</a:t>
            </a:r>
            <a:r>
              <a:rPr lang="zh-CN" altLang="en-US" b="0" dirty="0">
                <a:latin typeface="Times New Roman" panose="02020603050405020304"/>
              </a:rPr>
              <a:t>“</a:t>
            </a:r>
            <a:r>
              <a:rPr lang="zh-CN" altLang="en-US" b="0" dirty="0"/>
              <a:t>；</a:t>
            </a:r>
            <a:r>
              <a:rPr lang="zh-CN" altLang="en-US" b="0" dirty="0">
                <a:latin typeface="Times New Roman" panose="02020603050405020304"/>
              </a:rPr>
              <a:t>”</a:t>
            </a:r>
            <a:r>
              <a:rPr lang="zh-CN" altLang="en-US" b="0" dirty="0"/>
              <a:t>，用来作为一句完整语句的结束。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198038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>
                <a:ea typeface="楷体_GB2312" pitchFamily="49" charset="-122"/>
              </a:rPr>
              <a:t>分隔符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786066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>
                <a:ea typeface="楷体_GB2312" pitchFamily="49" charset="-122"/>
              </a:rPr>
              <a:t>数据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69460" y="1473378"/>
            <a:ext cx="6456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是</a:t>
            </a:r>
            <a:r>
              <a:rPr lang="zh-CN" altLang="en-US" b="1" dirty="0" smtClean="0">
                <a:latin typeface="Arial" panose="020B0604020202020204" pitchFamily="34" charset="0"/>
              </a:rPr>
              <a:t>程序需要使用的或需要对其进行操作的</a:t>
            </a:r>
            <a:r>
              <a:rPr lang="zh-CN" altLang="en-US" b="1" dirty="0">
                <a:latin typeface="Arial" panose="020B0604020202020204" pitchFamily="34" charset="0"/>
              </a:rPr>
              <a:t>对象</a:t>
            </a:r>
            <a:r>
              <a:rPr lang="zh-CN" altLang="en-US" dirty="0">
                <a:solidFill>
                  <a:srgbClr val="FFFF00"/>
                </a:solidFill>
                <a:latin typeface="Arial" panose="020B0604020202020204" pitchFamily="34" charset="0"/>
              </a:rPr>
              <a:t>。</a:t>
            </a:r>
            <a:endParaRPr lang="zh-CN" altLang="en-US" dirty="0">
              <a:solidFill>
                <a:srgbClr val="006666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74060" y="1397178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数据：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8614" y="2190216"/>
            <a:ext cx="21366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latin typeface="Arial" panose="020B0604020202020204" pitchFamily="34" charset="0"/>
              </a:rPr>
              <a:t>数据种类：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222926" y="2251770"/>
            <a:ext cx="6456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latin typeface="Arial" panose="020B0604020202020204" pitchFamily="34" charset="0"/>
              </a:rPr>
              <a:t>1</a:t>
            </a:r>
            <a:r>
              <a:rPr lang="zh-CN" altLang="en-US" b="1" dirty="0" smtClean="0">
                <a:latin typeface="Arial" panose="020B0604020202020204" pitchFamily="34" charset="0"/>
              </a:rPr>
              <a:t>、常量；</a:t>
            </a:r>
            <a:r>
              <a:rPr lang="en-US" altLang="zh-CN" b="1" dirty="0" smtClean="0">
                <a:latin typeface="Arial" panose="020B0604020202020204" pitchFamily="34" charset="0"/>
              </a:rPr>
              <a:t>2</a:t>
            </a:r>
            <a:r>
              <a:rPr lang="zh-CN" altLang="en-US" b="1" dirty="0" smtClean="0">
                <a:latin typeface="Arial" panose="020B0604020202020204" pitchFamily="34" charset="0"/>
              </a:rPr>
              <a:t>、变量；</a:t>
            </a:r>
            <a:r>
              <a:rPr lang="zh-CN" altLang="en-US" dirty="0" smtClean="0">
                <a:solidFill>
                  <a:srgbClr val="FFFF00"/>
                </a:solidFill>
                <a:latin typeface="Arial" panose="020B0604020202020204" pitchFamily="34" charset="0"/>
              </a:rPr>
              <a:t>。</a:t>
            </a:r>
            <a:endParaRPr lang="zh-CN" altLang="en-US" dirty="0">
              <a:solidFill>
                <a:srgbClr val="006666"/>
              </a:solidFill>
              <a:latin typeface="Arial" panose="020B0604020202020204" pitchFamily="34" charset="0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1940860" y="3284984"/>
            <a:ext cx="2364318" cy="2736304"/>
          </a:xfrm>
          <a:prstGeom prst="flowChartAlternateProcess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   常量：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学号</a:t>
            </a:r>
          </a:p>
        </p:txBody>
      </p:sp>
      <p:sp>
        <p:nvSpPr>
          <p:cNvPr id="14" name="流程图: 可选过程 13"/>
          <p:cNvSpPr/>
          <p:nvPr/>
        </p:nvSpPr>
        <p:spPr>
          <a:xfrm>
            <a:off x="5076056" y="3274186"/>
            <a:ext cx="2364318" cy="2736304"/>
          </a:xfrm>
          <a:prstGeom prst="flowChartAlternateProcess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   变量：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饭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卡里的金额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57200" y="1291248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C++</a:t>
            </a:r>
            <a:r>
              <a:rPr lang="zh-CN" altLang="en-US" b="1" dirty="0">
                <a:latin typeface="Arial" panose="020B0604020202020204" pitchFamily="34" charset="0"/>
              </a:rPr>
              <a:t>的数据类型一般分为如下几种：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124200" y="1977048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i="1">
                <a:latin typeface="Arial" panose="020B0604020202020204" pitchFamily="34" charset="0"/>
              </a:rPr>
              <a:t>基本数据类型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895600" y="4263048"/>
            <a:ext cx="2667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i="1" dirty="0">
                <a:latin typeface="Arial" panose="020B0604020202020204" pitchFamily="34" charset="0"/>
              </a:rPr>
              <a:t>非基本数据类型</a:t>
            </a:r>
            <a:r>
              <a:rPr lang="zh-CN" altLang="en-US" sz="2000" i="1" dirty="0">
                <a:latin typeface="Arial" panose="020B0604020202020204" pitchFamily="34" charset="0"/>
              </a:rPr>
              <a:t>（用户定义数据类型</a:t>
            </a:r>
            <a:r>
              <a:rPr lang="zh-CN" altLang="en-US" sz="2000" i="1" dirty="0">
                <a:solidFill>
                  <a:srgbClr val="660033"/>
                </a:solidFill>
                <a:latin typeface="Arial" panose="020B0604020202020204" pitchFamily="34" charset="0"/>
              </a:rPr>
              <a:t>）</a:t>
            </a:r>
            <a:endParaRPr lang="zh-CN" altLang="en-US" sz="1800" dirty="0">
              <a:solidFill>
                <a:srgbClr val="660033"/>
              </a:solidFill>
              <a:latin typeface="Arial" panose="020B0604020202020204" pitchFamily="34" charset="0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6400800" y="1215048"/>
            <a:ext cx="23622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 smtClean="0">
                <a:latin typeface="Arial" panose="020B0604020202020204" pitchFamily="34" charset="0"/>
              </a:rPr>
              <a:t>整型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字符型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实型（浮点型）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逻辑型（布尔型）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数组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指针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空类型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结构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联合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枚举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类</a:t>
            </a:r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 flipH="1">
            <a:off x="2514600" y="2358048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2514600" y="3348648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 flipV="1">
            <a:off x="5562600" y="1519848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 flipV="1">
            <a:off x="5492262" y="1899627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5410200" y="228184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5486400" y="2281848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 flipV="1">
            <a:off x="5562600" y="3424848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 flipV="1">
            <a:off x="5562600" y="3882048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 flipV="1">
            <a:off x="5638800" y="4263048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>
            <a:off x="5562600" y="456784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>
            <a:off x="5562600" y="4567848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>
            <a:off x="5562600" y="4567848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6" name="Rectangle 18"/>
          <p:cNvSpPr>
            <a:spLocks noChangeArrowheads="1"/>
          </p:cNvSpPr>
          <p:nvPr/>
        </p:nvSpPr>
        <p:spPr bwMode="auto">
          <a:xfrm>
            <a:off x="533400" y="3120048"/>
            <a:ext cx="1587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i="1" dirty="0">
                <a:latin typeface="Arial" panose="020B0604020202020204" pitchFamily="34" charset="0"/>
              </a:rPr>
              <a:t>数据类型</a:t>
            </a:r>
          </a:p>
        </p:txBody>
      </p:sp>
      <p:sp>
        <p:nvSpPr>
          <p:cNvPr id="89107" name="Line 19"/>
          <p:cNvSpPr>
            <a:spLocks noChangeShapeType="1"/>
          </p:cNvSpPr>
          <p:nvPr/>
        </p:nvSpPr>
        <p:spPr bwMode="auto">
          <a:xfrm>
            <a:off x="5638800" y="4644048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610010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数据类型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6281718" y="856750"/>
            <a:ext cx="2203648" cy="2135088"/>
          </a:xfrm>
          <a:prstGeom prst="flowChartAlternate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可选过程 21"/>
          <p:cNvSpPr/>
          <p:nvPr/>
        </p:nvSpPr>
        <p:spPr>
          <a:xfrm>
            <a:off x="6312877" y="3036497"/>
            <a:ext cx="2203648" cy="3147426"/>
          </a:xfrm>
          <a:prstGeom prst="flowChartAlternate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  <p:bldP spid="89093" grpId="0"/>
      <p:bldP spid="89096" grpId="0" animBg="1"/>
      <p:bldP spid="89097" grpId="0" animBg="1"/>
      <p:bldP spid="89098" grpId="0" animBg="1"/>
      <p:bldP spid="89099" grpId="0" animBg="1"/>
      <p:bldP spid="89100" grpId="0" animBg="1"/>
      <p:bldP spid="89101" grpId="0" animBg="1"/>
      <p:bldP spid="89102" grpId="0" animBg="1"/>
      <p:bldP spid="89103" grpId="0" animBg="1"/>
      <p:bldP spid="89104" grpId="0" animBg="1"/>
      <p:bldP spid="89105" grpId="0" animBg="1"/>
      <p:bldP spid="89107" grpId="0" animBg="1"/>
      <p:bldP spid="2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3"/>
            <a:ext cx="8229600" cy="2952328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b="1" dirty="0" smtClean="0"/>
              <a:t>整型（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hort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（</a:t>
            </a:r>
            <a:r>
              <a:rPr lang="zh-CN" altLang="en-US" dirty="0"/>
              <a:t>短型）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ong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（</a:t>
            </a:r>
            <a:r>
              <a:rPr lang="zh-CN" altLang="en-US" dirty="0"/>
              <a:t>长型）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igned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（</a:t>
            </a:r>
            <a:r>
              <a:rPr lang="zh-CN" altLang="en-US" dirty="0"/>
              <a:t>有符号，缺省值）</a:t>
            </a:r>
          </a:p>
          <a:p>
            <a:pPr lvl="1"/>
            <a:r>
              <a:rPr lang="en-US" altLang="zh-CN" dirty="0"/>
              <a:t>u</a:t>
            </a:r>
            <a:r>
              <a:rPr lang="en-US" altLang="zh-CN" dirty="0" smtClean="0"/>
              <a:t>nsigned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（</a:t>
            </a:r>
            <a:r>
              <a:rPr lang="zh-CN" altLang="en-US" dirty="0"/>
              <a:t>无符号）</a:t>
            </a:r>
          </a:p>
          <a:p>
            <a:pPr lvl="1"/>
            <a:r>
              <a:rPr lang="zh-CN" altLang="en-US" dirty="0"/>
              <a:t>不同的种类，保存数据的容量不同，如果超出了数据类型的容量的最大值，程序就会出现异常。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610010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数据类型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8313" y="1063625"/>
            <a:ext cx="8229600" cy="4525963"/>
          </a:xfrm>
        </p:spPr>
        <p:txBody>
          <a:bodyPr/>
          <a:lstStyle/>
          <a:p>
            <a:r>
              <a:rPr lang="zh-CN" altLang="en-US" sz="2800" b="1" dirty="0" smtClean="0"/>
              <a:t>实</a:t>
            </a:r>
            <a:r>
              <a:rPr lang="zh-CN" altLang="en-US" sz="2800" b="1" dirty="0"/>
              <a:t>型</a:t>
            </a:r>
            <a:r>
              <a:rPr lang="zh-CN" altLang="en-US" sz="2800" dirty="0"/>
              <a:t>的类型有</a:t>
            </a:r>
            <a:r>
              <a:rPr lang="en-US" altLang="zh-CN" sz="2800" dirty="0"/>
              <a:t>float（</a:t>
            </a:r>
            <a:r>
              <a:rPr lang="zh-CN" altLang="en-US" sz="2800" dirty="0"/>
              <a:t>单精度）、</a:t>
            </a:r>
            <a:r>
              <a:rPr lang="en-US" altLang="zh-CN" sz="2800" dirty="0"/>
              <a:t>double（</a:t>
            </a:r>
            <a:r>
              <a:rPr lang="zh-CN" altLang="en-US" sz="2800" dirty="0"/>
              <a:t>双精度）和</a:t>
            </a:r>
            <a:r>
              <a:rPr lang="en-US" altLang="zh-CN" sz="2800" dirty="0"/>
              <a:t>long double （</a:t>
            </a:r>
            <a:r>
              <a:rPr lang="zh-CN" altLang="en-US" sz="2800" dirty="0"/>
              <a:t>长双精度）</a:t>
            </a:r>
            <a:endParaRPr lang="en-US" altLang="zh-CN" sz="2800" dirty="0"/>
          </a:p>
        </p:txBody>
      </p:sp>
      <p:pic>
        <p:nvPicPr>
          <p:cNvPr id="15364" name="Picture 4" descr="2T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8718883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610010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数据类型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51585" y="-99392"/>
            <a:ext cx="3480440" cy="830997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 smtClean="0"/>
              <a:t>计算机的数值系统</a:t>
            </a:r>
            <a:endParaRPr lang="en-US" altLang="zh-C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980728"/>
            <a:ext cx="5111799" cy="43858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二进制计算方法：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加法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逢</a:t>
            </a:r>
            <a:r>
              <a:rPr lang="zh-CN" altLang="en-US" sz="2400" b="1" dirty="0">
                <a:solidFill>
                  <a:srgbClr val="FF0000"/>
                </a:solidFill>
              </a:rPr>
              <a:t>二进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一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0</a:t>
            </a:r>
            <a:r>
              <a:rPr lang="zh-CN" altLang="en-US" sz="2400" dirty="0"/>
              <a:t>＋</a:t>
            </a:r>
            <a:r>
              <a:rPr lang="en-US" altLang="zh-CN" sz="2400" dirty="0"/>
              <a:t>0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/>
              <a:t> </a:t>
            </a:r>
            <a:r>
              <a:rPr lang="en-US" altLang="zh-CN" sz="2400" dirty="0" smtClean="0"/>
              <a:t>       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0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＝</a:t>
            </a:r>
            <a:r>
              <a:rPr lang="en-US" altLang="zh-CN" sz="2400" dirty="0" smtClean="0"/>
              <a:t>10</a:t>
            </a:r>
            <a:r>
              <a:rPr lang="zh-CN" altLang="en-US" sz="2400" dirty="0"/>
              <a:t>　（进位为</a:t>
            </a:r>
            <a:r>
              <a:rPr lang="en-US" altLang="zh-CN" sz="2400" dirty="0"/>
              <a:t>1</a:t>
            </a:r>
            <a:r>
              <a:rPr lang="zh-CN" altLang="en-US" sz="2400" dirty="0"/>
              <a:t>） </a:t>
            </a:r>
            <a:br>
              <a:rPr lang="zh-CN" altLang="en-US" sz="2400" dirty="0"/>
            </a:b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＝</a:t>
            </a:r>
            <a:r>
              <a:rPr lang="en-US" altLang="zh-CN" sz="2400" dirty="0" smtClean="0"/>
              <a:t>11 </a:t>
            </a:r>
            <a:r>
              <a:rPr lang="zh-CN" altLang="en-US" sz="2400" dirty="0"/>
              <a:t>（进位为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1026" name="Picture 2" descr="http://www.tyut.edu.cn/kecheng1/2008/site04/courseware/chapter1/2-1_clip_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30" y="2724785"/>
            <a:ext cx="4467225" cy="171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4303" y="1124745"/>
            <a:ext cx="8229600" cy="360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char</a:t>
            </a:r>
            <a:r>
              <a:rPr lang="zh-CN" altLang="en-US" b="1" dirty="0"/>
              <a:t>字符类型用于</a:t>
            </a:r>
            <a:r>
              <a:rPr lang="zh-CN" altLang="en-US" b="1" dirty="0" smtClean="0"/>
              <a:t>表示字符：</a:t>
            </a:r>
            <a:endParaRPr lang="en-US" altLang="zh-CN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unsigned char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signed </a:t>
            </a:r>
            <a:r>
              <a:rPr lang="en-US" altLang="zh-CN" dirty="0"/>
              <a:t>char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通常在字符两侧添加单引号‘’来表示一个字符数据。</a:t>
            </a:r>
            <a:r>
              <a:rPr lang="en-US" altLang="zh-CN" dirty="0" smtClean="0">
                <a:solidFill>
                  <a:srgbClr val="FF0000"/>
                </a:solidFill>
              </a:rPr>
              <a:t>”this is a string”</a:t>
            </a:r>
            <a:r>
              <a:rPr lang="zh-CN" altLang="en-US" dirty="0" smtClean="0">
                <a:solidFill>
                  <a:srgbClr val="FF0000"/>
                </a:solidFill>
              </a:rPr>
              <a:t>不是</a:t>
            </a:r>
            <a:r>
              <a:rPr lang="en-US" altLang="zh-CN" dirty="0" smtClean="0">
                <a:solidFill>
                  <a:srgbClr val="FF0000"/>
                </a:solidFill>
              </a:rPr>
              <a:t>char</a:t>
            </a:r>
            <a:r>
              <a:rPr lang="zh-CN" altLang="en-US" dirty="0" smtClean="0">
                <a:solidFill>
                  <a:srgbClr val="FF0000"/>
                </a:solidFill>
              </a:rPr>
              <a:t>类型的数据，而是字符串类型。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610010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数据类型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文本占位符 5222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419100" y="913765"/>
            <a:ext cx="8305800" cy="5344160"/>
          </a:xfrm>
          <a:solidFill>
            <a:schemeClr val="bg1"/>
          </a:solidFill>
        </p:spPr>
        <p:txBody>
          <a:bodyPr/>
          <a:lstStyle/>
          <a:p>
            <a:r>
              <a:rPr lang="zh-CN" altLang="en-US" b="0" dirty="0">
                <a:solidFill>
                  <a:schemeClr val="tx2"/>
                </a:solidFill>
              </a:rPr>
              <a:t>字符和字符串的区别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b="0" dirty="0"/>
              <a:t>1、</a:t>
            </a:r>
            <a:r>
              <a:rPr lang="zh-CN" altLang="en-US" b="0" dirty="0"/>
              <a:t>字符数据和字符串数据是不同的，字符串常量以</a:t>
            </a:r>
            <a:r>
              <a:rPr lang="zh-CN" altLang="en-US" b="0" dirty="0">
                <a:latin typeface="Times New Roman" panose="02020603050405020304" pitchFamily="18" charset="0"/>
              </a:rPr>
              <a:t>‘/0’</a:t>
            </a:r>
            <a:r>
              <a:rPr lang="zh-CN" altLang="en-US" b="0" dirty="0"/>
              <a:t>结尾。</a:t>
            </a:r>
          </a:p>
          <a:p>
            <a:pPr>
              <a:buNone/>
            </a:pPr>
            <a:r>
              <a:rPr lang="zh-CN" altLang="en-US" b="0" dirty="0"/>
              <a:t>        例如：字符串</a:t>
            </a:r>
            <a:r>
              <a:rPr lang="en-US" altLang="zh-CN" b="0" dirty="0">
                <a:latin typeface="Times New Roman" panose="02020603050405020304" pitchFamily="18" charset="0"/>
              </a:rPr>
              <a:t>Hello</a:t>
            </a:r>
            <a:r>
              <a:rPr lang="zh-CN" altLang="en-US" b="0" dirty="0"/>
              <a:t>在内存中的形式：</a:t>
            </a:r>
          </a:p>
          <a:p>
            <a:pPr>
              <a:buNone/>
            </a:pPr>
            <a:endParaRPr lang="zh-CN" altLang="en-US" b="0" dirty="0"/>
          </a:p>
          <a:p>
            <a:pPr>
              <a:buNone/>
            </a:pPr>
            <a:r>
              <a:rPr lang="zh-CN" altLang="en-US" b="0" dirty="0"/>
              <a:t>    </a:t>
            </a:r>
          </a:p>
          <a:p>
            <a:pPr>
              <a:buNone/>
            </a:pPr>
            <a:r>
              <a:rPr lang="zh-CN" altLang="en-US" b="0" dirty="0"/>
              <a:t>    2、</a:t>
            </a:r>
            <a:r>
              <a:rPr lang="zh-CN" altLang="en-US" b="0" dirty="0">
                <a:latin typeface="Times New Roman" panose="02020603050405020304" pitchFamily="18" charset="0"/>
              </a:rPr>
              <a:t>“</a:t>
            </a:r>
            <a:r>
              <a:rPr lang="en-US" altLang="zh-CN" b="0" dirty="0">
                <a:latin typeface="Times New Roman" panose="02020603050405020304" pitchFamily="18" charset="0"/>
              </a:rPr>
              <a:t>a”</a:t>
            </a:r>
            <a:r>
              <a:rPr lang="zh-CN" altLang="en-US" b="0" dirty="0"/>
              <a:t>不等于</a:t>
            </a:r>
            <a:r>
              <a:rPr lang="zh-CN" altLang="en-US" b="0" dirty="0">
                <a:latin typeface="Times New Roman" panose="02020603050405020304" pitchFamily="18" charset="0"/>
              </a:rPr>
              <a:t>‘</a:t>
            </a:r>
            <a:r>
              <a:rPr lang="en-US" altLang="zh-CN" b="0" dirty="0" err="1">
                <a:latin typeface="Times New Roman" panose="02020603050405020304" pitchFamily="18" charset="0"/>
              </a:rPr>
              <a:t>a’,”a</a:t>
            </a:r>
            <a:r>
              <a:rPr lang="en-US" altLang="zh-CN" b="0" dirty="0">
                <a:latin typeface="Times New Roman" panose="02020603050405020304" pitchFamily="18" charset="0"/>
              </a:rPr>
              <a:t>”</a:t>
            </a:r>
            <a:r>
              <a:rPr lang="zh-CN" altLang="en-US" b="0" dirty="0"/>
              <a:t>占2个字节，</a:t>
            </a:r>
            <a:r>
              <a:rPr lang="zh-CN" altLang="en-US" b="0" dirty="0">
                <a:latin typeface="Times New Roman" panose="02020603050405020304" pitchFamily="18" charset="0"/>
              </a:rPr>
              <a:t>‘</a:t>
            </a:r>
            <a:r>
              <a:rPr lang="en-US" altLang="zh-CN" b="0" dirty="0">
                <a:latin typeface="Times New Roman" panose="02020603050405020304" pitchFamily="18" charset="0"/>
              </a:rPr>
              <a:t>a’</a:t>
            </a:r>
            <a:r>
              <a:rPr lang="en-US" altLang="zh-CN" b="0" dirty="0"/>
              <a:t>1</a:t>
            </a:r>
            <a:r>
              <a:rPr lang="zh-CN" altLang="en-US" b="0" dirty="0"/>
              <a:t>个字节</a:t>
            </a:r>
          </a:p>
          <a:p>
            <a:pPr>
              <a:buNone/>
            </a:pPr>
            <a:endParaRPr lang="zh-CN" altLang="en-US" b="0" dirty="0"/>
          </a:p>
        </p:txBody>
      </p:sp>
      <p:sp>
        <p:nvSpPr>
          <p:cNvPr id="52236" name="矩形 52235"/>
          <p:cNvSpPr/>
          <p:nvPr/>
        </p:nvSpPr>
        <p:spPr>
          <a:xfrm>
            <a:off x="2667000" y="5181600"/>
            <a:ext cx="1981200" cy="685800"/>
          </a:xfrm>
          <a:prstGeom prst="rect">
            <a:avLst/>
          </a:prstGeom>
          <a:solidFill>
            <a:srgbClr val="CCFFFF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           \0</a:t>
            </a:r>
          </a:p>
        </p:txBody>
      </p:sp>
      <p:sp>
        <p:nvSpPr>
          <p:cNvPr id="52238" name="直接连接符 52237"/>
          <p:cNvSpPr/>
          <p:nvPr/>
        </p:nvSpPr>
        <p:spPr>
          <a:xfrm>
            <a:off x="3657600" y="5181600"/>
            <a:ext cx="0" cy="6858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242" name="矩形 52241"/>
          <p:cNvSpPr/>
          <p:nvPr/>
        </p:nvSpPr>
        <p:spPr>
          <a:xfrm>
            <a:off x="6096000" y="5181600"/>
            <a:ext cx="990600" cy="685800"/>
          </a:xfrm>
          <a:prstGeom prst="rect">
            <a:avLst/>
          </a:prstGeom>
          <a:solidFill>
            <a:srgbClr val="CCFFFF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10" y="3364865"/>
            <a:ext cx="580961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6" grpId="0" animBg="1"/>
      <p:bldP spid="522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9294" y="9087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布尔</a:t>
            </a:r>
            <a:r>
              <a:rPr lang="zh-CN" altLang="en-US" sz="2800" b="1" dirty="0" smtClean="0"/>
              <a:t>型</a:t>
            </a:r>
            <a:r>
              <a:rPr lang="en-US" altLang="zh-CN" sz="2800" b="1" dirty="0" smtClean="0"/>
              <a:t>(bool)</a:t>
            </a:r>
          </a:p>
          <a:p>
            <a:r>
              <a:rPr lang="zh-CN" altLang="en-US" sz="2800" dirty="0" smtClean="0"/>
              <a:t>代表真或假；</a:t>
            </a:r>
            <a:endParaRPr lang="en-US" altLang="zh-CN" sz="2800" dirty="0" smtClean="0"/>
          </a:p>
          <a:p>
            <a:r>
              <a:rPr lang="zh-CN" altLang="en-US" sz="2800" dirty="0" smtClean="0"/>
              <a:t>占</a:t>
            </a:r>
            <a:r>
              <a:rPr lang="en-US" altLang="zh-CN" sz="2800" dirty="0"/>
              <a:t>1</a:t>
            </a:r>
            <a:r>
              <a:rPr lang="zh-CN" altLang="en-US" sz="2800" dirty="0"/>
              <a:t>字节的</a:t>
            </a:r>
            <a:r>
              <a:rPr lang="zh-CN" altLang="en-US" sz="2800" dirty="0" smtClean="0"/>
              <a:t>存储空间；</a:t>
            </a:r>
            <a:endParaRPr lang="zh-CN" altLang="en-US" sz="2800" dirty="0"/>
          </a:p>
          <a:p>
            <a:r>
              <a:rPr lang="zh-CN" altLang="en-US" sz="2800" dirty="0"/>
              <a:t>任何数值都可自动转换成</a:t>
            </a:r>
            <a:r>
              <a:rPr lang="en-US" altLang="zh-CN" sz="2800" dirty="0"/>
              <a:t>bool</a:t>
            </a:r>
            <a:r>
              <a:rPr lang="zh-CN" altLang="en-US" sz="2800" dirty="0"/>
              <a:t>值</a:t>
            </a:r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可被转换成</a:t>
            </a:r>
            <a:r>
              <a:rPr lang="en-US" altLang="zh-CN" dirty="0"/>
              <a:t>false</a:t>
            </a:r>
          </a:p>
          <a:p>
            <a:pPr lvl="1"/>
            <a:r>
              <a:rPr lang="zh-CN" altLang="en-US" dirty="0"/>
              <a:t>任何不等于</a:t>
            </a:r>
            <a:r>
              <a:rPr lang="en-US" altLang="zh-CN" dirty="0"/>
              <a:t>0</a:t>
            </a:r>
            <a:r>
              <a:rPr lang="zh-CN" altLang="en-US" dirty="0"/>
              <a:t>的数值都被转换成</a:t>
            </a:r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610010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数据类型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1"/>
            <a:ext cx="8229600" cy="244827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内存</a:t>
            </a:r>
            <a:r>
              <a:rPr lang="zh-CN" altLang="en-US" sz="2800" b="1" dirty="0">
                <a:latin typeface="宋体" panose="02010600030101010101" pitchFamily="2" charset="-122"/>
              </a:rPr>
              <a:t>空间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0" dirty="0" smtClean="0">
                <a:latin typeface="宋体" panose="02010600030101010101" pitchFamily="2" charset="-122"/>
              </a:rPr>
              <a:t>不同</a:t>
            </a:r>
            <a:r>
              <a:rPr lang="zh-CN" altLang="en-US" sz="2800" b="0" dirty="0">
                <a:latin typeface="宋体" panose="02010600030101010101" pitchFamily="2" charset="-122"/>
              </a:rPr>
              <a:t>的数据类型</a:t>
            </a:r>
            <a:r>
              <a:rPr lang="zh-CN" altLang="en-US" sz="2800" b="0" dirty="0" smtClean="0">
                <a:latin typeface="宋体" panose="02010600030101010101" pitchFamily="2" charset="-122"/>
              </a:rPr>
              <a:t>，在</a:t>
            </a:r>
            <a:r>
              <a:rPr lang="zh-CN" altLang="en-US" sz="2800" b="0" dirty="0">
                <a:latin typeface="宋体" panose="02010600030101010101" pitchFamily="2" charset="-122"/>
              </a:rPr>
              <a:t>内存中占用的空间也不同，因而其所能表示的数值范围也不尽相同</a:t>
            </a:r>
            <a:r>
              <a:rPr lang="zh-CN" altLang="en-US" sz="2800" b="0" dirty="0" smtClean="0">
                <a:latin typeface="宋体" panose="02010600030101010101" pitchFamily="2" charset="-122"/>
              </a:rPr>
              <a:t>。</a:t>
            </a:r>
            <a:endParaRPr lang="zh-CN" altLang="en-US" sz="2800" b="0" dirty="0">
              <a:latin typeface="宋体" panose="02010600030101010101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610010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数据类型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584" y="764704"/>
            <a:ext cx="7772400" cy="4114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注意</a:t>
            </a:r>
            <a:r>
              <a:rPr lang="zh-CN" altLang="en-US" sz="2400" dirty="0"/>
              <a:t> </a:t>
            </a:r>
            <a:endParaRPr lang="zh-CN" altLang="en-US" sz="2400" b="0" dirty="0">
              <a:latin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</a:rPr>
              <a:t>整型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zh-CN" altLang="en-US" sz="2400" b="0" dirty="0">
                <a:latin typeface="Times New Roman" panose="02020603050405020304" pitchFamily="18" charset="0"/>
              </a:rPr>
              <a:t>的长度等于机器的字长：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Times New Roman" panose="02020603050405020304" pitchFamily="18" charset="0"/>
              </a:rPr>
              <a:t>            16位机：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zh-CN" altLang="en-US" sz="2400" b="0" dirty="0">
                <a:latin typeface="Times New Roman" panose="02020603050405020304" pitchFamily="18" charset="0"/>
              </a:rPr>
              <a:t>=2字节；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Times New Roman" panose="02020603050405020304" pitchFamily="18" charset="0"/>
              </a:rPr>
              <a:t>            32位机：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int</a:t>
            </a:r>
            <a:r>
              <a:rPr lang="zh-CN" altLang="en-US" sz="2400" b="0" dirty="0">
                <a:latin typeface="Times New Roman" panose="02020603050405020304" pitchFamily="18" charset="0"/>
              </a:rPr>
              <a:t>=4字节。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</a:rPr>
              <a:t>但是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short</a:t>
            </a:r>
            <a:r>
              <a:rPr lang="zh-CN" altLang="en-US" sz="2400" b="0" dirty="0">
                <a:latin typeface="Times New Roman" panose="02020603050405020304" pitchFamily="18" charset="0"/>
              </a:rPr>
              <a:t>和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long</a:t>
            </a:r>
            <a:r>
              <a:rPr lang="zh-CN" altLang="en-US" sz="2400" b="0" dirty="0">
                <a:latin typeface="Times New Roman" panose="02020603050405020304" pitchFamily="18" charset="0"/>
              </a:rPr>
              <a:t>表示的数据长度是固定的，任何支持标准</a:t>
            </a:r>
            <a:r>
              <a:rPr lang="en-US" altLang="zh-CN" sz="2400" b="0" dirty="0">
                <a:latin typeface="Times New Roman" panose="02020603050405020304" pitchFamily="18" charset="0"/>
              </a:rPr>
              <a:t>C++</a:t>
            </a:r>
            <a:r>
              <a:rPr lang="zh-CN" altLang="en-US" sz="2400" b="0" dirty="0">
                <a:latin typeface="Times New Roman" panose="02020603050405020304" pitchFamily="18" charset="0"/>
              </a:rPr>
              <a:t>的编译器都是如此，因而如果需要编写可移植性好的程序，应将整型声明为</a:t>
            </a:r>
            <a:r>
              <a:rPr lang="en-US" altLang="zh-CN" sz="2400" b="0" dirty="0">
                <a:latin typeface="Times New Roman" panose="02020603050405020304" pitchFamily="18" charset="0"/>
              </a:rPr>
              <a:t>short</a:t>
            </a:r>
            <a:r>
              <a:rPr lang="zh-CN" altLang="en-US" sz="2400" b="0" dirty="0">
                <a:latin typeface="Times New Roman" panose="02020603050405020304" pitchFamily="18" charset="0"/>
              </a:rPr>
              <a:t>或</a:t>
            </a:r>
            <a:r>
              <a:rPr lang="en-US" altLang="zh-CN" sz="2400" b="0" dirty="0">
                <a:latin typeface="Times New Roman" panose="02020603050405020304" pitchFamily="18" charset="0"/>
              </a:rPr>
              <a:t>long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。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9931" y="836712"/>
            <a:ext cx="8229600" cy="20162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例题</a:t>
            </a:r>
          </a:p>
          <a:p>
            <a:pPr marL="0" indent="0">
              <a:buNone/>
            </a:pPr>
            <a:r>
              <a:rPr lang="zh-CN" altLang="en-US" b="1" dirty="0"/>
              <a:t>     编写一个程序，输出基本数据类型</a:t>
            </a:r>
            <a:r>
              <a:rPr lang="en-US" altLang="zh-CN" b="1" dirty="0"/>
              <a:t>char, </a:t>
            </a:r>
            <a:r>
              <a:rPr lang="en-US" altLang="zh-CN" b="1" dirty="0" err="1"/>
              <a:t>int</a:t>
            </a:r>
            <a:r>
              <a:rPr lang="en-US" altLang="zh-CN" b="1" dirty="0"/>
              <a:t>, float, </a:t>
            </a:r>
            <a:r>
              <a:rPr lang="en-US" altLang="zh-CN" b="1" dirty="0" err="1"/>
              <a:t>double,bool</a:t>
            </a:r>
            <a:r>
              <a:rPr lang="zh-CN" altLang="en-US" b="1" dirty="0"/>
              <a:t>的长度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610010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数据类型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1497" y="117693"/>
            <a:ext cx="76328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//输出基本数据类型的长度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#</a:t>
            </a:r>
            <a:r>
              <a:rPr lang="en-US" altLang="zh-CN" sz="2400" b="1" dirty="0">
                <a:latin typeface="Times New Roman" panose="02020603050405020304" pitchFamily="18" charset="0"/>
              </a:rPr>
              <a:t>include &lt;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iostream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using namespace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std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nt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main</a:t>
            </a:r>
            <a:r>
              <a:rPr lang="en-US" altLang="zh-CN" sz="2400" b="1" dirty="0">
                <a:latin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&lt;&lt;</a:t>
            </a:r>
            <a:r>
              <a:rPr lang="en-US" altLang="zh-CN" sz="2400" b="1" dirty="0">
                <a:latin typeface="Times New Roman" panose="02020603050405020304" pitchFamily="18" charset="0"/>
              </a:rPr>
              <a:t>"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char  ：</a:t>
            </a:r>
            <a:r>
              <a:rPr lang="en-US" altLang="zh-CN" sz="2400" b="1" dirty="0">
                <a:latin typeface="Times New Roman" panose="02020603050405020304" pitchFamily="18" charset="0"/>
              </a:rPr>
              <a:t>"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&lt;&lt;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sizeof</a:t>
            </a:r>
            <a:r>
              <a:rPr lang="en-US" altLang="zh-CN" sz="2400" b="1" dirty="0">
                <a:latin typeface="Times New Roman" panose="02020603050405020304" pitchFamily="18" charset="0"/>
              </a:rPr>
              <a:t>(char)&lt;&lt;“</a:t>
            </a:r>
            <a:r>
              <a:rPr lang="zh-CN" altLang="en-US" sz="2400" b="1" dirty="0">
                <a:latin typeface="Times New Roman" panose="02020603050405020304" pitchFamily="18" charset="0"/>
              </a:rPr>
              <a:t>字节\</a:t>
            </a:r>
            <a:r>
              <a:rPr lang="en-US" altLang="zh-CN" sz="2400" b="1" dirty="0">
                <a:latin typeface="Times New Roman" panose="02020603050405020304" pitchFamily="18" charset="0"/>
              </a:rPr>
              <a:t>n";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&lt;&lt;"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</a:rPr>
              <a:t>   ："&lt;&lt;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sizeof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</a:rPr>
              <a:t>)&lt;&lt;"</a:t>
            </a:r>
            <a:r>
              <a:rPr lang="zh-CN" altLang="en-US" sz="2400" b="1" dirty="0">
                <a:latin typeface="Times New Roman" panose="02020603050405020304" pitchFamily="18" charset="0"/>
              </a:rPr>
              <a:t>字节\</a:t>
            </a:r>
            <a:r>
              <a:rPr lang="en-US" altLang="zh-CN" sz="2400" b="1" dirty="0">
                <a:latin typeface="Times New Roman" panose="02020603050405020304" pitchFamily="18" charset="0"/>
              </a:rPr>
              <a:t>n";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&lt;&lt;"float ："&lt;&lt;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sizeof</a:t>
            </a:r>
            <a:r>
              <a:rPr lang="en-US" altLang="zh-CN" sz="2400" b="1" dirty="0">
                <a:latin typeface="Times New Roman" panose="02020603050405020304" pitchFamily="18" charset="0"/>
              </a:rPr>
              <a:t>(float)&lt;&lt;"</a:t>
            </a:r>
            <a:r>
              <a:rPr lang="zh-CN" altLang="en-US" sz="2400" b="1" dirty="0">
                <a:latin typeface="Times New Roman" panose="02020603050405020304" pitchFamily="18" charset="0"/>
              </a:rPr>
              <a:t>字节\</a:t>
            </a:r>
            <a:r>
              <a:rPr lang="en-US" altLang="zh-CN" sz="2400" b="1" dirty="0">
                <a:latin typeface="Times New Roman" panose="02020603050405020304" pitchFamily="18" charset="0"/>
              </a:rPr>
              <a:t>n";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&lt;&lt;"double："&lt;&lt;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sizeof</a:t>
            </a:r>
            <a:r>
              <a:rPr lang="en-US" altLang="zh-CN" sz="2400" b="1" dirty="0">
                <a:latin typeface="Times New Roman" panose="02020603050405020304" pitchFamily="18" charset="0"/>
              </a:rPr>
              <a:t>(double)&lt;&lt;"</a:t>
            </a:r>
            <a:r>
              <a:rPr lang="zh-CN" altLang="en-US" sz="2400" b="1" dirty="0">
                <a:latin typeface="Times New Roman" panose="02020603050405020304" pitchFamily="18" charset="0"/>
              </a:rPr>
              <a:t>字节\</a:t>
            </a:r>
            <a:r>
              <a:rPr lang="en-US" altLang="zh-CN" sz="2400" b="1" dirty="0">
                <a:latin typeface="Times New Roman" panose="02020603050405020304" pitchFamily="18" charset="0"/>
              </a:rPr>
              <a:t>n";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&lt;&lt;"bool  ："&lt;&lt;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sizeof</a:t>
            </a:r>
            <a:r>
              <a:rPr lang="en-US" altLang="zh-CN" sz="2400" b="1" dirty="0">
                <a:latin typeface="Times New Roman" panose="02020603050405020304" pitchFamily="18" charset="0"/>
              </a:rPr>
              <a:t>(bool)&lt;&lt;"</a:t>
            </a:r>
            <a:r>
              <a:rPr lang="zh-CN" altLang="en-US" sz="2400" b="1" dirty="0">
                <a:latin typeface="Times New Roman" panose="02020603050405020304" pitchFamily="18" charset="0"/>
              </a:rPr>
              <a:t>字节\</a:t>
            </a:r>
            <a:r>
              <a:rPr lang="en-US" altLang="zh-CN" sz="2400" b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";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return 0;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077200" cy="44545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800" b="0" dirty="0">
                <a:latin typeface="宋体" panose="02010600030101010101" pitchFamily="2" charset="-122"/>
              </a:rPr>
              <a:t>概述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0" dirty="0" smtClean="0">
                <a:latin typeface="宋体" panose="02010600030101010101" pitchFamily="2" charset="-122"/>
              </a:rPr>
              <a:t>程序</a:t>
            </a:r>
            <a:r>
              <a:rPr lang="zh-CN" altLang="en-US" sz="2800" b="0" dirty="0">
                <a:latin typeface="宋体" panose="02010600030101010101" pitchFamily="2" charset="-122"/>
              </a:rPr>
              <a:t>所处理的数据不仅分为不同的数据类型，而且每种类型的数据还分为变量和常量。程序在运行中就是通过这些变量和常量来操作数据的。</a:t>
            </a:r>
            <a:r>
              <a:rPr lang="zh-CN" altLang="en-US" sz="2800" b="0" dirty="0"/>
              <a:t> </a:t>
            </a:r>
            <a:endParaRPr lang="zh-CN" altLang="en-US" sz="2800" b="0" dirty="0">
              <a:solidFill>
                <a:srgbClr val="66FF66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</a:t>
            </a:r>
            <a:endParaRPr lang="zh-CN" altLang="en-US" sz="24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980728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什么是变量？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在</a:t>
            </a:r>
            <a:r>
              <a:rPr lang="en-US" altLang="zh-CN" sz="2800" dirty="0"/>
              <a:t>C++</a:t>
            </a:r>
            <a:r>
              <a:rPr lang="zh-CN" altLang="en-US" sz="2800" dirty="0"/>
              <a:t>中，变量是存储信息的地方。变量的实质是内存中的一个地址空间，在这个地址空间中可以进行数据的存储和读取。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1"/>
            <a:ext cx="8229600" cy="216023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800" b="1" dirty="0"/>
              <a:t>变量定义的格式</a:t>
            </a:r>
            <a:r>
              <a:rPr lang="zh-CN" altLang="en-US" sz="2800" b="0" dirty="0"/>
              <a:t>：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0" dirty="0"/>
              <a:t>    </a:t>
            </a:r>
            <a:r>
              <a:rPr lang="zh-CN" altLang="en-US" sz="2800" b="0" dirty="0">
                <a:solidFill>
                  <a:schemeClr val="tx2"/>
                </a:solidFill>
              </a:rPr>
              <a:t>数据类型 变量名1，变量名2，</a:t>
            </a:r>
            <a:r>
              <a:rPr lang="zh-CN" altLang="en-US" sz="2800" b="0" dirty="0">
                <a:solidFill>
                  <a:schemeClr val="tx2"/>
                </a:solidFill>
                <a:latin typeface="Times New Roman" panose="02020603050405020304"/>
              </a:rPr>
              <a:t>…</a:t>
            </a:r>
            <a:r>
              <a:rPr lang="zh-CN" altLang="en-US" sz="2800" b="0" dirty="0">
                <a:solidFill>
                  <a:schemeClr val="tx2"/>
                </a:solidFill>
              </a:rPr>
              <a:t>变量名</a:t>
            </a:r>
            <a:r>
              <a:rPr lang="en-US" altLang="zh-CN" sz="2800" b="0" dirty="0" smtClean="0">
                <a:solidFill>
                  <a:schemeClr val="tx2"/>
                </a:solidFill>
              </a:rPr>
              <a:t>n</a:t>
            </a:r>
            <a:r>
              <a:rPr lang="zh-CN" altLang="en-US" sz="2800" b="0" dirty="0" smtClean="0">
                <a:solidFill>
                  <a:schemeClr val="tx2"/>
                </a:solidFill>
              </a:rPr>
              <a:t>；</a:t>
            </a:r>
            <a:endParaRPr lang="zh-CN" altLang="en-US" sz="2800" b="0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0" dirty="0"/>
              <a:t>例如：定义各种类型的变量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0" dirty="0"/>
              <a:t>     	</a:t>
            </a:r>
            <a:endParaRPr lang="en-US" altLang="zh-CN" sz="2800" b="0" dirty="0">
              <a:latin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3212976"/>
            <a:ext cx="57606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</a:rPr>
              <a:t> 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float    </a:t>
            </a:r>
            <a:r>
              <a:rPr lang="en-US" altLang="zh-CN" sz="2800" dirty="0">
                <a:latin typeface="Times New Roman" panose="02020603050405020304" pitchFamily="18" charset="0"/>
              </a:rPr>
              <a:t>f;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char  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ch</a:t>
            </a:r>
            <a:r>
              <a:rPr lang="en-US" altLang="zh-CN" sz="2800" dirty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Short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</a:rPr>
              <a:t>s;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double </a:t>
            </a:r>
            <a:r>
              <a:rPr lang="en-US" altLang="zh-CN" sz="2800" dirty="0">
                <a:latin typeface="Times New Roman" panose="02020603050405020304" pitchFamily="18" charset="0"/>
              </a:rPr>
              <a:t>area, length;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51585" y="-99392"/>
            <a:ext cx="3480440" cy="830997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 smtClean="0"/>
              <a:t>计算机的数值系统</a:t>
            </a:r>
            <a:endParaRPr lang="en-US" altLang="zh-C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980728"/>
            <a:ext cx="5111799" cy="4455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二进制计算方法：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减法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借</a:t>
            </a:r>
            <a:r>
              <a:rPr lang="zh-CN" altLang="en-US" sz="2400" b="1" dirty="0">
                <a:solidFill>
                  <a:srgbClr val="FF0000"/>
                </a:solidFill>
              </a:rPr>
              <a:t>一有二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0</a:t>
            </a:r>
            <a:r>
              <a:rPr lang="zh-CN" altLang="en-US" sz="2400" dirty="0"/>
              <a:t>－</a:t>
            </a:r>
            <a:r>
              <a:rPr lang="en-US" altLang="zh-CN" sz="2400" dirty="0"/>
              <a:t>0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－</a:t>
            </a:r>
            <a:r>
              <a:rPr lang="en-US" altLang="zh-CN" sz="2400" dirty="0"/>
              <a:t>1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－</a:t>
            </a:r>
            <a:r>
              <a:rPr lang="en-US" altLang="zh-CN" sz="2400" dirty="0"/>
              <a:t>0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0</a:t>
            </a:r>
            <a:r>
              <a:rPr lang="zh-CN" altLang="en-US" sz="2400" dirty="0"/>
              <a:t>－</a:t>
            </a:r>
            <a:r>
              <a:rPr lang="en-US" altLang="zh-CN" sz="2400" dirty="0"/>
              <a:t>1</a:t>
            </a:r>
            <a:r>
              <a:rPr lang="zh-CN" altLang="en-US" sz="2400" dirty="0"/>
              <a:t>＝</a:t>
            </a:r>
            <a:r>
              <a:rPr lang="en-US" altLang="zh-CN" sz="2400" dirty="0"/>
              <a:t>1 </a:t>
            </a:r>
            <a:r>
              <a:rPr lang="zh-CN" altLang="en-US" sz="2400" dirty="0"/>
              <a:t>（借位为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）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pic>
        <p:nvPicPr>
          <p:cNvPr id="3074" name="Picture 2" descr="http://www.tyut.edu.cn/kecheng1/2008/site04/courseware/chapter1/2-1_clip_image0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25287"/>
            <a:ext cx="4146226" cy="207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8496944" cy="3270250"/>
          </a:xfrm>
        </p:spPr>
        <p:txBody>
          <a:bodyPr/>
          <a:lstStyle/>
          <a:p>
            <a:r>
              <a:rPr lang="zh-CN" altLang="en-US" sz="2800" b="0" dirty="0">
                <a:solidFill>
                  <a:srgbClr val="FF0000"/>
                </a:solidFill>
              </a:rPr>
              <a:t>说明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0" dirty="0" smtClean="0"/>
              <a:t>      在</a:t>
            </a:r>
            <a:r>
              <a:rPr lang="zh-CN" altLang="en-US" sz="2800" b="0" dirty="0"/>
              <a:t>创建或定义变量时，需要指明该变量的</a:t>
            </a:r>
            <a:r>
              <a:rPr lang="zh-CN" altLang="en-US" sz="2800" b="0" dirty="0">
                <a:solidFill>
                  <a:schemeClr val="hlink"/>
                </a:solidFill>
              </a:rPr>
              <a:t>数据类型</a:t>
            </a:r>
            <a:r>
              <a:rPr lang="zh-CN" altLang="en-US" sz="2800" b="0" dirty="0"/>
              <a:t>和</a:t>
            </a:r>
            <a:r>
              <a:rPr lang="zh-CN" altLang="en-US" sz="2800" b="0" dirty="0">
                <a:solidFill>
                  <a:schemeClr val="hlink"/>
                </a:solidFill>
              </a:rPr>
              <a:t>名称</a:t>
            </a:r>
            <a:r>
              <a:rPr lang="zh-CN" altLang="en-US" sz="2800" b="0" dirty="0"/>
              <a:t>。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0" dirty="0"/>
              <a:t>     数据类型：决定变量的存储方式和可以进行的操作</a:t>
            </a:r>
            <a:r>
              <a:rPr lang="zh-CN" altLang="en-US" sz="2800" b="0" dirty="0" smtClean="0"/>
              <a:t>；</a:t>
            </a:r>
            <a:endParaRPr lang="en-US" altLang="zh-CN" sz="2800" b="0" dirty="0" smtClean="0"/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b="0" dirty="0" smtClean="0"/>
              <a:t>变量</a:t>
            </a:r>
            <a:r>
              <a:rPr lang="zh-CN" altLang="en-US" sz="2800" b="0" dirty="0"/>
              <a:t>名称：用来区分不同的变量</a:t>
            </a:r>
            <a:r>
              <a:rPr lang="zh-CN" altLang="en-US" b="0" dirty="0"/>
              <a:t>。</a:t>
            </a:r>
          </a:p>
        </p:txBody>
      </p:sp>
      <p:sp>
        <p:nvSpPr>
          <p:cNvPr id="83972" name="Text Box 1028"/>
          <p:cNvSpPr txBox="1">
            <a:spLocks noChangeArrowheads="1"/>
          </p:cNvSpPr>
          <p:nvPr/>
        </p:nvSpPr>
        <p:spPr bwMode="auto">
          <a:xfrm>
            <a:off x="2210653" y="5301208"/>
            <a:ext cx="6744254" cy="954107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楷体_GB2312" pitchFamily="49" charset="-122"/>
              </a:rPr>
              <a:t>变量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一旦被定义，则系统自动为其分配应占的内存。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208912" cy="4454525"/>
          </a:xfrm>
        </p:spPr>
        <p:txBody>
          <a:bodyPr/>
          <a:lstStyle/>
          <a:p>
            <a:pPr algn="just"/>
            <a:r>
              <a:rPr lang="zh-CN" altLang="en-US" b="0" dirty="0">
                <a:solidFill>
                  <a:schemeClr val="tx2"/>
                </a:solidFill>
              </a:rPr>
              <a:t>赋值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0" dirty="0" smtClean="0"/>
              <a:t>使用</a:t>
            </a:r>
            <a:r>
              <a:rPr lang="zh-CN" altLang="en-US" b="0" dirty="0"/>
              <a:t>赋值运算符</a:t>
            </a:r>
            <a:r>
              <a:rPr lang="zh-CN" altLang="en-US" b="0" dirty="0">
                <a:latin typeface="Times New Roman" panose="02020603050405020304"/>
              </a:rPr>
              <a:t>“</a:t>
            </a:r>
            <a:r>
              <a:rPr lang="zh-CN" altLang="en-US" b="0" dirty="0"/>
              <a:t>=</a:t>
            </a:r>
            <a:r>
              <a:rPr lang="zh-CN" altLang="en-US" b="0" dirty="0">
                <a:latin typeface="Times New Roman" panose="02020603050405020304"/>
              </a:rPr>
              <a:t>”</a:t>
            </a:r>
            <a:r>
              <a:rPr lang="zh-CN" altLang="en-US" b="0" dirty="0"/>
              <a:t>可以将一个值赋给</a:t>
            </a:r>
            <a:r>
              <a:rPr lang="zh-CN" altLang="en-US" b="0" dirty="0" smtClean="0"/>
              <a:t>变量</a:t>
            </a:r>
            <a:endParaRPr lang="zh-CN" altLang="en-US" b="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0" dirty="0" smtClean="0"/>
              <a:t>例如</a:t>
            </a:r>
            <a:r>
              <a:rPr lang="zh-CN" altLang="en-US" b="0" dirty="0"/>
              <a:t>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0" dirty="0"/>
              <a:t>          </a:t>
            </a:r>
            <a:r>
              <a:rPr lang="en-US" altLang="zh-CN" b="0" dirty="0">
                <a:latin typeface="Times New Roman" panose="02020603050405020304" pitchFamily="18" charset="0"/>
              </a:rPr>
              <a:t>unsigned short  age;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                 age = 18;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0" dirty="0" smtClean="0"/>
              <a:t>或者</a:t>
            </a:r>
            <a:endParaRPr lang="zh-CN" altLang="en-US" b="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0" dirty="0"/>
              <a:t>          </a:t>
            </a:r>
            <a:r>
              <a:rPr lang="en-US" altLang="zh-CN" b="0" dirty="0">
                <a:latin typeface="Times New Roman" panose="02020603050405020304" pitchFamily="18" charset="0"/>
              </a:rPr>
              <a:t>unsigned short age = 18;</a:t>
            </a:r>
          </a:p>
          <a:p>
            <a:endParaRPr lang="zh-CN" altLang="en-US" b="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1250" y="980728"/>
            <a:ext cx="7772400" cy="2355850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b="0" dirty="0" smtClean="0"/>
              <a:t>我们</a:t>
            </a:r>
            <a:r>
              <a:rPr lang="zh-CN" altLang="en-US" b="0" dirty="0"/>
              <a:t>可以一次定义多个相同数据类型的变量，也可以一次为多个变量初始化：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0" dirty="0"/>
              <a:t>     </a:t>
            </a:r>
            <a:r>
              <a:rPr lang="en-US" altLang="zh-CN" b="0" dirty="0">
                <a:latin typeface="Times New Roman" panose="02020603050405020304" pitchFamily="18" charset="0"/>
              </a:rPr>
              <a:t>char   </a:t>
            </a:r>
            <a:r>
              <a:rPr lang="en-US" altLang="zh-CN" b="0" dirty="0" smtClean="0">
                <a:latin typeface="Times New Roman" panose="02020603050405020304" pitchFamily="18" charset="0"/>
              </a:rPr>
              <a:t>ch1, ch2 </a:t>
            </a:r>
            <a:r>
              <a:rPr lang="en-US" altLang="zh-CN" b="0" dirty="0">
                <a:latin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     </a:t>
            </a:r>
            <a:r>
              <a:rPr lang="en-US" altLang="zh-CN" b="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b="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b="0" dirty="0">
                <a:latin typeface="Times New Roman" panose="02020603050405020304" pitchFamily="18" charset="0"/>
              </a:rPr>
              <a:t>height=10, width=6, area ;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63688" y="3650456"/>
            <a:ext cx="6934200" cy="1714893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特性：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楷体_GB2312" pitchFamily="49" charset="-122"/>
                <a:ea typeface="楷体_GB2312" pitchFamily="49" charset="-122"/>
              </a:rPr>
              <a:t>变量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可以被多次赋值，但每次赋值后，原值都会被新值覆盖。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59632" y="908720"/>
            <a:ext cx="7097071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zh-CN" altLang="en-US" b="0" dirty="0">
                <a:latin typeface="Times New Roman" panose="02020603050405020304" pitchFamily="18" charset="0"/>
              </a:rPr>
              <a:t>#</a:t>
            </a:r>
            <a:r>
              <a:rPr lang="en-US" altLang="zh-CN" b="0" dirty="0">
                <a:latin typeface="Times New Roman" panose="02020603050405020304" pitchFamily="18" charset="0"/>
              </a:rPr>
              <a:t>include &lt;</a:t>
            </a:r>
            <a:r>
              <a:rPr lang="en-US" altLang="zh-CN" b="0" dirty="0" err="1">
                <a:latin typeface="Times New Roman" panose="02020603050405020304" pitchFamily="18" charset="0"/>
              </a:rPr>
              <a:t>iostream</a:t>
            </a:r>
            <a:r>
              <a:rPr lang="en-US" altLang="zh-CN" b="0" dirty="0">
                <a:latin typeface="Times New Roman" panose="02020603050405020304" pitchFamily="18" charset="0"/>
              </a:rPr>
              <a:t>&gt;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 using namespace </a:t>
            </a:r>
            <a:r>
              <a:rPr lang="en-US" altLang="zh-CN" b="0" dirty="0" err="1">
                <a:latin typeface="Times New Roman" panose="02020603050405020304" pitchFamily="18" charset="0"/>
              </a:rPr>
              <a:t>std</a:t>
            </a:r>
            <a:r>
              <a:rPr lang="en-US" altLang="zh-CN" b="0" dirty="0">
                <a:latin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 </a:t>
            </a:r>
            <a:r>
              <a:rPr lang="en-US" altLang="zh-CN" b="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b="0" dirty="0" smtClean="0">
                <a:latin typeface="Times New Roman" panose="02020603050405020304" pitchFamily="18" charset="0"/>
              </a:rPr>
              <a:t> main</a:t>
            </a:r>
            <a:r>
              <a:rPr lang="en-US" altLang="zh-CN" b="0" dirty="0">
                <a:latin typeface="Times New Roman" panose="02020603050405020304" pitchFamily="18" charset="0"/>
              </a:rPr>
              <a:t>(){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     </a:t>
            </a:r>
            <a:r>
              <a:rPr lang="en-US" altLang="zh-CN" b="0" dirty="0" err="1">
                <a:latin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</a:rPr>
              <a:t>  </a:t>
            </a:r>
            <a:r>
              <a:rPr lang="en-US" altLang="zh-CN" b="0" dirty="0" err="1">
                <a:latin typeface="Times New Roman" panose="02020603050405020304" pitchFamily="18" charset="0"/>
              </a:rPr>
              <a:t>myAge</a:t>
            </a:r>
            <a:r>
              <a:rPr lang="en-US" altLang="zh-CN" b="0" dirty="0">
                <a:latin typeface="Times New Roman" panose="02020603050405020304" pitchFamily="18" charset="0"/>
              </a:rPr>
              <a:t> = 18;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     </a:t>
            </a:r>
            <a:r>
              <a:rPr lang="en-US" altLang="zh-CN" b="0" dirty="0" err="1">
                <a:latin typeface="Times New Roman" panose="02020603050405020304" pitchFamily="18" charset="0"/>
              </a:rPr>
              <a:t>cout</a:t>
            </a:r>
            <a:r>
              <a:rPr lang="en-US" altLang="zh-CN" b="0" dirty="0">
                <a:latin typeface="Times New Roman" panose="02020603050405020304" pitchFamily="18" charset="0"/>
              </a:rPr>
              <a:t>&lt;&lt;“</a:t>
            </a:r>
            <a:r>
              <a:rPr lang="en-US" altLang="zh-CN" b="0" dirty="0" err="1">
                <a:latin typeface="Times New Roman" panose="02020603050405020304" pitchFamily="18" charset="0"/>
              </a:rPr>
              <a:t>myAge</a:t>
            </a:r>
            <a:r>
              <a:rPr lang="en-US" altLang="zh-CN" b="0" dirty="0">
                <a:latin typeface="Times New Roman" panose="02020603050405020304" pitchFamily="18" charset="0"/>
              </a:rPr>
              <a:t>=”&lt;&lt; </a:t>
            </a:r>
            <a:r>
              <a:rPr lang="en-US" altLang="zh-CN" b="0" dirty="0" err="1">
                <a:latin typeface="Times New Roman" panose="02020603050405020304" pitchFamily="18" charset="0"/>
              </a:rPr>
              <a:t>myAge</a:t>
            </a:r>
            <a:r>
              <a:rPr lang="en-US" altLang="zh-CN" b="0" dirty="0">
                <a:latin typeface="Times New Roman" panose="02020603050405020304" pitchFamily="18" charset="0"/>
              </a:rPr>
              <a:t>&lt;&lt;</a:t>
            </a:r>
            <a:r>
              <a:rPr lang="en-US" altLang="zh-CN" b="0" dirty="0" err="1">
                <a:latin typeface="Times New Roman" panose="02020603050405020304" pitchFamily="18" charset="0"/>
              </a:rPr>
              <a:t>endl</a:t>
            </a:r>
            <a:r>
              <a:rPr lang="en-US" altLang="zh-CN" b="0" dirty="0">
                <a:latin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     </a:t>
            </a:r>
            <a:r>
              <a:rPr lang="en-US" altLang="zh-CN" b="0" dirty="0" err="1">
                <a:latin typeface="Times New Roman" panose="02020603050405020304" pitchFamily="18" charset="0"/>
              </a:rPr>
              <a:t>myAge</a:t>
            </a:r>
            <a:r>
              <a:rPr lang="en-US" altLang="zh-CN" b="0" dirty="0">
                <a:latin typeface="Times New Roman" panose="02020603050405020304" pitchFamily="18" charset="0"/>
              </a:rPr>
              <a:t> = 20;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     </a:t>
            </a:r>
            <a:r>
              <a:rPr lang="en-US" altLang="zh-CN" b="0" dirty="0" err="1">
                <a:latin typeface="Times New Roman" panose="02020603050405020304" pitchFamily="18" charset="0"/>
              </a:rPr>
              <a:t>cout</a:t>
            </a:r>
            <a:r>
              <a:rPr lang="en-US" altLang="zh-CN" b="0" dirty="0">
                <a:latin typeface="Times New Roman" panose="02020603050405020304" pitchFamily="18" charset="0"/>
              </a:rPr>
              <a:t>&lt;&lt;“</a:t>
            </a:r>
            <a:r>
              <a:rPr lang="en-US" altLang="zh-CN" b="0" dirty="0" err="1">
                <a:latin typeface="Times New Roman" panose="02020603050405020304" pitchFamily="18" charset="0"/>
              </a:rPr>
              <a:t>myAge</a:t>
            </a:r>
            <a:r>
              <a:rPr lang="en-US" altLang="zh-CN" b="0" dirty="0">
                <a:latin typeface="Times New Roman" panose="02020603050405020304" pitchFamily="18" charset="0"/>
              </a:rPr>
              <a:t>=”&lt;&lt; </a:t>
            </a:r>
            <a:r>
              <a:rPr lang="en-US" altLang="zh-CN" b="0" dirty="0" err="1">
                <a:latin typeface="Times New Roman" panose="02020603050405020304" pitchFamily="18" charset="0"/>
              </a:rPr>
              <a:t>myAge</a:t>
            </a:r>
            <a:r>
              <a:rPr lang="en-US" altLang="zh-CN" b="0" dirty="0">
                <a:latin typeface="Times New Roman" panose="02020603050405020304" pitchFamily="18" charset="0"/>
              </a:rPr>
              <a:t>&lt;&lt;</a:t>
            </a:r>
            <a:r>
              <a:rPr lang="en-US" altLang="zh-CN" b="0" dirty="0" err="1">
                <a:latin typeface="Times New Roman" panose="02020603050405020304" pitchFamily="18" charset="0"/>
              </a:rPr>
              <a:t>endl</a:t>
            </a:r>
            <a:r>
              <a:rPr lang="en-US" altLang="zh-CN" b="0" dirty="0" smtClean="0">
                <a:latin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 </a:t>
            </a:r>
            <a:r>
              <a:rPr lang="en-US" altLang="zh-CN" dirty="0" smtClean="0">
                <a:latin typeface="Times New Roman" panose="02020603050405020304" pitchFamily="18" charset="0"/>
              </a:rPr>
              <a:t>  return 0;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}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7772400" cy="3616325"/>
          </a:xfrm>
        </p:spPr>
        <p:txBody>
          <a:bodyPr/>
          <a:lstStyle/>
          <a:p>
            <a:pPr algn="just"/>
            <a:r>
              <a:rPr lang="en-US" altLang="zh-CN" sz="3200" b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typedef</a:t>
            </a:r>
            <a:endParaRPr lang="zh-CN" altLang="en-US" sz="3200" b="0" dirty="0">
              <a:solidFill>
                <a:schemeClr val="tx2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0" dirty="0" smtClean="0"/>
              <a:t>为</a:t>
            </a:r>
            <a:r>
              <a:rPr lang="zh-CN" altLang="en-US" b="0" dirty="0"/>
              <a:t>已有的数据类型定义一个同义词，</a:t>
            </a:r>
            <a:r>
              <a:rPr lang="zh-CN" altLang="en-US" b="0" dirty="0" smtClean="0"/>
              <a:t>或者叫做</a:t>
            </a:r>
            <a:r>
              <a:rPr lang="zh-CN" altLang="en-US" b="0" dirty="0"/>
              <a:t>别名。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0" dirty="0" smtClean="0"/>
              <a:t>例如</a:t>
            </a:r>
            <a:r>
              <a:rPr lang="zh-CN" altLang="en-US" b="0" dirty="0"/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0" dirty="0"/>
              <a:t>         </a:t>
            </a:r>
            <a:r>
              <a:rPr lang="en-US" altLang="zh-CN" b="0" dirty="0" err="1">
                <a:latin typeface="Times New Roman" panose="02020603050405020304" pitchFamily="18" charset="0"/>
              </a:rPr>
              <a:t>typedef</a:t>
            </a:r>
            <a:r>
              <a:rPr lang="en-US" altLang="zh-CN" b="0" dirty="0">
                <a:latin typeface="Times New Roman" panose="02020603050405020304" pitchFamily="18" charset="0"/>
              </a:rPr>
              <a:t>   unsigned </a:t>
            </a:r>
            <a:r>
              <a:rPr lang="en-US" altLang="zh-CN" b="0" dirty="0" err="1">
                <a:latin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</a:rPr>
              <a:t>   UINT;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dirty="0"/>
              <a:t>         </a:t>
            </a:r>
            <a:r>
              <a:rPr lang="zh-CN" altLang="en-US" b="0" dirty="0">
                <a:solidFill>
                  <a:schemeClr val="tx2"/>
                </a:solidFill>
              </a:rPr>
              <a:t>关键字   数据类型   别名赋值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0" dirty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763688" y="4646349"/>
            <a:ext cx="7200800" cy="1477328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kumimoji="1" lang="zh-CN" altLang="en-US" sz="32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en-US" altLang="zh-CN" sz="32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dirty="0" smtClean="0"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kumimoji="1" lang="en-US" altLang="zh-CN" sz="2800" dirty="0" err="1">
                <a:latin typeface="楷体_GB2312" pitchFamily="49" charset="-122"/>
                <a:ea typeface="楷体_GB2312" pitchFamily="49" charset="-122"/>
              </a:rPr>
              <a:t>typedef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定义同义词时并不分配内存空间。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常量： 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程序运行过程中，其值始终保持不变的数据称为常量。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常量可分</a:t>
            </a:r>
            <a:r>
              <a:rPr lang="zh-CN" altLang="en-US" dirty="0">
                <a:solidFill>
                  <a:srgbClr val="FF0000"/>
                </a:solidFill>
              </a:rPr>
              <a:t>字面常量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标识符常量</a:t>
            </a:r>
            <a:r>
              <a:rPr lang="zh-CN" altLang="en-US" dirty="0"/>
              <a:t>两类。 </a:t>
            </a:r>
            <a:endParaRPr lang="en-US" altLang="zh-CN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712968" cy="1584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所谓</a:t>
            </a:r>
            <a:r>
              <a:rPr lang="zh-CN" altLang="en-US" dirty="0">
                <a:solidFill>
                  <a:srgbClr val="FF0000"/>
                </a:solidFill>
              </a:rPr>
              <a:t>字面常量</a:t>
            </a:r>
            <a:r>
              <a:rPr lang="zh-CN" altLang="en-US" dirty="0"/>
              <a:t>，是指能直接从其字面形式即可判别其类型的常量，又称</a:t>
            </a:r>
            <a:r>
              <a:rPr lang="zh-CN" altLang="en-US" dirty="0" smtClean="0"/>
              <a:t>直接常量。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所谓</a:t>
            </a:r>
            <a:r>
              <a:rPr lang="zh-CN" altLang="en-US" dirty="0">
                <a:solidFill>
                  <a:srgbClr val="FF0000"/>
                </a:solidFill>
              </a:rPr>
              <a:t>标识符常量</a:t>
            </a:r>
            <a:r>
              <a:rPr lang="zh-CN" altLang="en-US" dirty="0"/>
              <a:t>，</a:t>
            </a:r>
            <a:r>
              <a:rPr lang="zh-CN" altLang="en-US" dirty="0" smtClean="0"/>
              <a:t>是</a:t>
            </a:r>
            <a:r>
              <a:rPr lang="zh-CN" altLang="en-US" dirty="0"/>
              <a:t>指</a:t>
            </a:r>
            <a:r>
              <a:rPr lang="zh-CN" altLang="en-US" dirty="0" smtClean="0"/>
              <a:t>用</a:t>
            </a:r>
            <a:r>
              <a:rPr lang="zh-CN" altLang="en-US" dirty="0"/>
              <a:t>一个标识符来表示一个</a:t>
            </a:r>
            <a:r>
              <a:rPr lang="zh-CN" altLang="en-US" dirty="0" smtClean="0"/>
              <a:t>常量。</a:t>
            </a:r>
            <a:r>
              <a:rPr lang="zh-CN" altLang="en-US" dirty="0"/>
              <a:t>其特点是编译后写在代码区，不可寻址，不可更改，属于指令的一部分。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 marL="457200" lvl="1" indent="0">
              <a:buNone/>
            </a:pPr>
            <a:endParaRPr lang="zh-CN" altLang="en-US" sz="32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3"/>
            <a:ext cx="8229600" cy="33843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chemeClr val="tx2"/>
                </a:solidFill>
              </a:rPr>
              <a:t>字面常量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0" dirty="0" smtClean="0"/>
              <a:t>C++</a:t>
            </a:r>
            <a:r>
              <a:rPr lang="zh-CN" altLang="en-US" sz="2800" b="0" dirty="0" smtClean="0">
                <a:latin typeface="宋体" panose="02010600030101010101" pitchFamily="2" charset="-122"/>
              </a:rPr>
              <a:t>中提供了一个关键字</a:t>
            </a:r>
            <a:r>
              <a:rPr lang="en-US" altLang="zh-CN" sz="2800" b="0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2800" b="0" dirty="0" smtClean="0"/>
              <a:t>，</a:t>
            </a:r>
            <a:r>
              <a:rPr lang="zh-CN" altLang="en-US" sz="2800" b="0" dirty="0" smtClean="0">
                <a:latin typeface="宋体" panose="02010600030101010101" pitchFamily="2" charset="-122"/>
              </a:rPr>
              <a:t>用来区分常量和变量。并且由于常量代表一个固定的值，并且该值在程序运行过程中不能够被改变，所以要求</a:t>
            </a:r>
            <a:r>
              <a:rPr lang="zh-CN" altLang="en-US" sz="2800" b="0" dirty="0" smtClean="0">
                <a:solidFill>
                  <a:schemeClr val="hlink"/>
                </a:solidFill>
                <a:latin typeface="宋体" panose="02010600030101010101" pitchFamily="2" charset="-122"/>
              </a:rPr>
              <a:t>常量在定义的时候必须进行初始化</a:t>
            </a:r>
            <a:r>
              <a:rPr lang="zh-CN" altLang="en-US" sz="2800" b="0" dirty="0" smtClean="0">
                <a:latin typeface="宋体" panose="02010600030101010101" pitchFamily="2" charset="-122"/>
              </a:rPr>
              <a:t>。</a:t>
            </a:r>
            <a:r>
              <a:rPr lang="zh-CN" altLang="en-US" sz="2800" b="0" dirty="0" smtClean="0"/>
              <a:t> </a:t>
            </a:r>
            <a:endParaRPr lang="zh-CN" altLang="en-US" sz="2800" b="0" dirty="0"/>
          </a:p>
        </p:txBody>
      </p:sp>
      <p:sp>
        <p:nvSpPr>
          <p:cNvPr id="7" name="矩形 6"/>
          <p:cNvSpPr/>
          <p:nvPr/>
        </p:nvSpPr>
        <p:spPr>
          <a:xfrm>
            <a:off x="2411760" y="4365104"/>
            <a:ext cx="6336704" cy="1947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例如：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const</a:t>
            </a:r>
            <a:r>
              <a:rPr lang="en-US" altLang="zh-CN" sz="2800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</a:rPr>
              <a:t>         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=10 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</a:t>
            </a:r>
            <a:r>
              <a:rPr lang="zh-CN" altLang="en-US" sz="2800" dirty="0">
                <a:solidFill>
                  <a:schemeClr val="tx2"/>
                </a:solidFill>
              </a:rPr>
              <a:t>关键字 数据类型 常量名=初始值；</a:t>
            </a:r>
            <a:endParaRPr lang="zh-CN" altLang="en-US" sz="28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560296" cy="32537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标识符常量</a:t>
            </a:r>
            <a:endParaRPr lang="en-US" altLang="zh-CN" sz="2800" b="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define</a:t>
            </a:r>
            <a:r>
              <a:rPr lang="zh-CN" altLang="en-US" sz="2800" b="0" dirty="0">
                <a:solidFill>
                  <a:schemeClr val="tx2"/>
                </a:solidFill>
              </a:rPr>
              <a:t>关键字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0" dirty="0"/>
              <a:t>     在</a:t>
            </a:r>
            <a:r>
              <a:rPr lang="en-US" altLang="zh-CN" sz="2800" b="0" dirty="0"/>
              <a:t>C</a:t>
            </a:r>
            <a:r>
              <a:rPr lang="zh-CN" altLang="en-US" sz="2800" b="0" dirty="0"/>
              <a:t>语言中使用预编译指令#</a:t>
            </a:r>
            <a:r>
              <a:rPr lang="en-US" altLang="zh-CN" sz="2800" b="0" dirty="0"/>
              <a:t>define</a:t>
            </a:r>
            <a:r>
              <a:rPr lang="zh-CN" altLang="en-US" sz="2800" b="0" dirty="0"/>
              <a:t>也能够定义</a:t>
            </a:r>
            <a:r>
              <a:rPr lang="zh-CN" altLang="en-US" sz="2800" b="0" dirty="0" smtClean="0"/>
              <a:t>常量</a:t>
            </a:r>
            <a:endParaRPr lang="zh-CN" altLang="en-US" sz="2800" b="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0" dirty="0" smtClean="0"/>
              <a:t>例如</a:t>
            </a:r>
            <a:r>
              <a:rPr lang="zh-CN" altLang="en-US" sz="2800" b="0" dirty="0"/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0" dirty="0"/>
              <a:t>         </a:t>
            </a:r>
            <a:r>
              <a:rPr lang="zh-CN" altLang="en-US" sz="2800" b="0" dirty="0">
                <a:latin typeface="Times New Roman" panose="02020603050405020304" pitchFamily="18" charset="0"/>
              </a:rPr>
              <a:t>#</a:t>
            </a:r>
            <a:r>
              <a:rPr lang="en-US" altLang="zh-CN" sz="2800" b="0" dirty="0">
                <a:latin typeface="Times New Roman" panose="02020603050405020304" pitchFamily="18" charset="0"/>
              </a:rPr>
              <a:t>define      PI</a:t>
            </a:r>
            <a:r>
              <a:rPr lang="zh-CN" altLang="en-US" sz="2800" b="0" dirty="0">
                <a:latin typeface="Times New Roman" panose="02020603050405020304" pitchFamily="18" charset="0"/>
              </a:rPr>
              <a:t>      3.1415927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0" dirty="0"/>
              <a:t>        </a:t>
            </a:r>
            <a:r>
              <a:rPr lang="zh-CN" altLang="en-US" sz="2800" b="0" dirty="0">
                <a:solidFill>
                  <a:schemeClr val="tx2"/>
                </a:solidFill>
              </a:rPr>
              <a:t>关键字  常量名      值</a:t>
            </a:r>
            <a:r>
              <a:rPr lang="zh-CN" altLang="en-US" sz="2800" b="0" dirty="0"/>
              <a:t>        </a:t>
            </a:r>
            <a:endParaRPr lang="en-US" altLang="zh-CN" sz="2800" b="0" dirty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259632" y="4165775"/>
            <a:ext cx="7696200" cy="1569660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B0F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该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语句属于预编译指令，不属于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语句，因而行尾不需要使用分号。并且由于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是向下兼容的，因而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语言的程序能够在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的编译器下顺利运行。但是在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编程中，建议使用</a:t>
            </a:r>
            <a:r>
              <a:rPr kumimoji="1" lang="en-US" altLang="zh-CN" sz="2400" dirty="0" err="1">
                <a:latin typeface="楷体_GB2312" pitchFamily="49" charset="-122"/>
                <a:ea typeface="楷体_GB2312" pitchFamily="49" charset="-122"/>
              </a:rPr>
              <a:t>const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替代#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define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定义常量。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052736"/>
            <a:ext cx="7992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转义字符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  以\开头的字符序列，代表特殊的意义。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  例如：</a:t>
            </a:r>
            <a:r>
              <a:rPr lang="zh-CN" altLang="en-US" sz="2800" dirty="0">
                <a:latin typeface="Times New Roman" panose="02020603050405020304" pitchFamily="18" charset="0"/>
              </a:rPr>
              <a:t>\</a:t>
            </a:r>
            <a:r>
              <a:rPr lang="en-US" altLang="zh-CN" sz="2800" dirty="0">
                <a:latin typeface="Times New Roman" panose="02020603050405020304" pitchFamily="18" charset="0"/>
              </a:rPr>
              <a:t>n、\t、\”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51585" y="-99392"/>
            <a:ext cx="3480440" cy="830997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 smtClean="0"/>
              <a:t>计算机的数值系统</a:t>
            </a:r>
            <a:endParaRPr lang="en-US" altLang="zh-C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1585" y="1196752"/>
            <a:ext cx="5111799" cy="27905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二进制计算方法：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 smtClean="0"/>
              <a:t>）</a:t>
            </a:r>
            <a:r>
              <a:rPr lang="zh-CN" altLang="en-US" sz="2400" b="1" dirty="0"/>
              <a:t>乘</a:t>
            </a:r>
            <a:r>
              <a:rPr lang="zh-CN" altLang="en-US" sz="2400" b="1" dirty="0" smtClean="0"/>
              <a:t>法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</a:t>
            </a:r>
            <a:r>
              <a:rPr lang="en-US" altLang="zh-CN" sz="2400" dirty="0"/>
              <a:t>0×0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/>
              <a:t> </a:t>
            </a:r>
            <a:r>
              <a:rPr lang="en-US" altLang="zh-CN" sz="2400" dirty="0" smtClean="0"/>
              <a:t>      0×1</a:t>
            </a:r>
            <a:r>
              <a:rPr lang="zh-CN" altLang="en-US" sz="2400" dirty="0"/>
              <a:t>＝</a:t>
            </a:r>
            <a:r>
              <a:rPr lang="en-US" altLang="zh-CN" sz="2400" dirty="0"/>
              <a:t>1×0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/>
              <a:t>       </a:t>
            </a:r>
            <a:r>
              <a:rPr lang="en-US" altLang="zh-CN" sz="2400" dirty="0" smtClean="0"/>
              <a:t>1×1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endParaRPr lang="en-US" altLang="zh-CN" sz="2400" dirty="0" smtClean="0"/>
          </a:p>
        </p:txBody>
      </p:sp>
      <p:pic>
        <p:nvPicPr>
          <p:cNvPr id="5122" name="Picture 2" descr="http://www.tyut.edu.cn/kecheng1/2008/site04/courseware/chapter1/2-1_clip_image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67" y="2924944"/>
            <a:ext cx="5803149" cy="293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772400" cy="5486400"/>
          </a:xfrm>
          <a:solidFill>
            <a:schemeClr val="bg1"/>
          </a:solidFill>
        </p:spPr>
        <p:txBody>
          <a:bodyPr/>
          <a:lstStyle/>
          <a:p>
            <a:pPr lvl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\</a:t>
            </a:r>
            <a:r>
              <a:rPr lang="en-US" altLang="zh-CN" b="0" dirty="0">
                <a:latin typeface="Times New Roman" panose="02020603050405020304" pitchFamily="18" charset="0"/>
              </a:rPr>
              <a:t>a			0x07		bell（</a:t>
            </a:r>
            <a:r>
              <a:rPr lang="zh-CN" altLang="en-US" b="0" dirty="0">
                <a:latin typeface="Times New Roman" panose="02020603050405020304" pitchFamily="18" charset="0"/>
              </a:rPr>
              <a:t>响铃）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\</a:t>
            </a:r>
            <a:r>
              <a:rPr lang="en-US" altLang="zh-CN" b="0" dirty="0">
                <a:latin typeface="Times New Roman" panose="02020603050405020304" pitchFamily="18" charset="0"/>
              </a:rPr>
              <a:t>n			0x0A		</a:t>
            </a:r>
            <a:r>
              <a:rPr lang="zh-CN" altLang="zh-CN" b="0" dirty="0">
                <a:latin typeface="Times New Roman" panose="02020603050405020304" pitchFamily="18" charset="0"/>
              </a:rPr>
              <a:t>换行</a:t>
            </a:r>
            <a:endParaRPr lang="zh-CN" altLang="en-US" b="0" dirty="0">
              <a:latin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\</a:t>
            </a:r>
            <a:r>
              <a:rPr lang="en-US" altLang="zh-CN" b="0" dirty="0">
                <a:latin typeface="Times New Roman" panose="02020603050405020304" pitchFamily="18" charset="0"/>
              </a:rPr>
              <a:t>r			0x0D		</a:t>
            </a:r>
            <a:r>
              <a:rPr lang="zh-CN" altLang="en-US" b="0" dirty="0">
                <a:latin typeface="Times New Roman" panose="02020603050405020304" pitchFamily="18" charset="0"/>
              </a:rPr>
              <a:t>回车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\</a:t>
            </a:r>
            <a:r>
              <a:rPr lang="en-US" altLang="zh-CN" b="0" dirty="0">
                <a:latin typeface="Times New Roman" panose="02020603050405020304" pitchFamily="18" charset="0"/>
              </a:rPr>
              <a:t>t			0x09		</a:t>
            </a:r>
            <a:r>
              <a:rPr lang="zh-CN" altLang="en-US" b="0" dirty="0">
                <a:latin typeface="Times New Roman" panose="02020603050405020304" pitchFamily="18" charset="0"/>
              </a:rPr>
              <a:t>制表符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\</a:t>
            </a:r>
            <a:r>
              <a:rPr lang="en-US" altLang="zh-CN" b="0" dirty="0">
                <a:latin typeface="Times New Roman" panose="02020603050405020304" pitchFamily="18" charset="0"/>
              </a:rPr>
              <a:t>v			0x0B		</a:t>
            </a:r>
            <a:r>
              <a:rPr lang="zh-CN" altLang="en-US" b="0" dirty="0">
                <a:latin typeface="Times New Roman" panose="02020603050405020304" pitchFamily="18" charset="0"/>
              </a:rPr>
              <a:t>垂直跳格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\</a:t>
            </a:r>
            <a:r>
              <a:rPr lang="en-US" altLang="zh-CN" b="0" dirty="0">
                <a:latin typeface="Times New Roman" panose="02020603050405020304" pitchFamily="18" charset="0"/>
              </a:rPr>
              <a:t>b			0x08		Backspace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\\			0x5C		‘\’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\"			0x22		</a:t>
            </a:r>
            <a:r>
              <a:rPr lang="zh-CN" altLang="en-US" b="0" dirty="0">
                <a:latin typeface="Times New Roman" panose="02020603050405020304" pitchFamily="18" charset="0"/>
              </a:rPr>
              <a:t>双引号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\‘		</a:t>
            </a:r>
            <a:r>
              <a:rPr lang="zh-CN" altLang="en-US" b="0" dirty="0" smtClean="0">
                <a:latin typeface="Times New Roman" panose="02020603050405020304" pitchFamily="18" charset="0"/>
              </a:rPr>
              <a:t>0</a:t>
            </a:r>
            <a:r>
              <a:rPr lang="en-US" altLang="zh-CN" b="0" dirty="0">
                <a:latin typeface="Times New Roman" panose="02020603050405020304" pitchFamily="18" charset="0"/>
              </a:rPr>
              <a:t>x27		</a:t>
            </a:r>
            <a:r>
              <a:rPr lang="zh-CN" altLang="zh-CN" b="0" dirty="0">
                <a:latin typeface="Times New Roman" panose="02020603050405020304" pitchFamily="18" charset="0"/>
              </a:rPr>
              <a:t>单引号</a:t>
            </a:r>
            <a:endParaRPr lang="zh-CN" altLang="en-US" b="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Times New Roman" panose="02020603050405020304" pitchFamily="18" charset="0"/>
              </a:rPr>
              <a:t>     \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ddd</a:t>
            </a:r>
            <a:r>
              <a:rPr lang="en-US" altLang="zh-CN" sz="2400" b="0" dirty="0">
                <a:latin typeface="Times New Roman" panose="02020603050405020304" pitchFamily="18" charset="0"/>
              </a:rPr>
              <a:t>                                   1-3</a:t>
            </a:r>
            <a:r>
              <a:rPr lang="zh-CN" altLang="en-US" sz="2400" b="0" dirty="0">
                <a:latin typeface="Times New Roman" panose="02020603050405020304" pitchFamily="18" charset="0"/>
              </a:rPr>
              <a:t>位8进数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\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xhh</a:t>
            </a:r>
            <a:r>
              <a:rPr lang="en-US" altLang="zh-CN" sz="2400" b="0" dirty="0">
                <a:latin typeface="Times New Roman" panose="02020603050405020304" pitchFamily="18" charset="0"/>
              </a:rPr>
              <a:t>                                   1-2</a:t>
            </a:r>
            <a:r>
              <a:rPr lang="zh-CN" altLang="en-US" sz="2400" b="0" dirty="0">
                <a:latin typeface="Times New Roman" panose="02020603050405020304" pitchFamily="18" charset="0"/>
              </a:rPr>
              <a:t>位16进数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08912" cy="4742656"/>
          </a:xfrm>
          <a:solidFill>
            <a:schemeClr val="bg1"/>
          </a:solidFill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#</a:t>
            </a:r>
            <a:r>
              <a:rPr lang="en-US" altLang="zh-CN" b="1" dirty="0">
                <a:latin typeface="Times New Roman" panose="02020603050405020304" pitchFamily="18" charset="0"/>
              </a:rPr>
              <a:t>include &lt;</a:t>
            </a:r>
            <a:r>
              <a:rPr lang="en-US" altLang="zh-CN" b="1" dirty="0" err="1">
                <a:latin typeface="Times New Roman" panose="02020603050405020304" pitchFamily="18" charset="0"/>
              </a:rPr>
              <a:t>iostream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using namespace </a:t>
            </a:r>
            <a:r>
              <a:rPr lang="en-US" altLang="zh-CN" b="1" dirty="0" err="1">
                <a:latin typeface="Times New Roman" panose="02020603050405020304" pitchFamily="18" charset="0"/>
              </a:rPr>
              <a:t>std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void main()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b="1" dirty="0">
                <a:latin typeface="Times New Roman" panose="02020603050405020304" pitchFamily="18" charset="0"/>
              </a:rPr>
              <a:t>&lt;&lt;“</a:t>
            </a:r>
            <a:r>
              <a:rPr lang="zh-CN" altLang="en-US" b="1" dirty="0">
                <a:latin typeface="Times New Roman" panose="02020603050405020304" pitchFamily="18" charset="0"/>
              </a:rPr>
              <a:t>输出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字母：</a:t>
            </a:r>
            <a:r>
              <a:rPr lang="en-US" altLang="zh-CN" b="1" dirty="0" smtClean="0">
                <a:latin typeface="Times New Roman" panose="02020603050405020304" pitchFamily="18" charset="0"/>
              </a:rPr>
              <a:t>”</a:t>
            </a:r>
            <a:r>
              <a:rPr lang="zh-CN" altLang="en-US" b="1" dirty="0" smtClean="0">
                <a:latin typeface="Times New Roman" panose="02020603050405020304" pitchFamily="18" charset="0"/>
              </a:rPr>
              <a:t>&lt;&lt; </a:t>
            </a:r>
            <a:r>
              <a:rPr lang="zh-CN" altLang="en-US" b="1" dirty="0">
                <a:latin typeface="Times New Roman" panose="02020603050405020304" pitchFamily="18" charset="0"/>
              </a:rPr>
              <a:t>‘</a:t>
            </a:r>
            <a:r>
              <a:rPr lang="en-US" altLang="zh-CN" b="1" dirty="0">
                <a:latin typeface="Times New Roman" panose="02020603050405020304" pitchFamily="18" charset="0"/>
              </a:rPr>
              <a:t>a’&lt;&lt;’\a’&lt;&lt;</a:t>
            </a:r>
            <a:r>
              <a:rPr lang="en-US" altLang="zh-CN" b="1" dirty="0" err="1">
                <a:latin typeface="Times New Roman" panose="02020603050405020304" pitchFamily="18" charset="0"/>
              </a:rPr>
              <a:t>endl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b="1" dirty="0">
                <a:latin typeface="Times New Roman" panose="02020603050405020304" pitchFamily="18" charset="0"/>
              </a:rPr>
              <a:t>&lt;&lt;“</a:t>
            </a:r>
            <a:r>
              <a:rPr lang="zh-CN" altLang="en-US" b="1" dirty="0">
                <a:latin typeface="Times New Roman" panose="02020603050405020304" pitchFamily="18" charset="0"/>
              </a:rPr>
              <a:t>输出字母：”&lt;&lt; ‘</a:t>
            </a:r>
            <a:r>
              <a:rPr lang="en-US" altLang="zh-CN" b="1" dirty="0">
                <a:latin typeface="Times New Roman" panose="02020603050405020304" pitchFamily="18" charset="0"/>
              </a:rPr>
              <a:t>n’&lt;&lt;’\n’;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640960" cy="2808312"/>
          </a:xfrm>
          <a:solidFill>
            <a:schemeClr val="bg1"/>
          </a:solidFill>
        </p:spPr>
        <p:txBody>
          <a:bodyPr/>
          <a:lstStyle/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0" dirty="0" smtClean="0"/>
              <a:t>反</a:t>
            </a:r>
            <a:r>
              <a:rPr lang="zh-CN" altLang="en-US" sz="2800" b="0" dirty="0"/>
              <a:t>斜杠还可以和八进制数或十六进制结合起来表示相应的</a:t>
            </a:r>
            <a:r>
              <a:rPr lang="en-US" altLang="zh-CN" sz="2800" b="0" dirty="0"/>
              <a:t>ASCII</a:t>
            </a:r>
            <a:r>
              <a:rPr lang="zh-CN" altLang="en-US" sz="2800" b="0" dirty="0"/>
              <a:t>码。表示形式如下：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0" dirty="0"/>
              <a:t>      </a:t>
            </a:r>
            <a:r>
              <a:rPr lang="zh-CN" altLang="en-US" sz="28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\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ddd</a:t>
            </a:r>
            <a:r>
              <a:rPr lang="en-US" altLang="zh-CN" sz="28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：1~3</a:t>
            </a:r>
            <a:r>
              <a:rPr lang="zh-CN" altLang="en-US" sz="28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位八进制数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\</a:t>
            </a:r>
            <a:r>
              <a:rPr lang="en-US" altLang="zh-CN" sz="2800" b="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xhh</a:t>
            </a:r>
            <a:r>
              <a:rPr lang="en-US" altLang="zh-CN" sz="28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：1~2</a:t>
            </a:r>
            <a:r>
              <a:rPr lang="zh-CN" altLang="en-US" sz="28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位十六进制</a:t>
            </a:r>
            <a:r>
              <a:rPr lang="zh-CN" altLang="en-US" sz="28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数</a:t>
            </a:r>
            <a:endParaRPr lang="zh-CN" altLang="en-US" sz="28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8312" y="980729"/>
            <a:ext cx="8424167" cy="3672408"/>
          </a:xfrm>
        </p:spPr>
        <p:txBody>
          <a:bodyPr/>
          <a:lstStyle/>
          <a:p>
            <a:r>
              <a:rPr lang="zh-CN" altLang="en-US" b="0" dirty="0">
                <a:solidFill>
                  <a:schemeClr val="tx2"/>
                </a:solidFill>
              </a:rPr>
              <a:t>字符变量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0" dirty="0"/>
              <a:t>     </a:t>
            </a:r>
            <a:r>
              <a:rPr lang="en-US" altLang="zh-CN" b="0" dirty="0">
                <a:latin typeface="Times New Roman" panose="02020603050405020304" pitchFamily="18" charset="0"/>
              </a:rPr>
              <a:t>char ch1=‘a’，ch2=97, ch3=‘/064</a:t>
            </a:r>
            <a:r>
              <a:rPr lang="en-US" altLang="zh-CN" b="0" dirty="0" smtClean="0">
                <a:latin typeface="Times New Roman" panose="02020603050405020304" pitchFamily="18" charset="0"/>
              </a:rPr>
              <a:t>’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0" dirty="0" smtClean="0">
                <a:solidFill>
                  <a:schemeClr val="tx2"/>
                </a:solidFill>
              </a:rPr>
              <a:t>原因</a:t>
            </a:r>
            <a:r>
              <a:rPr lang="zh-CN" altLang="en-US" b="0" dirty="0">
                <a:solidFill>
                  <a:schemeClr val="tx2"/>
                </a:solidFill>
              </a:rPr>
              <a:t>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0" dirty="0"/>
              <a:t>      在内存中，字符数据以</a:t>
            </a:r>
            <a:r>
              <a:rPr lang="en-US" altLang="zh-CN" b="0" dirty="0">
                <a:latin typeface="Times New Roman" panose="02020603050405020304" pitchFamily="18" charset="0"/>
              </a:rPr>
              <a:t>ASCII</a:t>
            </a:r>
            <a:r>
              <a:rPr lang="zh-CN" altLang="en-US" b="0" dirty="0"/>
              <a:t>码存储，即以整数表示，所以，</a:t>
            </a:r>
            <a:r>
              <a:rPr lang="en-US" altLang="zh-CN" b="0" dirty="0">
                <a:latin typeface="Times New Roman" panose="02020603050405020304" pitchFamily="18" charset="0"/>
              </a:rPr>
              <a:t>C++</a:t>
            </a:r>
            <a:r>
              <a:rPr lang="zh-CN" altLang="en-US" b="0" dirty="0"/>
              <a:t>中字符数据和整数可以相互赋值。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3568" y="954087"/>
            <a:ext cx="7772400" cy="4851177"/>
          </a:xfrm>
          <a:solidFill>
            <a:schemeClr val="bg1"/>
          </a:solidFill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#</a:t>
            </a:r>
            <a:r>
              <a:rPr lang="en-US" altLang="zh-CN" b="0" dirty="0">
                <a:latin typeface="Times New Roman" panose="02020603050405020304" pitchFamily="18" charset="0"/>
              </a:rPr>
              <a:t>include &lt;</a:t>
            </a:r>
            <a:r>
              <a:rPr lang="en-US" altLang="zh-CN" b="0" dirty="0" err="1">
                <a:latin typeface="Times New Roman" panose="02020603050405020304" pitchFamily="18" charset="0"/>
              </a:rPr>
              <a:t>iostream</a:t>
            </a:r>
            <a:r>
              <a:rPr lang="en-US" altLang="zh-CN" b="0" dirty="0">
                <a:latin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using namespace </a:t>
            </a:r>
            <a:r>
              <a:rPr lang="en-US" altLang="zh-CN" b="0" dirty="0" err="1">
                <a:latin typeface="Times New Roman" panose="02020603050405020304" pitchFamily="18" charset="0"/>
              </a:rPr>
              <a:t>std</a:t>
            </a:r>
            <a:r>
              <a:rPr lang="en-US" altLang="zh-CN" b="0" dirty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void main()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{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       </a:t>
            </a:r>
            <a:r>
              <a:rPr lang="en-US" altLang="zh-CN" b="0" dirty="0" err="1">
                <a:latin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</a:rPr>
              <a:t>   n=’a’;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       char  </a:t>
            </a:r>
            <a:r>
              <a:rPr lang="en-US" altLang="zh-CN" b="0" dirty="0" err="1">
                <a:latin typeface="Times New Roman" panose="02020603050405020304" pitchFamily="18" charset="0"/>
              </a:rPr>
              <a:t>ch</a:t>
            </a:r>
            <a:r>
              <a:rPr lang="en-US" altLang="zh-CN" b="0" dirty="0">
                <a:latin typeface="Times New Roman" panose="02020603050405020304" pitchFamily="18" charset="0"/>
              </a:rPr>
              <a:t> = 97;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       </a:t>
            </a:r>
            <a:r>
              <a:rPr lang="en-US" altLang="zh-CN" b="0" dirty="0" err="1">
                <a:latin typeface="Times New Roman" panose="02020603050405020304" pitchFamily="18" charset="0"/>
              </a:rPr>
              <a:t>cout</a:t>
            </a:r>
            <a:r>
              <a:rPr lang="en-US" altLang="zh-CN" b="0" dirty="0">
                <a:latin typeface="Times New Roman" panose="02020603050405020304" pitchFamily="18" charset="0"/>
              </a:rPr>
              <a:t>&lt;&lt;”</a:t>
            </a:r>
            <a:r>
              <a:rPr lang="zh-CN" altLang="en-US" b="0" dirty="0">
                <a:latin typeface="Times New Roman" panose="02020603050405020304" pitchFamily="18" charset="0"/>
              </a:rPr>
              <a:t>输出内容：”&lt;&lt;</a:t>
            </a:r>
            <a:r>
              <a:rPr lang="en-US" altLang="zh-CN" b="0" dirty="0">
                <a:latin typeface="Times New Roman" panose="02020603050405020304" pitchFamily="18" charset="0"/>
              </a:rPr>
              <a:t>n&lt;&lt;</a:t>
            </a:r>
            <a:r>
              <a:rPr lang="en-US" altLang="zh-CN" b="0" dirty="0" err="1">
                <a:latin typeface="Times New Roman" panose="02020603050405020304" pitchFamily="18" charset="0"/>
              </a:rPr>
              <a:t>endl</a:t>
            </a:r>
            <a:r>
              <a:rPr lang="en-US" altLang="zh-CN" b="0" dirty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       </a:t>
            </a:r>
            <a:r>
              <a:rPr lang="en-US" altLang="zh-CN" b="0" dirty="0" err="1">
                <a:latin typeface="Times New Roman" panose="02020603050405020304" pitchFamily="18" charset="0"/>
              </a:rPr>
              <a:t>cout</a:t>
            </a:r>
            <a:r>
              <a:rPr lang="en-US" altLang="zh-CN" b="0" dirty="0">
                <a:latin typeface="Times New Roman" panose="02020603050405020304" pitchFamily="18" charset="0"/>
              </a:rPr>
              <a:t>&lt;&lt;”</a:t>
            </a:r>
            <a:r>
              <a:rPr lang="zh-CN" altLang="en-US" b="0" dirty="0">
                <a:latin typeface="Times New Roman" panose="02020603050405020304" pitchFamily="18" charset="0"/>
              </a:rPr>
              <a:t>输出内容：”&lt;&lt;</a:t>
            </a:r>
            <a:r>
              <a:rPr lang="en-US" altLang="zh-CN" b="0" dirty="0" err="1">
                <a:latin typeface="Times New Roman" panose="02020603050405020304" pitchFamily="18" charset="0"/>
              </a:rPr>
              <a:t>ch</a:t>
            </a:r>
            <a:r>
              <a:rPr lang="en-US" altLang="zh-CN" b="0" dirty="0">
                <a:latin typeface="Times New Roman" panose="02020603050405020304" pitchFamily="18" charset="0"/>
              </a:rPr>
              <a:t>&lt;&lt;</a:t>
            </a:r>
            <a:r>
              <a:rPr lang="en-US" altLang="zh-CN" b="0" dirty="0" err="1">
                <a:latin typeface="Times New Roman" panose="02020603050405020304" pitchFamily="18" charset="0"/>
              </a:rPr>
              <a:t>endl</a:t>
            </a:r>
            <a:r>
              <a:rPr lang="en-US" altLang="zh-CN" b="0" dirty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3021981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变量与常量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文本占位符 58370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457200" y="948690"/>
            <a:ext cx="8229600" cy="35902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0" dirty="0"/>
              <a:t>在</a:t>
            </a:r>
            <a:r>
              <a:rPr lang="en-US" altLang="zh-CN" sz="2800" b="0" err="1">
                <a:latin typeface="Times New Roman" panose="02020603050405020304" pitchFamily="18" charset="0"/>
              </a:rPr>
              <a:t>iostream</a:t>
            </a:r>
            <a:r>
              <a:rPr lang="zh-CN" altLang="en-US" sz="2800" b="0" dirty="0"/>
              <a:t>库中包含有一个标准输入流对象</a:t>
            </a:r>
            <a:r>
              <a:rPr lang="en-US" altLang="zh-CN" sz="2800" b="0" err="1">
                <a:latin typeface="Times New Roman" panose="02020603050405020304" pitchFamily="18" charset="0"/>
              </a:rPr>
              <a:t>cin</a:t>
            </a:r>
            <a:r>
              <a:rPr lang="zh-CN" altLang="en-US" sz="2800" b="0" dirty="0"/>
              <a:t>和一个标准输出流对象</a:t>
            </a:r>
            <a:r>
              <a:rPr lang="en-US" altLang="zh-CN" sz="2800" b="0" err="1">
                <a:latin typeface="Times New Roman" panose="02020603050405020304" pitchFamily="18" charset="0"/>
              </a:rPr>
              <a:t>cout</a:t>
            </a:r>
            <a:r>
              <a:rPr lang="en-US" altLang="zh-CN" sz="2800" b="0"/>
              <a:t>，</a:t>
            </a:r>
            <a:r>
              <a:rPr lang="zh-CN" altLang="en-US" sz="2800" b="0" dirty="0"/>
              <a:t>分别用来实现从键盘读取数据，以及将数据在屏幕输出。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 sz="2800" b="0" err="1"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endParaRPr lang="en-US" altLang="zh-CN" sz="2800" b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2800" b="0"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 sz="2800" b="0"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 sz="2800" b="0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endParaRPr lang="zh-CN" altLang="en-US" sz="28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buNone/>
            </a:pP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文本占位符 59394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457200" y="944245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2800" b="1" dirty="0"/>
              <a:t>标准输入流</a:t>
            </a:r>
            <a:r>
              <a:rPr lang="en-US" altLang="zh-CN" sz="2800" b="1" err="1"/>
              <a:t>cin</a:t>
            </a:r>
            <a:r>
              <a:rPr lang="en-US" altLang="zh-CN" sz="2800" b="1">
                <a:solidFill>
                  <a:srgbClr val="66FF66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altLang="zh-CN" sz="2800" b="0" err="1">
                <a:latin typeface="Times New Roman" panose="02020603050405020304" pitchFamily="18" charset="0"/>
              </a:rPr>
              <a:t>cin</a:t>
            </a:r>
            <a:r>
              <a:rPr lang="zh-CN" altLang="en-US" sz="2800" b="0" dirty="0"/>
              <a:t>负责从键盘读取数据，使用提取操作符</a:t>
            </a:r>
            <a:r>
              <a:rPr lang="zh-CN" altLang="en-US" sz="2800" b="0" dirty="0">
                <a:latin typeface="Times New Roman" panose="02020603050405020304" pitchFamily="18" charset="0"/>
              </a:rPr>
              <a:t>“&gt;&gt;”</a:t>
            </a:r>
            <a:r>
              <a:rPr lang="zh-CN" altLang="en-US" sz="2800" b="0" dirty="0"/>
              <a:t>就可以将键盘键入的数据读入到变量中。语法格式为</a:t>
            </a:r>
          </a:p>
          <a:p>
            <a:pPr algn="just">
              <a:buNone/>
            </a:pPr>
            <a:r>
              <a:rPr lang="en-US" altLang="zh-CN" sz="2800" b="0"/>
              <a:t>       </a:t>
            </a:r>
            <a:r>
              <a:rPr lang="en-US" altLang="zh-CN" sz="2800" b="0" err="1">
                <a:solidFill>
                  <a:schemeClr val="tx2"/>
                </a:solidFill>
                <a:latin typeface="Times New Roman" panose="02020603050405020304" pitchFamily="18" charset="0"/>
              </a:rPr>
              <a:t>cin</a:t>
            </a: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</a:rPr>
              <a:t>&gt;&gt;</a:t>
            </a:r>
            <a:r>
              <a:rPr lang="zh-CN" altLang="en-US" sz="28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变量1&gt;&gt;变量2…&gt;&gt;变量</a:t>
            </a: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</a:rPr>
              <a:t>n；</a:t>
            </a:r>
          </a:p>
          <a:p>
            <a:pPr algn="just">
              <a:buNone/>
            </a:pPr>
            <a:r>
              <a:rPr lang="zh-CN" altLang="en-US" sz="2800" b="0" dirty="0"/>
              <a:t>例如：</a:t>
            </a:r>
          </a:p>
          <a:p>
            <a:pPr algn="just">
              <a:buNone/>
            </a:pPr>
            <a:r>
              <a:rPr lang="en-US" altLang="zh-CN" sz="2800" b="0"/>
              <a:t>	    </a:t>
            </a:r>
            <a:r>
              <a:rPr lang="en-US" altLang="zh-CN" sz="2800" b="0" err="1">
                <a:latin typeface="Times New Roman" panose="02020603050405020304" pitchFamily="18" charset="0"/>
              </a:rPr>
              <a:t>int</a:t>
            </a:r>
            <a:r>
              <a:rPr lang="en-US" altLang="zh-CN" sz="2800" b="0">
                <a:latin typeface="Times New Roman" panose="02020603050405020304" pitchFamily="18" charset="0"/>
              </a:rPr>
              <a:t> </a:t>
            </a:r>
            <a:r>
              <a:rPr lang="en-US" altLang="zh-CN" sz="2800" b="0" err="1">
                <a:latin typeface="Times New Roman" panose="02020603050405020304" pitchFamily="18" charset="0"/>
              </a:rPr>
              <a:t>a,b</a:t>
            </a:r>
            <a:r>
              <a:rPr lang="en-US" altLang="zh-CN" sz="2800" b="0">
                <a:latin typeface="Times New Roman" panose="02020603050405020304" pitchFamily="18" charset="0"/>
              </a:rPr>
              <a:t>;</a:t>
            </a:r>
          </a:p>
          <a:p>
            <a:pPr algn="just"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  	     char </a:t>
            </a:r>
            <a:r>
              <a:rPr lang="en-US" altLang="zh-CN" sz="2800" b="0" err="1">
                <a:latin typeface="Times New Roman" panose="02020603050405020304" pitchFamily="18" charset="0"/>
              </a:rPr>
              <a:t>ch</a:t>
            </a:r>
            <a:r>
              <a:rPr lang="en-US" altLang="zh-CN" sz="2800" b="0">
                <a:latin typeface="Times New Roman" panose="02020603050405020304" pitchFamily="18" charset="0"/>
              </a:rPr>
              <a:t>;</a:t>
            </a:r>
          </a:p>
          <a:p>
            <a:pPr algn="just"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	     </a:t>
            </a:r>
            <a:r>
              <a:rPr lang="en-US" altLang="zh-CN" sz="2800" b="0" err="1">
                <a:latin typeface="Times New Roman" panose="02020603050405020304" pitchFamily="18" charset="0"/>
              </a:rPr>
              <a:t>cin</a:t>
            </a:r>
            <a:r>
              <a:rPr lang="en-US" altLang="zh-CN" sz="2800" b="0">
                <a:latin typeface="Times New Roman" panose="02020603050405020304" pitchFamily="18" charset="0"/>
              </a:rPr>
              <a:t>&gt;&gt;a&gt;&gt;b&gt;&gt;</a:t>
            </a:r>
            <a:r>
              <a:rPr lang="en-US" altLang="zh-CN" sz="2800" b="0" err="1">
                <a:latin typeface="Times New Roman" panose="02020603050405020304" pitchFamily="18" charset="0"/>
              </a:rPr>
              <a:t>ch</a:t>
            </a:r>
            <a:r>
              <a:rPr lang="en-US" altLang="zh-CN" sz="2800" b="0">
                <a:latin typeface="Times New Roman" panose="02020603050405020304" pitchFamily="18" charset="0"/>
              </a:rPr>
              <a:t>;</a:t>
            </a:r>
          </a:p>
          <a:p>
            <a:pPr algn="just">
              <a:buNone/>
            </a:pPr>
            <a:endParaRPr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文本占位符 60418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684530" y="951865"/>
            <a:ext cx="8342630" cy="41148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zh-CN" altLang="en-US" sz="2800" b="0" dirty="0"/>
              <a:t>标准输出流</a:t>
            </a:r>
            <a:r>
              <a:rPr lang="en-US" altLang="zh-CN" sz="2800" b="0" err="1"/>
              <a:t>cout</a:t>
            </a:r>
            <a:r>
              <a:rPr lang="en-US" altLang="zh-CN" sz="2800"/>
              <a:t> </a:t>
            </a:r>
          </a:p>
          <a:p>
            <a:pPr marL="11430" indent="-11430" algn="just">
              <a:lnSpc>
                <a:spcPct val="90000"/>
              </a:lnSpc>
              <a:buNone/>
            </a:pPr>
            <a:r>
              <a:rPr lang="en-US" altLang="zh-CN" sz="2800" b="0" err="1">
                <a:latin typeface="Times New Roman" panose="02020603050405020304" pitchFamily="18" charset="0"/>
              </a:rPr>
              <a:t>cout</a:t>
            </a:r>
            <a:r>
              <a:rPr lang="zh-CN" altLang="en-US" sz="2800" b="0" dirty="0"/>
              <a:t>负责将变量或常量中的数据输出到屏幕，使用插入操作符</a:t>
            </a:r>
            <a:r>
              <a:rPr lang="zh-CN" altLang="en-US" sz="2800" b="0" dirty="0">
                <a:latin typeface="Times New Roman" panose="02020603050405020304" pitchFamily="18" charset="0"/>
              </a:rPr>
              <a:t>“&lt;&lt;”</a:t>
            </a:r>
            <a:r>
              <a:rPr lang="zh-CN" altLang="en-US" sz="2800" b="0" dirty="0"/>
              <a:t>就可以将变量或常量的数据显示在屏幕上。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0" dirty="0"/>
              <a:t>    例如：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0" dirty="0"/>
              <a:t>       </a:t>
            </a:r>
            <a:r>
              <a:rPr lang="en-US" altLang="zh-CN" sz="2800" b="0" err="1">
                <a:latin typeface="Times New Roman" panose="02020603050405020304" pitchFamily="18" charset="0"/>
              </a:rPr>
              <a:t>cout</a:t>
            </a:r>
            <a:r>
              <a:rPr lang="en-US" altLang="zh-CN" sz="2800" b="0">
                <a:latin typeface="Times New Roman" panose="02020603050405020304" pitchFamily="18" charset="0"/>
              </a:rPr>
              <a:t>&lt;&lt;”Hello world!\n”;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zh-CN" sz="2800" b="0" err="1">
                <a:latin typeface="Times New Roman" panose="02020603050405020304" pitchFamily="18" charset="0"/>
              </a:rPr>
              <a:t>cout</a:t>
            </a:r>
            <a:r>
              <a:rPr lang="zh-CN" altLang="en-US" sz="2800" b="0" dirty="0"/>
              <a:t>能够自动识别</a:t>
            </a:r>
            <a:r>
              <a:rPr lang="zh-CN" altLang="en-US" sz="2800" b="0" dirty="0">
                <a:latin typeface="Times New Roman" panose="02020603050405020304" pitchFamily="18" charset="0"/>
              </a:rPr>
              <a:t>“&lt;&lt;”</a:t>
            </a:r>
            <a:r>
              <a:rPr lang="zh-CN" altLang="en-US" sz="2800" b="0" dirty="0"/>
              <a:t>后面的数据类型并进行显示，并且可以从左到右一次显示多个变量。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0" dirty="0">
                <a:solidFill>
                  <a:srgbClr val="FF0000"/>
                </a:solidFill>
              </a:rPr>
              <a:t>左输出，右输入</a:t>
            </a:r>
          </a:p>
          <a:p>
            <a:pPr algn="just">
              <a:lnSpc>
                <a:spcPct val="90000"/>
              </a:lnSpc>
              <a:buNone/>
            </a:pPr>
            <a:endParaRPr lang="zh-CN" altLang="en-US" sz="2800" b="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文本占位符 13926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404495" y="798195"/>
            <a:ext cx="8458200" cy="4999355"/>
          </a:xfrm>
          <a:solidFill>
            <a:schemeClr val="bg1"/>
          </a:solidFill>
        </p:spPr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zh-CN" altLang="en-US" sz="2800" b="0" dirty="0">
                <a:latin typeface="Times New Roman" panose="02020603050405020304" pitchFamily="18" charset="0"/>
              </a:rPr>
              <a:t>#</a:t>
            </a:r>
            <a:r>
              <a:rPr lang="en-US" altLang="zh-CN" sz="2800" b="0">
                <a:latin typeface="Times New Roman" panose="02020603050405020304" pitchFamily="18" charset="0"/>
              </a:rPr>
              <a:t>include &lt;</a:t>
            </a:r>
            <a:r>
              <a:rPr lang="en-US" altLang="zh-CN" sz="2800" b="0" err="1">
                <a:latin typeface="Times New Roman" panose="02020603050405020304" pitchFamily="18" charset="0"/>
              </a:rPr>
              <a:t>iostream</a:t>
            </a:r>
            <a:r>
              <a:rPr lang="en-US" altLang="zh-CN" sz="2800" b="0">
                <a:latin typeface="Times New Roman" panose="02020603050405020304" pitchFamily="18" charset="0"/>
              </a:rPr>
              <a:t>&gt;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using namespace std;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into main()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	     </a:t>
            </a:r>
            <a:r>
              <a:rPr lang="en-US" altLang="zh-CN" sz="2800" b="0" err="1">
                <a:latin typeface="Times New Roman" panose="02020603050405020304" pitchFamily="18" charset="0"/>
              </a:rPr>
              <a:t>int</a:t>
            </a:r>
            <a:r>
              <a:rPr lang="en-US" altLang="zh-CN" sz="2800" b="0">
                <a:latin typeface="Times New Roman" panose="02020603050405020304" pitchFamily="18" charset="0"/>
              </a:rPr>
              <a:t> </a:t>
            </a:r>
            <a:r>
              <a:rPr lang="en-US" altLang="zh-CN" sz="2800" b="0" err="1">
                <a:latin typeface="Times New Roman" panose="02020603050405020304" pitchFamily="18" charset="0"/>
              </a:rPr>
              <a:t>a,b</a:t>
            </a:r>
            <a:r>
              <a:rPr lang="en-US" altLang="zh-CN" sz="2800" b="0">
                <a:latin typeface="Times New Roman" panose="02020603050405020304" pitchFamily="18" charset="0"/>
              </a:rPr>
              <a:t>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	     char </a:t>
            </a:r>
            <a:r>
              <a:rPr lang="en-US" altLang="zh-CN" sz="2800" b="0" err="1">
                <a:latin typeface="Times New Roman" panose="02020603050405020304" pitchFamily="18" charset="0"/>
              </a:rPr>
              <a:t>ch</a:t>
            </a:r>
            <a:r>
              <a:rPr lang="en-US" altLang="zh-CN" sz="2800" b="0">
                <a:latin typeface="Times New Roman" panose="02020603050405020304" pitchFamily="18" charset="0"/>
              </a:rPr>
              <a:t>;</a:t>
            </a:r>
          </a:p>
          <a:p>
            <a:pPr marL="342900" indent="425450" algn="just">
              <a:spcBef>
                <a:spcPct val="0"/>
              </a:spcBef>
              <a:buNone/>
            </a:pPr>
            <a:r>
              <a:rPr lang="en-US" altLang="zh-CN" sz="2800" b="0" err="1">
                <a:latin typeface="Times New Roman" panose="02020603050405020304" pitchFamily="18" charset="0"/>
              </a:rPr>
              <a:t>cout</a:t>
            </a:r>
            <a:r>
              <a:rPr lang="en-US" altLang="zh-CN" sz="2800" b="0">
                <a:latin typeface="Times New Roman" panose="02020603050405020304" pitchFamily="18" charset="0"/>
              </a:rPr>
              <a:t>&lt;&lt;”</a:t>
            </a:r>
            <a:r>
              <a:rPr lang="zh-CN" altLang="en-US" sz="2800" b="0" dirty="0">
                <a:latin typeface="Times New Roman" panose="02020603050405020304" pitchFamily="18" charset="0"/>
              </a:rPr>
              <a:t>请按顺序输入2整数和1字符：\</a:t>
            </a:r>
            <a:r>
              <a:rPr lang="en-US" altLang="zh-CN" sz="2800" b="0">
                <a:latin typeface="Times New Roman" panose="02020603050405020304" pitchFamily="18" charset="0"/>
              </a:rPr>
              <a:t>n”;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         </a:t>
            </a:r>
            <a:r>
              <a:rPr lang="en-US" altLang="zh-CN" sz="2800" b="0" err="1">
                <a:latin typeface="Times New Roman" panose="02020603050405020304" pitchFamily="18" charset="0"/>
              </a:rPr>
              <a:t>cin</a:t>
            </a:r>
            <a:r>
              <a:rPr lang="en-US" altLang="zh-CN" sz="2800" b="0">
                <a:latin typeface="Times New Roman" panose="02020603050405020304" pitchFamily="18" charset="0"/>
              </a:rPr>
              <a:t>&gt;&gt;a&gt;&gt;b&gt;&gt;</a:t>
            </a:r>
            <a:r>
              <a:rPr lang="en-US" altLang="zh-CN" sz="2800" b="0" err="1">
                <a:latin typeface="Times New Roman" panose="02020603050405020304" pitchFamily="18" charset="0"/>
              </a:rPr>
              <a:t>ch</a:t>
            </a:r>
            <a:r>
              <a:rPr lang="en-US" altLang="zh-CN" sz="2800" b="0">
                <a:latin typeface="Times New Roman" panose="02020603050405020304" pitchFamily="18" charset="0"/>
              </a:rPr>
              <a:t>;</a:t>
            </a:r>
          </a:p>
          <a:p>
            <a:pPr marL="342900" indent="434340" algn="just">
              <a:spcBef>
                <a:spcPct val="0"/>
              </a:spcBef>
              <a:buNone/>
            </a:pPr>
            <a:r>
              <a:rPr lang="en-US" altLang="zh-CN" sz="2800" b="0" err="1">
                <a:latin typeface="Times New Roman" panose="02020603050405020304" pitchFamily="18" charset="0"/>
              </a:rPr>
              <a:t>cout</a:t>
            </a:r>
            <a:r>
              <a:rPr lang="en-US" altLang="zh-CN" sz="2800" b="0">
                <a:latin typeface="Times New Roman" panose="02020603050405020304" pitchFamily="18" charset="0"/>
              </a:rPr>
              <a:t>&lt;&lt;”a=”&lt;&lt;a&lt;&lt;” b=”&lt;&lt;b&lt;&lt;”   </a:t>
            </a:r>
            <a:r>
              <a:rPr lang="en-US" altLang="zh-CN" sz="2800" b="0" err="1">
                <a:latin typeface="Times New Roman" panose="02020603050405020304" pitchFamily="18" charset="0"/>
              </a:rPr>
              <a:t>ch</a:t>
            </a:r>
            <a:r>
              <a:rPr lang="en-US" altLang="zh-CN" sz="2800" b="0">
                <a:latin typeface="Times New Roman" panose="02020603050405020304" pitchFamily="18" charset="0"/>
              </a:rPr>
              <a:t>=”&lt;&lt;</a:t>
            </a:r>
            <a:r>
              <a:rPr lang="en-US" altLang="zh-CN" sz="2800" b="0" err="1">
                <a:latin typeface="Times New Roman" panose="02020603050405020304" pitchFamily="18" charset="0"/>
              </a:rPr>
              <a:t>ch</a:t>
            </a:r>
            <a:r>
              <a:rPr lang="en-US" altLang="zh-CN" sz="2800" b="0">
                <a:latin typeface="Times New Roman" panose="02020603050405020304" pitchFamily="18" charset="0"/>
              </a:rPr>
              <a:t>&lt;&lt;</a:t>
            </a:r>
            <a:r>
              <a:rPr lang="en-US" altLang="zh-CN" sz="2800" b="0" err="1">
                <a:latin typeface="Times New Roman" panose="02020603050405020304" pitchFamily="18" charset="0"/>
              </a:rPr>
              <a:t>endl</a:t>
            </a:r>
            <a:r>
              <a:rPr lang="en-US" altLang="zh-CN" sz="2800" b="0">
                <a:latin typeface="Times New Roman" panose="02020603050405020304" pitchFamily="18" charset="0"/>
              </a:rPr>
              <a:t>;</a:t>
            </a:r>
          </a:p>
          <a:p>
            <a:pPr marL="342900" indent="561975" algn="just"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return 0</a:t>
            </a:r>
            <a:r>
              <a:rPr lang="zh-CN" altLang="en-US" sz="2800" b="0">
                <a:latin typeface="Times New Roman" panose="02020603050405020304" pitchFamily="18" charset="0"/>
              </a:rPr>
              <a:t>；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None/>
            </a:pPr>
            <a:endParaRPr lang="zh-CN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文本占位符 146434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555625" y="901065"/>
            <a:ext cx="8229600" cy="283972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IO</a:t>
            </a:r>
            <a:r>
              <a:rPr lang="zh-CN" altLang="en-US" sz="2800" b="1" dirty="0"/>
              <a:t>流的格式控制</a:t>
            </a:r>
          </a:p>
          <a:p>
            <a:pPr>
              <a:buNone/>
            </a:pPr>
            <a:r>
              <a:rPr lang="zh-CN" altLang="en-US" sz="2800" dirty="0"/>
              <a:t>  </a:t>
            </a:r>
            <a:r>
              <a:rPr lang="zh-CN" altLang="en-US" sz="2800" b="0" dirty="0"/>
              <a:t>库文件名： </a:t>
            </a:r>
            <a:r>
              <a:rPr lang="en-US" altLang="zh-CN" sz="2800" b="0" err="1">
                <a:solidFill>
                  <a:schemeClr val="tx2"/>
                </a:solidFill>
                <a:latin typeface="Times New Roman" panose="02020603050405020304" pitchFamily="18" charset="0"/>
              </a:rPr>
              <a:t>iomanip</a:t>
            </a:r>
          </a:p>
          <a:p>
            <a:pPr>
              <a:buNone/>
            </a:pPr>
            <a:r>
              <a:rPr lang="en-US" altLang="zh-CN" sz="2800" b="0" err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 b="0" err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0" err="1">
                <a:solidFill>
                  <a:srgbClr val="FF0000"/>
                </a:solidFill>
                <a:latin typeface="Times New Roman" panose="02020603050405020304" pitchFamily="18" charset="0"/>
              </a:rPr>
              <a:t>如果想使用该库中的函数，需要先引用</a:t>
            </a:r>
            <a:r>
              <a:rPr lang="en-US" altLang="zh-CN" sz="2800" b="0" err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altLang="zh-CN" sz="2800" b="0"/>
              <a:t>  </a:t>
            </a:r>
            <a:r>
              <a:rPr lang="zh-CN" altLang="en-US" sz="2800" b="0" dirty="0"/>
              <a:t>常用控制符：</a:t>
            </a:r>
          </a:p>
          <a:p>
            <a:pPr>
              <a:buNone/>
            </a:pPr>
            <a:r>
              <a:rPr lang="en-US" altLang="zh-CN" sz="2800" b="0">
                <a:solidFill>
                  <a:schemeClr val="tx2"/>
                </a:solidFill>
              </a:rPr>
              <a:t>     </a:t>
            </a:r>
            <a:r>
              <a:rPr lang="en-US" altLang="zh-CN" sz="2800" b="0" err="1">
                <a:solidFill>
                  <a:schemeClr val="tx2"/>
                </a:solidFill>
                <a:latin typeface="Times New Roman" panose="02020603050405020304" pitchFamily="18" charset="0"/>
              </a:rPr>
              <a:t>setfill(c</a:t>
            </a: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0"/>
              <a:t>           </a:t>
            </a:r>
            <a:r>
              <a:rPr lang="zh-CN" altLang="en-US" sz="2800" b="0" dirty="0"/>
              <a:t>设置填充字符</a:t>
            </a:r>
          </a:p>
          <a:p>
            <a:pPr>
              <a:buNone/>
            </a:pPr>
            <a:r>
              <a:rPr lang="zh-CN" altLang="en-US" sz="2800" b="0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0" err="1">
                <a:solidFill>
                  <a:schemeClr val="tx2"/>
                </a:solidFill>
                <a:latin typeface="Times New Roman" panose="02020603050405020304" pitchFamily="18" charset="0"/>
              </a:rPr>
              <a:t>setw(n</a:t>
            </a: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0"/>
              <a:t>            </a:t>
            </a:r>
            <a:r>
              <a:rPr lang="zh-CN" altLang="en-US" sz="2800" b="0" dirty="0"/>
              <a:t>设置域宽为</a:t>
            </a:r>
            <a:r>
              <a:rPr lang="en-US" altLang="zh-CN" sz="2800" b="0"/>
              <a:t>n</a:t>
            </a:r>
            <a:r>
              <a:rPr lang="en-US" altLang="zh-CN" sz="2800"/>
              <a:t> </a:t>
            </a:r>
            <a:endParaRPr lang="zh-CN" altLang="en-US" sz="2800" dirty="0"/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51585" y="-99392"/>
            <a:ext cx="3480440" cy="830997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 smtClean="0"/>
              <a:t>计算机的数值系统</a:t>
            </a:r>
            <a:endParaRPr lang="en-US" altLang="zh-C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980728"/>
            <a:ext cx="5111799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二进制计算方法：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 smtClean="0"/>
              <a:t>）</a:t>
            </a:r>
            <a:r>
              <a:rPr lang="zh-CN" altLang="en-US" sz="2400" b="1" dirty="0"/>
              <a:t>除</a:t>
            </a:r>
            <a:r>
              <a:rPr lang="zh-CN" altLang="en-US" sz="2400" b="1" dirty="0" smtClean="0"/>
              <a:t>法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        </a:t>
            </a:r>
            <a:endParaRPr lang="en-US" altLang="zh-CN" dirty="0" smtClean="0"/>
          </a:p>
        </p:txBody>
      </p:sp>
      <p:pic>
        <p:nvPicPr>
          <p:cNvPr id="4098" name="Picture 2" descr="http://www.tyut.edu.cn/kecheng1/2008/site04/courseware/chapter1/2-1_clip_image0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523756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文本占位符 6758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323850" y="867410"/>
            <a:ext cx="8229600" cy="4525963"/>
          </a:xfrm>
        </p:spPr>
        <p:txBody>
          <a:bodyPr/>
          <a:lstStyle/>
          <a:p>
            <a:r>
              <a:rPr lang="zh-CN" altLang="en-US" b="0" dirty="0">
                <a:solidFill>
                  <a:schemeClr val="tx2"/>
                </a:solidFill>
              </a:rPr>
              <a:t>设置输出宽度和填充字符</a:t>
            </a:r>
          </a:p>
          <a:p>
            <a:pPr>
              <a:buNone/>
            </a:pP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0" err="1">
                <a:solidFill>
                  <a:schemeClr val="tx2"/>
                </a:solidFill>
                <a:latin typeface="Times New Roman" panose="02020603050405020304" pitchFamily="18" charset="0"/>
              </a:rPr>
              <a:t>setw(n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0"/>
              <a:t>       </a:t>
            </a:r>
          </a:p>
          <a:p>
            <a:pPr>
              <a:buNone/>
            </a:pPr>
            <a:r>
              <a:rPr lang="zh-CN" altLang="en-US" b="0" dirty="0"/>
              <a:t>   设置域宽，即设置</a:t>
            </a:r>
            <a:r>
              <a:rPr lang="zh-CN" altLang="en-US" b="0" dirty="0">
                <a:latin typeface="Times New Roman" panose="02020603050405020304" pitchFamily="18" charset="0"/>
              </a:rPr>
              <a:t>“&lt;&lt;”</a:t>
            </a:r>
            <a:r>
              <a:rPr lang="zh-CN" altLang="en-US" b="0" dirty="0"/>
              <a:t>符号后面的数据占用的屏幕宽度。     </a:t>
            </a:r>
          </a:p>
          <a:p>
            <a:pPr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    </a:t>
            </a:r>
            <a:r>
              <a:rPr lang="en-US" altLang="zh-CN" b="0" err="1">
                <a:solidFill>
                  <a:schemeClr val="tx2"/>
                </a:solidFill>
                <a:latin typeface="Times New Roman" panose="02020603050405020304" pitchFamily="18" charset="0"/>
              </a:rPr>
              <a:t>setfill(c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altLang="zh-CN" b="0"/>
              <a:t>   </a:t>
            </a:r>
            <a:r>
              <a:rPr lang="zh-CN" altLang="en-US" b="0" dirty="0"/>
              <a:t>设置填充字符，即</a:t>
            </a:r>
            <a:r>
              <a:rPr lang="zh-CN" altLang="en-US" b="0" dirty="0">
                <a:latin typeface="Times New Roman" panose="02020603050405020304" pitchFamily="18" charset="0"/>
              </a:rPr>
              <a:t>“&lt;&lt;”</a:t>
            </a:r>
            <a:r>
              <a:rPr lang="zh-CN" altLang="en-US" b="0" dirty="0"/>
              <a:t>符号后面的数据长度小于域宽时，使用什么字符进行填充</a:t>
            </a:r>
            <a:r>
              <a:rPr lang="zh-CN" altLang="en-US" sz="2400" dirty="0"/>
              <a:t>    </a:t>
            </a:r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文本占位符 140290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457200" y="883920"/>
            <a:ext cx="8229600" cy="496062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b="0" dirty="0"/>
              <a:t>例1：</a:t>
            </a:r>
          </a:p>
          <a:p>
            <a:pPr algn="just">
              <a:buNone/>
            </a:pPr>
            <a:r>
              <a:rPr lang="zh-CN" altLang="en-US" sz="2800" b="0" dirty="0"/>
              <a:t>     </a:t>
            </a:r>
            <a:r>
              <a:rPr lang="en-US" altLang="zh-CN" sz="2800" b="0" err="1">
                <a:latin typeface="Times New Roman" panose="02020603050405020304" pitchFamily="18" charset="0"/>
              </a:rPr>
              <a:t>cout</a:t>
            </a:r>
            <a:r>
              <a:rPr lang="en-US" altLang="zh-CN" sz="2800" b="0">
                <a:latin typeface="Times New Roman" panose="02020603050405020304" pitchFamily="18" charset="0"/>
              </a:rPr>
              <a:t>&lt;&lt;setw(8)&lt;&lt;’a’&lt;&lt;setw(8)&lt;&lt;’b’&lt;&lt;</a:t>
            </a:r>
            <a:r>
              <a:rPr lang="en-US" altLang="zh-CN" sz="2800" b="0" err="1">
                <a:latin typeface="Times New Roman" panose="02020603050405020304" pitchFamily="18" charset="0"/>
              </a:rPr>
              <a:t>endl</a:t>
            </a:r>
            <a:r>
              <a:rPr lang="en-US" altLang="zh-CN" sz="2800" b="0">
                <a:latin typeface="Times New Roman" panose="02020603050405020304" pitchFamily="18" charset="0"/>
              </a:rPr>
              <a:t>;</a:t>
            </a:r>
          </a:p>
          <a:p>
            <a:pPr algn="just">
              <a:buNone/>
            </a:pPr>
            <a:r>
              <a:rPr lang="zh-CN" altLang="en-US" sz="2800" b="0" dirty="0"/>
              <a:t>输出结果：</a:t>
            </a:r>
          </a:p>
          <a:p>
            <a:pPr>
              <a:buNone/>
            </a:pPr>
            <a:r>
              <a:rPr lang="zh-CN" altLang="en-US" sz="2800" b="0" dirty="0"/>
              <a:t>              </a:t>
            </a:r>
          </a:p>
          <a:p>
            <a:pPr>
              <a:buNone/>
            </a:pPr>
            <a:r>
              <a:rPr lang="zh-CN" altLang="en-US" sz="2800" b="0" dirty="0"/>
              <a:t>例2：</a:t>
            </a:r>
          </a:p>
          <a:p>
            <a:pPr algn="just">
              <a:buNone/>
            </a:pPr>
            <a:r>
              <a:rPr lang="zh-CN" altLang="en-US" sz="2800" b="0" dirty="0"/>
              <a:t>    </a:t>
            </a:r>
            <a:r>
              <a:rPr lang="en-US" altLang="zh-CN" sz="2800" b="0" err="1">
                <a:latin typeface="Times New Roman" panose="02020603050405020304" pitchFamily="18" charset="0"/>
              </a:rPr>
              <a:t>cout</a:t>
            </a:r>
            <a:r>
              <a:rPr lang="en-US" altLang="zh-CN" sz="2800" b="0">
                <a:latin typeface="Times New Roman" panose="02020603050405020304" pitchFamily="18" charset="0"/>
              </a:rPr>
              <a:t>&lt;&lt;</a:t>
            </a:r>
            <a:r>
              <a:rPr lang="en-US" altLang="zh-CN" sz="2800" b="0" err="1">
                <a:latin typeface="Times New Roman" panose="02020603050405020304" pitchFamily="18" charset="0"/>
              </a:rPr>
              <a:t>setfill</a:t>
            </a:r>
            <a:r>
              <a:rPr lang="en-US" altLang="zh-CN" sz="2800" b="0">
                <a:latin typeface="Times New Roman" panose="02020603050405020304" pitchFamily="18" charset="0"/>
              </a:rPr>
              <a:t>(‘*’)&lt;&lt;setw(5)&lt;&lt;’a’&lt;&lt;</a:t>
            </a:r>
            <a:r>
              <a:rPr lang="en-US" altLang="zh-CN" sz="2800" b="0" err="1">
                <a:latin typeface="Times New Roman" panose="02020603050405020304" pitchFamily="18" charset="0"/>
              </a:rPr>
              <a:t>endl</a:t>
            </a:r>
            <a:r>
              <a:rPr lang="en-US" altLang="zh-CN" sz="2800" b="0">
                <a:latin typeface="Times New Roman" panose="02020603050405020304" pitchFamily="18" charset="0"/>
              </a:rPr>
              <a:t>;</a:t>
            </a:r>
          </a:p>
          <a:p>
            <a:pPr algn="just">
              <a:buNone/>
            </a:pPr>
            <a:r>
              <a:rPr lang="zh-CN" altLang="en-US" sz="2800" b="0" dirty="0"/>
              <a:t>输出结果：</a:t>
            </a:r>
          </a:p>
          <a:p>
            <a:pPr algn="just">
              <a:buNone/>
            </a:pPr>
            <a:endParaRPr lang="en-US" altLang="zh-CN" sz="2800" b="0"/>
          </a:p>
          <a:p>
            <a:pPr>
              <a:buNone/>
            </a:pPr>
            <a:endParaRPr lang="zh-CN" altLang="en-US" sz="2800" b="0" dirty="0"/>
          </a:p>
        </p:txBody>
      </p:sp>
      <p:sp>
        <p:nvSpPr>
          <p:cNvPr id="140292" name="文本框 140291"/>
          <p:cNvSpPr txBox="1"/>
          <p:nvPr/>
        </p:nvSpPr>
        <p:spPr>
          <a:xfrm>
            <a:off x="1829435" y="2374265"/>
            <a:ext cx="4267200" cy="4762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_ _ _ _ _ _ _</a:t>
            </a:r>
            <a: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a_ _ _ _ _ _ _b </a:t>
            </a:r>
          </a:p>
        </p:txBody>
      </p:sp>
      <p:sp>
        <p:nvSpPr>
          <p:cNvPr id="140293" name="文本框 140292"/>
          <p:cNvSpPr txBox="1"/>
          <p:nvPr/>
        </p:nvSpPr>
        <p:spPr>
          <a:xfrm>
            <a:off x="2134235" y="4566920"/>
            <a:ext cx="3657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****</a:t>
            </a:r>
            <a: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文本占位符 6246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915035" y="779780"/>
            <a:ext cx="7772400" cy="5937885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zh-CN" altLang="en-US" sz="2800" b="0" dirty="0">
                <a:latin typeface="Times New Roman" panose="02020603050405020304" pitchFamily="18" charset="0"/>
              </a:rPr>
              <a:t>#</a:t>
            </a:r>
            <a:r>
              <a:rPr lang="en-US" altLang="zh-CN" sz="2800" b="0">
                <a:latin typeface="Times New Roman" panose="02020603050405020304" pitchFamily="18" charset="0"/>
              </a:rPr>
              <a:t>include &lt;</a:t>
            </a:r>
            <a:r>
              <a:rPr lang="en-US" altLang="zh-CN" sz="2800" b="0" err="1">
                <a:latin typeface="Times New Roman" panose="02020603050405020304" pitchFamily="18" charset="0"/>
              </a:rPr>
              <a:t>iostream</a:t>
            </a:r>
            <a:r>
              <a:rPr lang="en-US" altLang="zh-CN" sz="2800" b="0">
                <a:latin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#include &lt;</a:t>
            </a:r>
            <a:r>
              <a:rPr lang="en-US" altLang="zh-CN" sz="2800" b="0" err="1">
                <a:latin typeface="Times New Roman" panose="02020603050405020304" pitchFamily="18" charset="0"/>
              </a:rPr>
              <a:t>iomanip</a:t>
            </a:r>
            <a:r>
              <a:rPr lang="en-US" altLang="zh-CN" sz="2800" b="0">
                <a:latin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using namespace std;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int main(){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       </a:t>
            </a:r>
            <a:r>
              <a:rPr lang="en-US" altLang="zh-CN" sz="2800" b="0" err="1">
                <a:latin typeface="Times New Roman" panose="02020603050405020304" pitchFamily="18" charset="0"/>
              </a:rPr>
              <a:t>cout</a:t>
            </a:r>
            <a:r>
              <a:rPr lang="en-US" altLang="zh-CN" sz="2800" b="0">
                <a:latin typeface="Times New Roman" panose="02020603050405020304" pitchFamily="18" charset="0"/>
              </a:rPr>
              <a:t>&lt;&lt;</a:t>
            </a:r>
            <a:r>
              <a:rPr lang="en-US" altLang="zh-CN" sz="2800" b="0" err="1">
                <a:latin typeface="Times New Roman" panose="02020603050405020304" pitchFamily="18" charset="0"/>
              </a:rPr>
              <a:t>setfill</a:t>
            </a:r>
            <a:r>
              <a:rPr lang="en-US" altLang="zh-CN" sz="2800" b="0">
                <a:latin typeface="Times New Roman" panose="02020603050405020304" pitchFamily="18" charset="0"/>
              </a:rPr>
              <a:t>('*')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	         &lt;&lt;setw(2)&lt;&lt;'\n'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		   &lt;&lt;setw(3)&lt;&lt;'\n'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		   &lt;&lt;setw(4)&lt;&lt;'\n'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		   &lt;&lt;setw(5)&lt;&lt;'\n'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		   &lt;&lt;setw(6)&lt;&lt;'\n'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		   &lt;&lt;setw(7)&lt;&lt;'\n'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		   &lt;&lt;setw(8)&lt;&lt;'\n';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	   return 0;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}</a:t>
            </a:r>
            <a:endParaRPr lang="zh-CN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文本占位符 141314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457200" y="824865"/>
            <a:ext cx="8229600" cy="4525963"/>
          </a:xfrm>
        </p:spPr>
        <p:txBody>
          <a:bodyPr/>
          <a:lstStyle/>
          <a:p>
            <a:r>
              <a:rPr lang="zh-CN" altLang="en-US" sz="2800" b="0" dirty="0">
                <a:solidFill>
                  <a:schemeClr val="tx2"/>
                </a:solidFill>
              </a:rPr>
              <a:t>注意1</a:t>
            </a:r>
          </a:p>
          <a:p>
            <a:pPr marL="358140" indent="-358140">
              <a:buNone/>
            </a:pPr>
            <a:r>
              <a:rPr lang="zh-CN" altLang="en-US" sz="2800" dirty="0"/>
              <a:t>    </a:t>
            </a:r>
            <a:r>
              <a:rPr lang="zh-CN" altLang="en-US" sz="2800" b="0" dirty="0"/>
              <a:t>除了</a:t>
            </a:r>
            <a:r>
              <a:rPr lang="en-US" altLang="zh-CN" sz="2800" b="0" err="1">
                <a:latin typeface="Times New Roman" panose="02020603050405020304" pitchFamily="18" charset="0"/>
              </a:rPr>
              <a:t>setw</a:t>
            </a:r>
            <a:r>
              <a:rPr lang="en-US" altLang="zh-CN" sz="2800" b="0">
                <a:latin typeface="Times New Roman" panose="02020603050405020304" pitchFamily="18" charset="0"/>
              </a:rPr>
              <a:t>()</a:t>
            </a:r>
            <a:r>
              <a:rPr lang="zh-CN" altLang="en-US" sz="2800" b="0" dirty="0"/>
              <a:t>控制符外，其他控制符一旦设置，则对其后的所有输入输出产生影响。而</a:t>
            </a:r>
            <a:r>
              <a:rPr lang="en-US" altLang="zh-CN" sz="2800" b="0" err="1">
                <a:latin typeface="Times New Roman" panose="02020603050405020304" pitchFamily="18" charset="0"/>
              </a:rPr>
              <a:t>setw</a:t>
            </a:r>
            <a:r>
              <a:rPr lang="en-US" altLang="zh-CN" sz="2800" b="0">
                <a:latin typeface="Times New Roman" panose="02020603050405020304" pitchFamily="18" charset="0"/>
              </a:rPr>
              <a:t>()</a:t>
            </a:r>
            <a:r>
              <a:rPr lang="zh-CN" altLang="en-US" sz="2800" b="0" dirty="0"/>
              <a:t>控制符只对其后输出的第一个数据有效，对其他数据没有影响，所以如下代码：</a:t>
            </a:r>
          </a:p>
          <a:p>
            <a:pPr algn="just">
              <a:buNone/>
            </a:pPr>
            <a:r>
              <a:rPr lang="en-US" altLang="zh-CN" sz="2800" b="0"/>
              <a:t>        </a:t>
            </a:r>
            <a:r>
              <a:rPr lang="en-US" altLang="zh-CN" sz="2800" b="0" err="1">
                <a:latin typeface="Times New Roman" panose="02020603050405020304" pitchFamily="18" charset="0"/>
              </a:rPr>
              <a:t>cout</a:t>
            </a:r>
            <a:r>
              <a:rPr lang="en-US" altLang="zh-CN" sz="2800" b="0">
                <a:latin typeface="Times New Roman" panose="02020603050405020304" pitchFamily="18" charset="0"/>
              </a:rPr>
              <a:t>&lt;&lt;setw(8) &lt;&lt;’a’ &lt;&lt;’b’&lt;&lt;</a:t>
            </a:r>
            <a:r>
              <a:rPr lang="en-US" altLang="zh-CN" sz="2800" b="0" err="1">
                <a:latin typeface="Times New Roman" panose="02020603050405020304" pitchFamily="18" charset="0"/>
              </a:rPr>
              <a:t>endl</a:t>
            </a:r>
            <a:r>
              <a:rPr lang="en-US" altLang="zh-CN" sz="2800" b="0">
                <a:latin typeface="Times New Roman" panose="02020603050405020304" pitchFamily="18" charset="0"/>
              </a:rPr>
              <a:t>;</a:t>
            </a:r>
          </a:p>
          <a:p>
            <a:pPr algn="just">
              <a:buNone/>
            </a:pPr>
            <a:r>
              <a:rPr lang="zh-CN" altLang="en-US" sz="2800" b="0" dirty="0"/>
              <a:t>    输出结果：</a:t>
            </a:r>
          </a:p>
          <a:p>
            <a:pPr>
              <a:buNone/>
            </a:pPr>
            <a:endParaRPr lang="zh-CN" altLang="en-US" sz="2800" b="0" dirty="0"/>
          </a:p>
        </p:txBody>
      </p:sp>
      <p:sp>
        <p:nvSpPr>
          <p:cNvPr id="141316" name="文本框 141315"/>
          <p:cNvSpPr txBox="1"/>
          <p:nvPr/>
        </p:nvSpPr>
        <p:spPr>
          <a:xfrm>
            <a:off x="2572385" y="4290060"/>
            <a:ext cx="3276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lvl="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_ _ _ _ _ _ _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文本占位符 142338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405765" y="935990"/>
            <a:ext cx="8229600" cy="3725545"/>
          </a:xfrm>
        </p:spPr>
        <p:txBody>
          <a:bodyPr/>
          <a:lstStyle/>
          <a:p>
            <a:r>
              <a:rPr lang="zh-CN" altLang="en-US" sz="2800" b="0" dirty="0">
                <a:solidFill>
                  <a:schemeClr val="tx2"/>
                </a:solidFill>
              </a:rPr>
              <a:t>注意2</a:t>
            </a:r>
            <a:r>
              <a:rPr lang="en-US" altLang="zh-CN" sz="2800"/>
              <a:t>  </a:t>
            </a:r>
          </a:p>
          <a:p>
            <a:pPr marL="358140" indent="-358140" algn="just"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     </a:t>
            </a:r>
            <a:r>
              <a:rPr lang="en-US" altLang="zh-CN" sz="2800" b="0" err="1">
                <a:latin typeface="Times New Roman" panose="02020603050405020304" pitchFamily="18" charset="0"/>
              </a:rPr>
              <a:t>setw</a:t>
            </a:r>
            <a:r>
              <a:rPr lang="en-US" altLang="zh-CN" sz="2800" b="0">
                <a:latin typeface="Times New Roman" panose="02020603050405020304" pitchFamily="18" charset="0"/>
              </a:rPr>
              <a:t>()</a:t>
            </a:r>
            <a:r>
              <a:rPr lang="zh-CN" altLang="en-US" sz="2800" b="0" dirty="0"/>
              <a:t>的默认为</a:t>
            </a:r>
            <a:r>
              <a:rPr lang="en-US" altLang="zh-CN" sz="2800" b="0">
                <a:latin typeface="Times New Roman" panose="02020603050405020304" pitchFamily="18" charset="0"/>
              </a:rPr>
              <a:t>setw(0)</a:t>
            </a:r>
            <a:r>
              <a:rPr lang="en-US" altLang="zh-CN" sz="2800" b="0"/>
              <a:t>，</a:t>
            </a:r>
            <a:r>
              <a:rPr lang="zh-CN" altLang="en-US" sz="2800" b="0" dirty="0"/>
              <a:t>意思是按实际输出。如果输出的数值占用的宽度超过</a:t>
            </a:r>
            <a:r>
              <a:rPr lang="en-US" altLang="zh-CN" sz="2800" b="0" err="1">
                <a:latin typeface="Times New Roman" panose="02020603050405020304" pitchFamily="18" charset="0"/>
              </a:rPr>
              <a:t>setw(int</a:t>
            </a:r>
            <a:r>
              <a:rPr lang="en-US" altLang="zh-CN" sz="2800" b="0">
                <a:latin typeface="Times New Roman" panose="02020603050405020304" pitchFamily="18" charset="0"/>
              </a:rPr>
              <a:t> n)</a:t>
            </a:r>
            <a:r>
              <a:rPr lang="zh-CN" altLang="en-US" sz="2800" b="0" dirty="0"/>
              <a:t>设置的宽度，则按实际宽度输出</a:t>
            </a:r>
          </a:p>
          <a:p>
            <a:pPr algn="just">
              <a:buNone/>
            </a:pPr>
            <a:r>
              <a:rPr lang="zh-CN" altLang="en-US" sz="2800" b="0" dirty="0"/>
              <a:t>  例如：</a:t>
            </a:r>
          </a:p>
          <a:p>
            <a:pPr algn="just">
              <a:buNone/>
            </a:pPr>
            <a:r>
              <a:rPr lang="zh-CN" altLang="en-US" sz="2800" b="0" dirty="0"/>
              <a:t>       </a:t>
            </a:r>
            <a:r>
              <a:rPr lang="en-US" altLang="zh-CN" sz="2800" b="0">
                <a:latin typeface="Times New Roman" panose="02020603050405020304" pitchFamily="18" charset="0"/>
              </a:rPr>
              <a:t>float f=0.12345;</a:t>
            </a:r>
          </a:p>
          <a:p>
            <a:pPr algn="just"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              </a:t>
            </a:r>
            <a:r>
              <a:rPr lang="en-US" altLang="zh-CN" sz="2800" b="0" err="1">
                <a:latin typeface="Times New Roman" panose="02020603050405020304" pitchFamily="18" charset="0"/>
              </a:rPr>
              <a:t>cout</a:t>
            </a:r>
            <a:r>
              <a:rPr lang="en-US" altLang="zh-CN" sz="2800" b="0">
                <a:latin typeface="Times New Roman" panose="02020603050405020304" pitchFamily="18" charset="0"/>
              </a:rPr>
              <a:t>&lt;&lt;setw(3)&lt;&lt;f&lt;&lt;</a:t>
            </a:r>
            <a:r>
              <a:rPr lang="en-US" altLang="zh-CN" sz="2800" b="0" err="1">
                <a:latin typeface="Times New Roman" panose="02020603050405020304" pitchFamily="18" charset="0"/>
              </a:rPr>
              <a:t>endl</a:t>
            </a:r>
            <a:r>
              <a:rPr lang="en-US" altLang="zh-CN" sz="2800" b="0">
                <a:latin typeface="Times New Roman" panose="02020603050405020304" pitchFamily="18" charset="0"/>
              </a:rPr>
              <a:t>;</a:t>
            </a:r>
          </a:p>
          <a:p>
            <a:pPr algn="just">
              <a:buNone/>
            </a:pPr>
            <a:endParaRPr lang="zh-CN" altLang="en-US" sz="2800" b="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zh-CN" altLang="en-US" sz="2800" b="0" dirty="0"/>
          </a:p>
        </p:txBody>
      </p:sp>
      <p:sp>
        <p:nvSpPr>
          <p:cNvPr id="142340" name="文本框 142339"/>
          <p:cNvSpPr txBox="1"/>
          <p:nvPr/>
        </p:nvSpPr>
        <p:spPr>
          <a:xfrm>
            <a:off x="6207760" y="3931920"/>
            <a:ext cx="2286000" cy="531813"/>
          </a:xfrm>
          <a:prstGeom prst="rect">
            <a:avLst/>
          </a:prstGeom>
          <a:noFill/>
          <a:ln w="12700" cap="sq" cmpd="sng">
            <a:solidFill>
              <a:schemeClr val="hlink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0.12345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文本占位符 14438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307340" y="866140"/>
            <a:ext cx="8249285" cy="4114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solidFill>
                  <a:schemeClr val="tx2"/>
                </a:solidFill>
              </a:rPr>
              <a:t>流的格式控制</a:t>
            </a:r>
            <a:r>
              <a:rPr lang="en-US" altLang="zh-CN" sz="2800" b="1"/>
              <a:t> </a:t>
            </a:r>
            <a:r>
              <a:rPr lang="en-US" altLang="zh-CN" sz="2800"/>
              <a:t>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/>
              <a:t>       </a:t>
            </a:r>
            <a:r>
              <a:rPr lang="en-US" altLang="zh-CN" sz="2800" b="0"/>
              <a:t>C++</a:t>
            </a:r>
            <a:r>
              <a:rPr lang="zh-CN" altLang="en-US" sz="2800" b="0" dirty="0"/>
              <a:t>默认输出浮点数的有效位为6位，那么要想控制输出的</a:t>
            </a:r>
            <a:r>
              <a:rPr lang="zh-CN" altLang="en-US" sz="2800" b="0" dirty="0">
                <a:solidFill>
                  <a:schemeClr val="tx2"/>
                </a:solidFill>
              </a:rPr>
              <a:t>数据的长度</a:t>
            </a:r>
            <a:r>
              <a:rPr lang="zh-CN" altLang="en-US" sz="2800" b="0" dirty="0"/>
              <a:t>，该如何呢？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800" b="0" dirty="0"/>
              <a:t>      比如：</a:t>
            </a:r>
            <a:r>
              <a:rPr lang="en-US" altLang="zh-CN" sz="2800" b="0">
                <a:latin typeface="Times New Roman" panose="02020603050405020304" pitchFamily="18" charset="0"/>
              </a:rPr>
              <a:t>float f=3.1234567;</a:t>
            </a:r>
            <a:r>
              <a:rPr lang="zh-CN" altLang="en-US" sz="2800" b="0" dirty="0"/>
              <a:t>如何让显示结果为3.12</a:t>
            </a:r>
            <a:r>
              <a:rPr lang="en-US" altLang="zh-CN" sz="2800" b="0" dirty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800" b="0" dirty="0"/>
              <a:t>      </a:t>
            </a:r>
            <a:r>
              <a:rPr lang="en-US" altLang="zh-CN" sz="2800" b="0"/>
              <a:t>C++</a:t>
            </a:r>
            <a:r>
              <a:rPr lang="zh-CN" altLang="en-US" sz="2800" b="0" dirty="0"/>
              <a:t>提供了</a:t>
            </a:r>
            <a:r>
              <a:rPr lang="en-US" altLang="zh-CN" sz="2800" b="0" err="1">
                <a:latin typeface="Times New Roman" panose="02020603050405020304" pitchFamily="18" charset="0"/>
              </a:rPr>
              <a:t>setprecision(int</a:t>
            </a:r>
            <a:r>
              <a:rPr lang="en-US" altLang="zh-CN" sz="2800" b="0">
                <a:latin typeface="Times New Roman" panose="02020603050405020304" pitchFamily="18" charset="0"/>
              </a:rPr>
              <a:t> n)</a:t>
            </a:r>
            <a:r>
              <a:rPr lang="zh-CN" altLang="en-US" sz="2800" b="0" dirty="0"/>
              <a:t>可以控制显示浮点数的有效位。</a:t>
            </a:r>
          </a:p>
          <a:p>
            <a:pPr>
              <a:buNone/>
            </a:pPr>
            <a:endParaRPr lang="zh-CN" altLang="en-US" sz="2800" b="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  <p:transition>
    <p:wipe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文本占位符 145409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772400" cy="5715000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include &lt;</a:t>
            </a:r>
            <a:r>
              <a:rPr lang="en-US" altLang="zh-CN" sz="24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iostream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#include &lt;</a:t>
            </a:r>
            <a:r>
              <a:rPr lang="en-US" altLang="zh-CN" sz="24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iomanip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using namespace std;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void main()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   	       float f=17/7.0;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altLang="zh-CN" sz="24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cout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&lt;&lt;f&lt;&lt;</a:t>
            </a:r>
            <a:r>
              <a:rPr lang="en-US" altLang="zh-CN" sz="24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endl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altLang="zh-CN" sz="24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cout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&lt;&lt;setprecision(0)&lt;&lt;f&lt;&lt;</a:t>
            </a:r>
            <a:r>
              <a:rPr lang="en-US" altLang="zh-CN" sz="24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endl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altLang="zh-CN" sz="24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cout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&lt;&lt;setprecision(1)&lt;&lt;f&lt;&lt;</a:t>
            </a:r>
            <a:r>
              <a:rPr lang="en-US" altLang="zh-CN" sz="24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endl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altLang="zh-CN" sz="24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cout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&lt;&lt;setprecision(2)&lt;&lt;f&lt;&lt;</a:t>
            </a:r>
            <a:r>
              <a:rPr lang="en-US" altLang="zh-CN" sz="24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endl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altLang="zh-CN" sz="24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cout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&lt;&lt;setprecision(3)&lt;&lt;f&lt;&lt;</a:t>
            </a:r>
            <a:r>
              <a:rPr lang="en-US" altLang="zh-CN" sz="24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endl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altLang="zh-CN" sz="24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cout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&lt;&lt;setprecision(6)&lt;&lt;f&lt;&lt;</a:t>
            </a:r>
            <a:r>
              <a:rPr lang="en-US" altLang="zh-CN" sz="24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endl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altLang="zh-CN" sz="24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cout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&lt;&lt;setprecision(8)&lt;&lt;f&lt;&lt;</a:t>
            </a:r>
            <a:r>
              <a:rPr lang="en-US" altLang="zh-CN" sz="24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endl</a:t>
            </a: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45411" name="矩形 145410"/>
          <p:cNvSpPr/>
          <p:nvPr/>
        </p:nvSpPr>
        <p:spPr>
          <a:xfrm>
            <a:off x="6477000" y="3048000"/>
            <a:ext cx="1905000" cy="2895600"/>
          </a:xfrm>
          <a:prstGeom prst="rect">
            <a:avLst/>
          </a:prstGeom>
          <a:noFill/>
          <a:ln w="22225" cap="flat" cmpd="sng">
            <a:solidFill>
              <a:schemeClr val="hlink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>
              <a:spcBef>
                <a:spcPct val="1000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2.42857</a:t>
            </a:r>
          </a:p>
          <a:p>
            <a:pPr lvl="0">
              <a:spcBef>
                <a:spcPct val="1000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2.428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</a:p>
          <a:p>
            <a:pPr lvl="0">
              <a:spcBef>
                <a:spcPct val="1000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  <a:p>
            <a:pPr lvl="0">
              <a:spcBef>
                <a:spcPct val="1000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2.4</a:t>
            </a:r>
          </a:p>
          <a:p>
            <a:pPr lvl="0">
              <a:spcBef>
                <a:spcPct val="1000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2.43</a:t>
            </a:r>
          </a:p>
          <a:p>
            <a:pPr lvl="0">
              <a:spcBef>
                <a:spcPct val="1000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2.42857</a:t>
            </a:r>
          </a:p>
          <a:p>
            <a:pPr lvl="0">
              <a:spcBef>
                <a:spcPct val="1000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2.4285715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文本占位符 147458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457200" y="901065"/>
            <a:ext cx="8229600" cy="30276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solidFill>
                  <a:schemeClr val="tx2"/>
                </a:solidFill>
              </a:rPr>
              <a:t>流的格式控制</a:t>
            </a:r>
            <a:r>
              <a:rPr lang="en-US" altLang="zh-CN" sz="2800"/>
              <a:t>     </a:t>
            </a:r>
          </a:p>
          <a:p>
            <a:pPr algn="just"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  </a:t>
            </a:r>
            <a:r>
              <a:rPr lang="zh-CN" altLang="en-US" sz="2800" b="0" dirty="0">
                <a:solidFill>
                  <a:schemeClr val="hlink"/>
                </a:solidFill>
              </a:rPr>
              <a:t>如何控制小数的位数？</a:t>
            </a:r>
          </a:p>
          <a:p>
            <a:pPr marL="0" indent="0" algn="just">
              <a:buNone/>
            </a:pPr>
            <a:r>
              <a:rPr lang="en-US" altLang="zh-CN" sz="2800" b="0"/>
              <a:t>       </a:t>
            </a:r>
            <a:r>
              <a:rPr lang="en-US" altLang="zh-CN" sz="2800" b="0" err="1">
                <a:latin typeface="Times New Roman" panose="02020603050405020304" pitchFamily="18" charset="0"/>
              </a:rPr>
              <a:t>setiosflags(ios::fixed</a:t>
            </a:r>
            <a:r>
              <a:rPr lang="en-US" altLang="zh-CN" sz="2800" b="0">
                <a:latin typeface="Times New Roman" panose="02020603050405020304" pitchFamily="18" charset="0"/>
              </a:rPr>
              <a:t>)</a:t>
            </a:r>
            <a:r>
              <a:rPr lang="zh-CN" altLang="en-US" sz="2800" b="0" dirty="0">
                <a:latin typeface="Times New Roman" panose="02020603050405020304" pitchFamily="18" charset="0"/>
              </a:rPr>
              <a:t>控制符是用定点方式表示浮点数，将</a:t>
            </a:r>
            <a:r>
              <a:rPr lang="en-US" altLang="zh-CN" sz="2800" b="0" err="1">
                <a:latin typeface="Times New Roman" panose="02020603050405020304" pitchFamily="18" charset="0"/>
              </a:rPr>
              <a:t>setprecision(int</a:t>
            </a:r>
            <a:r>
              <a:rPr lang="en-US" altLang="zh-CN" sz="2800" b="0">
                <a:latin typeface="Times New Roman" panose="02020603050405020304" pitchFamily="18" charset="0"/>
              </a:rPr>
              <a:t> n)</a:t>
            </a:r>
            <a:r>
              <a:rPr lang="zh-CN" altLang="en-US" sz="2800" b="0" dirty="0">
                <a:latin typeface="Times New Roman" panose="02020603050405020304" pitchFamily="18" charset="0"/>
              </a:rPr>
              <a:t>和</a:t>
            </a:r>
            <a:r>
              <a:rPr lang="en-US" altLang="zh-CN" sz="2800" b="0" err="1">
                <a:latin typeface="Times New Roman" panose="02020603050405020304" pitchFamily="18" charset="0"/>
              </a:rPr>
              <a:t>setiosflags(ios::fixed</a:t>
            </a:r>
            <a:r>
              <a:rPr lang="en-US" altLang="zh-CN" sz="2800" b="0">
                <a:latin typeface="Times New Roman" panose="02020603050405020304" pitchFamily="18" charset="0"/>
              </a:rPr>
              <a:t>)</a:t>
            </a:r>
            <a:r>
              <a:rPr lang="zh-CN" altLang="en-US" sz="2800" b="0" dirty="0">
                <a:latin typeface="Times New Roman" panose="02020603050405020304" pitchFamily="18" charset="0"/>
              </a:rPr>
              <a:t>结合，可以使用</a:t>
            </a:r>
            <a:r>
              <a:rPr lang="en-US" altLang="zh-CN" sz="2800" b="0" err="1">
                <a:latin typeface="Times New Roman" panose="02020603050405020304" pitchFamily="18" charset="0"/>
              </a:rPr>
              <a:t>setprecision(int</a:t>
            </a:r>
            <a:r>
              <a:rPr lang="en-US" altLang="zh-CN" sz="2800" b="0">
                <a:latin typeface="Times New Roman" panose="02020603050405020304" pitchFamily="18" charset="0"/>
              </a:rPr>
              <a:t> n)</a:t>
            </a:r>
            <a:r>
              <a:rPr lang="zh-CN" altLang="en-US" sz="2800" b="0" dirty="0">
                <a:latin typeface="Times New Roman" panose="02020603050405020304" pitchFamily="18" charset="0"/>
              </a:rPr>
              <a:t>控制小数点右边小数的个数。</a:t>
            </a:r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文本占位符 148482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685800" y="762000"/>
            <a:ext cx="7772400" cy="5912485"/>
          </a:xfrm>
          <a:solidFill>
            <a:schemeClr val="bg1"/>
          </a:solidFill>
        </p:spPr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#</a:t>
            </a:r>
            <a:r>
              <a:rPr lang="en-US" altLang="zh-CN" b="0">
                <a:latin typeface="Times New Roman" panose="02020603050405020304" pitchFamily="18" charset="0"/>
              </a:rPr>
              <a:t>include &lt;</a:t>
            </a:r>
            <a:r>
              <a:rPr lang="en-US" altLang="zh-CN" b="0" err="1">
                <a:latin typeface="Times New Roman" panose="02020603050405020304" pitchFamily="18" charset="0"/>
              </a:rPr>
              <a:t>iostream</a:t>
            </a:r>
            <a:r>
              <a:rPr lang="en-US" altLang="zh-CN" b="0">
                <a:latin typeface="Times New Roman" panose="02020603050405020304" pitchFamily="18" charset="0"/>
              </a:rPr>
              <a:t>&gt;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</a:rPr>
              <a:t>#include &lt;</a:t>
            </a:r>
            <a:r>
              <a:rPr lang="en-US" altLang="zh-CN" b="0" err="1">
                <a:latin typeface="Times New Roman" panose="02020603050405020304" pitchFamily="18" charset="0"/>
              </a:rPr>
              <a:t>iomanip</a:t>
            </a:r>
            <a:r>
              <a:rPr lang="en-US" altLang="zh-CN" b="0">
                <a:latin typeface="Times New Roman" panose="02020603050405020304" pitchFamily="18" charset="0"/>
              </a:rPr>
              <a:t>&gt;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</a:rPr>
              <a:t>using namespace std;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</a:rPr>
              <a:t>void main()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</a:rPr>
              <a:t>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   float f=17/7.0;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   </a:t>
            </a:r>
            <a:r>
              <a:rPr lang="en-US" altLang="zh-CN" b="0" err="1">
                <a:latin typeface="Times New Roman" panose="02020603050405020304" pitchFamily="18" charset="0"/>
              </a:rPr>
              <a:t>cout</a:t>
            </a:r>
            <a:r>
              <a:rPr lang="en-US" altLang="zh-CN" b="0">
                <a:latin typeface="Times New Roman" panose="02020603050405020304" pitchFamily="18" charset="0"/>
              </a:rPr>
              <a:t>&lt;&lt;</a:t>
            </a:r>
            <a:r>
              <a:rPr lang="en-US" altLang="zh-CN" b="0" err="1">
                <a:latin typeface="Times New Roman" panose="02020603050405020304" pitchFamily="18" charset="0"/>
              </a:rPr>
              <a:t>setiosflags(ios::fixed</a:t>
            </a:r>
            <a:r>
              <a:rPr lang="en-US" altLang="zh-CN" b="0">
                <a:latin typeface="Times New Roman" panose="02020603050405020304" pitchFamily="18" charset="0"/>
              </a:rPr>
              <a:t>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   </a:t>
            </a:r>
            <a:r>
              <a:rPr lang="en-US" altLang="zh-CN" b="0" err="1">
                <a:latin typeface="Times New Roman" panose="02020603050405020304" pitchFamily="18" charset="0"/>
              </a:rPr>
              <a:t>cout</a:t>
            </a:r>
            <a:r>
              <a:rPr lang="en-US" altLang="zh-CN" b="0">
                <a:latin typeface="Times New Roman" panose="02020603050405020304" pitchFamily="18" charset="0"/>
              </a:rPr>
              <a:t>&lt;&lt;setprecision(0)&lt;&lt;f&lt;&lt;</a:t>
            </a:r>
            <a:r>
              <a:rPr lang="en-US" altLang="zh-CN" b="0" err="1">
                <a:latin typeface="Times New Roman" panose="02020603050405020304" pitchFamily="18" charset="0"/>
              </a:rPr>
              <a:t>endl</a:t>
            </a:r>
            <a:r>
              <a:rPr lang="en-US" altLang="zh-CN" b="0">
                <a:latin typeface="Times New Roman" panose="02020603050405020304" pitchFamily="18" charset="0"/>
              </a:rPr>
              <a:t>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   </a:t>
            </a:r>
            <a:r>
              <a:rPr lang="en-US" altLang="zh-CN" b="0" err="1">
                <a:latin typeface="Times New Roman" panose="02020603050405020304" pitchFamily="18" charset="0"/>
              </a:rPr>
              <a:t>cout</a:t>
            </a:r>
            <a:r>
              <a:rPr lang="en-US" altLang="zh-CN" b="0">
                <a:latin typeface="Times New Roman" panose="02020603050405020304" pitchFamily="18" charset="0"/>
              </a:rPr>
              <a:t>&lt;&lt;setprecision(2)&lt;&lt;f&lt;&lt;</a:t>
            </a:r>
            <a:r>
              <a:rPr lang="en-US" altLang="zh-CN" b="0" err="1">
                <a:latin typeface="Times New Roman" panose="02020603050405020304" pitchFamily="18" charset="0"/>
              </a:rPr>
              <a:t>endl</a:t>
            </a:r>
            <a:r>
              <a:rPr lang="en-US" altLang="zh-CN" b="0">
                <a:latin typeface="Times New Roman" panose="02020603050405020304" pitchFamily="18" charset="0"/>
              </a:rPr>
              <a:t>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   </a:t>
            </a:r>
            <a:r>
              <a:rPr lang="en-US" altLang="zh-CN" b="0" err="1">
                <a:latin typeface="Times New Roman" panose="02020603050405020304" pitchFamily="18" charset="0"/>
              </a:rPr>
              <a:t>cout</a:t>
            </a:r>
            <a:r>
              <a:rPr lang="en-US" altLang="zh-CN" b="0">
                <a:latin typeface="Times New Roman" panose="02020603050405020304" pitchFamily="18" charset="0"/>
              </a:rPr>
              <a:t>&lt;&lt;setprecision(3)&lt;&lt;f&lt;&lt;</a:t>
            </a:r>
            <a:r>
              <a:rPr lang="en-US" altLang="zh-CN" b="0" err="1">
                <a:latin typeface="Times New Roman" panose="02020603050405020304" pitchFamily="18" charset="0"/>
              </a:rPr>
              <a:t>endl</a:t>
            </a:r>
            <a:r>
              <a:rPr lang="en-US" altLang="zh-CN" b="0">
                <a:latin typeface="Times New Roman" panose="02020603050405020304" pitchFamily="18" charset="0"/>
              </a:rPr>
              <a:t>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   </a:t>
            </a:r>
            <a:r>
              <a:rPr lang="en-US" altLang="zh-CN" b="0" err="1">
                <a:latin typeface="Times New Roman" panose="02020603050405020304" pitchFamily="18" charset="0"/>
              </a:rPr>
              <a:t>cout</a:t>
            </a:r>
            <a:r>
              <a:rPr lang="en-US" altLang="zh-CN" b="0">
                <a:latin typeface="Times New Roman" panose="02020603050405020304" pitchFamily="18" charset="0"/>
              </a:rPr>
              <a:t>&lt;&lt;setprecision(4)&lt;&lt;f&lt;&lt;</a:t>
            </a:r>
            <a:r>
              <a:rPr lang="en-US" altLang="zh-CN" b="0" err="1">
                <a:latin typeface="Times New Roman" panose="02020603050405020304" pitchFamily="18" charset="0"/>
              </a:rPr>
              <a:t>endl</a:t>
            </a:r>
            <a:r>
              <a:rPr lang="en-US" altLang="zh-CN" b="0">
                <a:latin typeface="Times New Roman" panose="02020603050405020304" pitchFamily="18" charset="0"/>
              </a:rPr>
              <a:t>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</a:rPr>
              <a:t>}</a:t>
            </a:r>
          </a:p>
          <a:p>
            <a:pPr>
              <a:buNone/>
            </a:pP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8484" name="矩形 148483"/>
          <p:cNvSpPr/>
          <p:nvPr/>
        </p:nvSpPr>
        <p:spPr>
          <a:xfrm>
            <a:off x="7038340" y="4271010"/>
            <a:ext cx="1905000" cy="1752600"/>
          </a:xfrm>
          <a:prstGeom prst="rect">
            <a:avLst/>
          </a:prstGeom>
          <a:noFill/>
          <a:ln w="22225" cap="flat" cmpd="sng">
            <a:solidFill>
              <a:schemeClr val="hlink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>
              <a:spcBef>
                <a:spcPct val="1000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  <a:p>
            <a:pPr lvl="0">
              <a:spcBef>
                <a:spcPct val="1000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2.43</a:t>
            </a:r>
          </a:p>
          <a:p>
            <a:pPr lvl="0">
              <a:spcBef>
                <a:spcPct val="1000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2.429</a:t>
            </a:r>
          </a:p>
          <a:p>
            <a:pPr lvl="0">
              <a:spcBef>
                <a:spcPct val="1000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2.4286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文本占位符 14950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457200" y="95313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800" b="0" dirty="0">
                <a:solidFill>
                  <a:schemeClr val="tx2"/>
                </a:solidFill>
              </a:rPr>
              <a:t>流的格式控制</a:t>
            </a:r>
            <a:r>
              <a:rPr lang="en-US" altLang="zh-CN" sz="2800"/>
              <a:t>     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</a:p>
          <a:p>
            <a:pPr marL="17145" indent="-17145" algn="l"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tx2"/>
                </a:solidFill>
              </a:rPr>
              <a:t>  </a:t>
            </a:r>
            <a:r>
              <a:rPr lang="zh-CN" altLang="en-US" sz="2800" b="0" dirty="0">
                <a:solidFill>
                  <a:schemeClr val="hlink"/>
                </a:solidFill>
              </a:rPr>
              <a:t>如何控制指数表示的小数个数？</a:t>
            </a:r>
            <a:r>
              <a:rPr lang="zh-CN" altLang="en-US" sz="2800" b="0" dirty="0"/>
              <a:t> </a:t>
            </a:r>
            <a:r>
              <a:rPr lang="en-US" altLang="zh-CN" sz="2800" b="0"/>
              <a:t>      </a:t>
            </a:r>
            <a:r>
              <a:rPr lang="en-US" altLang="zh-CN" sz="2800" b="0" err="1">
                <a:latin typeface="Times New Roman" panose="02020603050405020304" pitchFamily="18" charset="0"/>
              </a:rPr>
              <a:t>setiosflags(ios::scientific</a:t>
            </a:r>
            <a:r>
              <a:rPr lang="en-US" altLang="zh-CN" sz="2800" b="0">
                <a:latin typeface="Times New Roman" panose="02020603050405020304" pitchFamily="18" charset="0"/>
              </a:rPr>
              <a:t>)</a:t>
            </a:r>
            <a:r>
              <a:rPr lang="zh-CN" altLang="en-US" sz="2800" b="0" dirty="0">
                <a:latin typeface="Times New Roman" panose="02020603050405020304" pitchFamily="18" charset="0"/>
              </a:rPr>
              <a:t>控制符使用指数方式显示浮点数，将</a:t>
            </a:r>
            <a:r>
              <a:rPr lang="en-US" altLang="zh-CN" sz="2800" b="0" err="1">
                <a:latin typeface="Times New Roman" panose="02020603050405020304" pitchFamily="18" charset="0"/>
              </a:rPr>
              <a:t>setprecision(int</a:t>
            </a:r>
            <a:r>
              <a:rPr lang="en-US" altLang="zh-CN" sz="2800" b="0">
                <a:latin typeface="Times New Roman" panose="02020603050405020304" pitchFamily="18" charset="0"/>
              </a:rPr>
              <a:t> n)</a:t>
            </a:r>
            <a:r>
              <a:rPr lang="zh-CN" altLang="en-US" sz="2800" b="0" dirty="0">
                <a:latin typeface="Times New Roman" panose="02020603050405020304" pitchFamily="18" charset="0"/>
              </a:rPr>
              <a:t>和</a:t>
            </a:r>
            <a:r>
              <a:rPr lang="en-US" altLang="zh-CN" sz="2800" b="0" err="1">
                <a:latin typeface="Times New Roman" panose="02020603050405020304" pitchFamily="18" charset="0"/>
              </a:rPr>
              <a:t>setiosflags(ios::scientific</a:t>
            </a:r>
            <a:r>
              <a:rPr lang="en-US" altLang="zh-CN" sz="2800" b="0">
                <a:latin typeface="Times New Roman" panose="02020603050405020304" pitchFamily="18" charset="0"/>
              </a:rPr>
              <a:t>)</a:t>
            </a:r>
            <a:r>
              <a:rPr lang="zh-CN" altLang="en-US" sz="2800" b="0" dirty="0">
                <a:latin typeface="Times New Roman" panose="02020603050405020304" pitchFamily="18" charset="0"/>
              </a:rPr>
              <a:t>结合，可以使用</a:t>
            </a:r>
            <a:r>
              <a:rPr lang="en-US" altLang="zh-CN" sz="2800" b="0" err="1">
                <a:latin typeface="Times New Roman" panose="02020603050405020304" pitchFamily="18" charset="0"/>
              </a:rPr>
              <a:t>setprecision(int</a:t>
            </a:r>
            <a:r>
              <a:rPr lang="en-US" altLang="zh-CN" sz="2800" b="0">
                <a:latin typeface="Times New Roman" panose="02020603050405020304" pitchFamily="18" charset="0"/>
              </a:rPr>
              <a:t> n)</a:t>
            </a:r>
            <a:r>
              <a:rPr lang="zh-CN" altLang="en-US" sz="2800" b="0" dirty="0">
                <a:latin typeface="Times New Roman" panose="02020603050405020304" pitchFamily="18" charset="0"/>
              </a:rPr>
              <a:t>控制指数表示法的小数位数。</a:t>
            </a:r>
            <a:r>
              <a:rPr lang="zh-CN" altLang="en-US" sz="2800" dirty="0"/>
              <a:t>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51585" y="-99392"/>
            <a:ext cx="3480440" cy="830997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 smtClean="0"/>
              <a:t>计算机的数值系统</a:t>
            </a:r>
            <a:endParaRPr lang="en-US" altLang="zh-C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980728"/>
            <a:ext cx="7992888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二进制逻辑运算：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二进制数的逻辑运算包括逻辑加法（“或”运算）、逻辑乘法（“与”运算）、逻辑否定（“非”运算）和逻辑“异或”运算。</a:t>
            </a:r>
            <a:r>
              <a:rPr lang="en-US" altLang="zh-CN" sz="2400" dirty="0" smtClean="0"/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文本占位符 150530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685800" y="762000"/>
            <a:ext cx="7772400" cy="5896610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#</a:t>
            </a:r>
            <a:r>
              <a:rPr lang="en-US" altLang="zh-CN" b="0">
                <a:latin typeface="Times New Roman" panose="02020603050405020304" pitchFamily="18" charset="0"/>
              </a:rPr>
              <a:t>include &lt;</a:t>
            </a:r>
            <a:r>
              <a:rPr lang="en-US" altLang="zh-CN" b="0" err="1">
                <a:latin typeface="Times New Roman" panose="02020603050405020304" pitchFamily="18" charset="0"/>
              </a:rPr>
              <a:t>iostream</a:t>
            </a:r>
            <a:r>
              <a:rPr lang="en-US" altLang="zh-CN" b="0">
                <a:latin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0">
                <a:latin typeface="Times New Roman" panose="02020603050405020304" pitchFamily="18" charset="0"/>
              </a:rPr>
              <a:t>#include &lt;</a:t>
            </a:r>
            <a:r>
              <a:rPr lang="en-US" altLang="zh-CN" b="0" err="1">
                <a:latin typeface="Times New Roman" panose="02020603050405020304" pitchFamily="18" charset="0"/>
              </a:rPr>
              <a:t>iomanip</a:t>
            </a:r>
            <a:r>
              <a:rPr lang="en-US" altLang="zh-CN" b="0">
                <a:latin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0">
                <a:latin typeface="Times New Roman" panose="02020603050405020304" pitchFamily="18" charset="0"/>
              </a:rPr>
              <a:t>using namespace std;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0">
                <a:latin typeface="Times New Roman" panose="02020603050405020304" pitchFamily="18" charset="0"/>
              </a:rPr>
              <a:t>void main()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0">
                <a:latin typeface="Times New Roman" panose="02020603050405020304" pitchFamily="18" charset="0"/>
              </a:rPr>
              <a:t>{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   float f=17/7.0;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   </a:t>
            </a:r>
            <a:r>
              <a:rPr lang="en-US" altLang="zh-CN" b="0" err="1">
                <a:latin typeface="Times New Roman" panose="02020603050405020304" pitchFamily="18" charset="0"/>
              </a:rPr>
              <a:t>cout</a:t>
            </a:r>
            <a:r>
              <a:rPr lang="en-US" altLang="zh-CN" b="0">
                <a:latin typeface="Times New Roman" panose="02020603050405020304" pitchFamily="18" charset="0"/>
              </a:rPr>
              <a:t>&lt;&lt;</a:t>
            </a:r>
            <a:r>
              <a:rPr lang="en-US" altLang="zh-CN" b="0" err="1">
                <a:latin typeface="Times New Roman" panose="02020603050405020304" pitchFamily="18" charset="0"/>
              </a:rPr>
              <a:t>setiosflags(ios::scientific</a:t>
            </a:r>
            <a:r>
              <a:rPr lang="en-US" altLang="zh-CN" b="0">
                <a:latin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   </a:t>
            </a:r>
            <a:r>
              <a:rPr lang="en-US" altLang="zh-CN" b="0" err="1">
                <a:latin typeface="Times New Roman" panose="02020603050405020304" pitchFamily="18" charset="0"/>
              </a:rPr>
              <a:t>cout</a:t>
            </a:r>
            <a:r>
              <a:rPr lang="en-US" altLang="zh-CN" b="0">
                <a:latin typeface="Times New Roman" panose="02020603050405020304" pitchFamily="18" charset="0"/>
              </a:rPr>
              <a:t>&lt;&lt;setprecision(2)&lt;&lt;f&lt;&lt;</a:t>
            </a:r>
            <a:r>
              <a:rPr lang="en-US" altLang="zh-CN" b="0" err="1">
                <a:latin typeface="Times New Roman" panose="02020603050405020304" pitchFamily="18" charset="0"/>
              </a:rPr>
              <a:t>endl</a:t>
            </a:r>
            <a:r>
              <a:rPr lang="en-US" altLang="zh-CN" b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   </a:t>
            </a:r>
            <a:r>
              <a:rPr lang="en-US" altLang="zh-CN" b="0" err="1">
                <a:latin typeface="Times New Roman" panose="02020603050405020304" pitchFamily="18" charset="0"/>
              </a:rPr>
              <a:t>cout</a:t>
            </a:r>
            <a:r>
              <a:rPr lang="en-US" altLang="zh-CN" b="0">
                <a:latin typeface="Times New Roman" panose="02020603050405020304" pitchFamily="18" charset="0"/>
              </a:rPr>
              <a:t>&lt;&lt;setprecision(3)&lt;&lt;f&lt;&lt;</a:t>
            </a:r>
            <a:r>
              <a:rPr lang="en-US" altLang="zh-CN" b="0" err="1">
                <a:latin typeface="Times New Roman" panose="02020603050405020304" pitchFamily="18" charset="0"/>
              </a:rPr>
              <a:t>endl</a:t>
            </a:r>
            <a:r>
              <a:rPr lang="en-US" altLang="zh-CN" b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   </a:t>
            </a:r>
            <a:r>
              <a:rPr lang="en-US" altLang="zh-CN" b="0" err="1">
                <a:latin typeface="Times New Roman" panose="02020603050405020304" pitchFamily="18" charset="0"/>
              </a:rPr>
              <a:t>cout</a:t>
            </a:r>
            <a:r>
              <a:rPr lang="en-US" altLang="zh-CN" b="0">
                <a:latin typeface="Times New Roman" panose="02020603050405020304" pitchFamily="18" charset="0"/>
              </a:rPr>
              <a:t>&lt;&lt;setprecision(4)&lt;&lt;f&lt;&lt;</a:t>
            </a:r>
            <a:r>
              <a:rPr lang="en-US" altLang="zh-CN" b="0" err="1">
                <a:latin typeface="Times New Roman" panose="02020603050405020304" pitchFamily="18" charset="0"/>
              </a:rPr>
              <a:t>endl</a:t>
            </a:r>
            <a:r>
              <a:rPr lang="en-US" altLang="zh-CN" b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0">
                <a:latin typeface="Times New Roman" panose="02020603050405020304" pitchFamily="18" charset="0"/>
              </a:rPr>
              <a:t>}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50532" name="矩形 150531"/>
          <p:cNvSpPr/>
          <p:nvPr/>
        </p:nvSpPr>
        <p:spPr>
          <a:xfrm>
            <a:off x="6843395" y="4648200"/>
            <a:ext cx="2209800" cy="1447800"/>
          </a:xfrm>
          <a:prstGeom prst="rect">
            <a:avLst/>
          </a:prstGeom>
          <a:noFill/>
          <a:ln w="22225" cap="flat" cmpd="sng">
            <a:solidFill>
              <a:schemeClr val="hlink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>
              <a:spcBef>
                <a:spcPct val="1000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2.43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e +000</a:t>
            </a:r>
          </a:p>
          <a:p>
            <a:pPr lvl="0">
              <a:spcBef>
                <a:spcPct val="1000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2.429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e +000</a:t>
            </a:r>
          </a:p>
          <a:p>
            <a:pPr lvl="0">
              <a:spcBef>
                <a:spcPct val="1000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2.4286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e +000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文本占位符 14950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457200" y="95313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800" b="0" dirty="0">
                <a:solidFill>
                  <a:schemeClr val="tx2"/>
                </a:solidFill>
              </a:rPr>
              <a:t>流的格式控制</a:t>
            </a:r>
            <a:r>
              <a:rPr lang="en-US" altLang="zh-CN" sz="2800"/>
              <a:t>     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</a:p>
          <a:p>
            <a:pPr marL="17145" indent="-17145" algn="l"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tx2"/>
                </a:solidFill>
              </a:rPr>
              <a:t>  </a:t>
            </a:r>
            <a:r>
              <a:rPr lang="zh-CN" altLang="en-US" sz="2800" b="0" dirty="0">
                <a:solidFill>
                  <a:schemeClr val="hlink"/>
                </a:solidFill>
              </a:rPr>
              <a:t>如何控制输出时的对齐方式？</a:t>
            </a:r>
            <a:r>
              <a:rPr lang="zh-CN" altLang="en-US" sz="2800" b="0" dirty="0"/>
              <a:t> </a:t>
            </a:r>
            <a:r>
              <a:rPr lang="en-US" altLang="zh-CN" sz="2800" b="0"/>
              <a:t>      </a:t>
            </a:r>
          </a:p>
          <a:p>
            <a:pPr marL="17145" indent="-17145" algn="l">
              <a:lnSpc>
                <a:spcPct val="150000"/>
              </a:lnSpc>
              <a:buNone/>
            </a:pPr>
            <a:r>
              <a:rPr lang="zh-CN" altLang="en-US" sz="2800" b="0"/>
              <a:t>通过设置</a:t>
            </a:r>
            <a:r>
              <a:rPr lang="en-US" altLang="zh-CN" sz="2800" b="0" err="1">
                <a:latin typeface="Times New Roman" panose="02020603050405020304" pitchFamily="18" charset="0"/>
              </a:rPr>
              <a:t>setiosflags(ios::left/right</a:t>
            </a:r>
            <a:r>
              <a:rPr lang="en-US" altLang="zh-CN" sz="2800" b="0">
                <a:latin typeface="Times New Roman" panose="02020603050405020304" pitchFamily="18" charset="0"/>
              </a:rPr>
              <a:t>)</a:t>
            </a:r>
            <a:r>
              <a:rPr lang="zh-CN" altLang="en-US" sz="2800" b="0" dirty="0">
                <a:latin typeface="Times New Roman" panose="02020603050405020304" pitchFamily="18" charset="0"/>
              </a:rPr>
              <a:t>控制符来控制数据输出时是用左对齐还是右对齐。</a:t>
            </a:r>
            <a:r>
              <a:rPr lang="zh-CN" altLang="en-US" sz="2800" dirty="0"/>
              <a:t>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文本占位符 150530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685800" y="762000"/>
            <a:ext cx="7772400" cy="5896610"/>
          </a:xfrm>
          <a:solidFill>
            <a:schemeClr val="bg1"/>
          </a:solidFill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sz="2400" b="0" dirty="0">
                <a:latin typeface="Times New Roman" panose="02020603050405020304" pitchFamily="18" charset="0"/>
              </a:rPr>
              <a:t>#</a:t>
            </a:r>
            <a:r>
              <a:rPr lang="en-US" altLang="zh-CN" sz="2400" b="0">
                <a:latin typeface="Times New Roman" panose="02020603050405020304" pitchFamily="18" charset="0"/>
              </a:rPr>
              <a:t>include &lt;</a:t>
            </a:r>
            <a:r>
              <a:rPr lang="en-US" altLang="zh-CN" sz="2400" b="0" err="1">
                <a:latin typeface="Times New Roman" panose="02020603050405020304" pitchFamily="18" charset="0"/>
              </a:rPr>
              <a:t>iostream</a:t>
            </a:r>
            <a:r>
              <a:rPr lang="en-US" altLang="zh-CN" sz="2400" b="0">
                <a:latin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#include &lt;</a:t>
            </a:r>
            <a:r>
              <a:rPr lang="en-US" altLang="zh-CN" sz="2400" b="0" err="1">
                <a:latin typeface="Times New Roman" panose="02020603050405020304" pitchFamily="18" charset="0"/>
              </a:rPr>
              <a:t>iomanip</a:t>
            </a:r>
            <a:r>
              <a:rPr lang="en-US" altLang="zh-CN" sz="2400" b="0">
                <a:latin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using namespace std;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void main()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{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    </a:t>
            </a:r>
            <a:r>
              <a:rPr lang="en-US" altLang="zh-CN" sz="2400" b="0" err="1">
                <a:latin typeface="Times New Roman" panose="02020603050405020304" pitchFamily="18" charset="0"/>
              </a:rPr>
              <a:t>cout</a:t>
            </a:r>
            <a:r>
              <a:rPr lang="en-US" altLang="zh-CN" sz="2400" b="0">
                <a:latin typeface="Times New Roman" panose="02020603050405020304" pitchFamily="18" charset="0"/>
              </a:rPr>
              <a:t>&lt;&lt;</a:t>
            </a:r>
            <a:r>
              <a:rPr lang="en-US" altLang="zh-CN" sz="2400" b="0" err="1">
                <a:latin typeface="Times New Roman" panose="02020603050405020304" pitchFamily="18" charset="0"/>
              </a:rPr>
              <a:t>setiosflags(ios::left</a:t>
            </a:r>
            <a:r>
              <a:rPr lang="en-US" altLang="zh-CN" sz="2400" b="0">
                <a:latin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    </a:t>
            </a:r>
            <a:r>
              <a:rPr lang="en-US" altLang="zh-CN" sz="2400" b="0" err="1">
                <a:latin typeface="Times New Roman" panose="02020603050405020304" pitchFamily="18" charset="0"/>
              </a:rPr>
              <a:t>cout</a:t>
            </a:r>
            <a:r>
              <a:rPr lang="en-US" altLang="zh-CN" sz="2400" b="0">
                <a:latin typeface="Times New Roman" panose="02020603050405020304" pitchFamily="18" charset="0"/>
              </a:rPr>
              <a:t>&lt;&lt;setw(5)&lt;&lt;”1”&lt;&lt;</a:t>
            </a:r>
            <a:r>
              <a:rPr lang="en-US" altLang="zh-CN" sz="2400" b="0" err="1">
                <a:latin typeface="Times New Roman" panose="02020603050405020304" pitchFamily="18" charset="0"/>
              </a:rPr>
              <a:t>endl</a:t>
            </a:r>
            <a:r>
              <a:rPr lang="en-US" altLang="zh-CN" sz="2400" b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    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cout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&lt;&lt;setw(5)&lt;&lt;”2”&lt;&lt;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endl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;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    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cout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&lt;&lt;setw(5)&lt;&lt;”3”&lt;&lt;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endl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;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    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cout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&lt;&lt;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setiosflags(ios::right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);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    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cout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&lt;&lt;setw(5)&lt;&lt;”1”&lt;&lt;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endl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;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    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cout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&lt;&lt;setw(5)&lt;&lt;”2”&lt;&lt;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endl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;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    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cout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&lt;&lt;setw(5)&lt;&lt;”3”&lt;&lt;</a:t>
            </a:r>
            <a:r>
              <a:rPr lang="en-US" altLang="zh-CN" sz="2400" err="1">
                <a:latin typeface="Times New Roman" panose="02020603050405020304" pitchFamily="18" charset="0"/>
                <a:sym typeface="+mn-ea"/>
              </a:rPr>
              <a:t>endl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;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}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39937"/>
          <p:cNvSpPr txBox="1"/>
          <p:nvPr/>
        </p:nvSpPr>
        <p:spPr>
          <a:xfrm>
            <a:off x="228600" y="685800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endParaRPr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文本框 39938"/>
          <p:cNvSpPr txBox="1"/>
          <p:nvPr/>
        </p:nvSpPr>
        <p:spPr>
          <a:xfrm>
            <a:off x="304800" y="815975"/>
            <a:ext cx="8270875" cy="4358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800" b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 </a:t>
            </a:r>
            <a:r>
              <a:rPr lang="zh-CN" altLang="en-US" sz="2800" b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endParaRPr lang="en-US" altLang="zh-CN" sz="2800" err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err="1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Ｃ语言中，在</a:t>
            </a:r>
            <a:r>
              <a:rPr lang="en-US" altLang="zh-CN" sz="2800" err="1">
                <a:latin typeface="Times New Roman" panose="02020603050405020304" pitchFamily="18" charset="0"/>
                <a:ea typeface="宋体" panose="02010600030101010101" pitchFamily="2" charset="-122"/>
              </a:rPr>
              <a:t>stdio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.h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头文件中定义了标准输入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输出函数，在过程化程序设计中，可作为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流的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一个补充。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１、</a:t>
            </a:r>
            <a:r>
              <a:rPr lang="en-US" altLang="zh-CN" sz="280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</a:p>
          <a:p>
            <a:pPr lvl="0">
              <a:lnSpc>
                <a:spcPct val="150000"/>
              </a:lnSpc>
            </a:pPr>
            <a:r>
              <a:rPr lang="zh-CN" altLang="en-US" sz="2800" err="1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格式：</a:t>
            </a:r>
            <a:r>
              <a:rPr lang="en-US" altLang="zh-CN" sz="280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(“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格式控制字符串”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输出项列表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　　功能：将输出项按给定的控制格式输出。</a:t>
            </a:r>
          </a:p>
        </p:txBody>
      </p:sp>
      <p:sp>
        <p:nvSpPr>
          <p:cNvPr id="39940" name="矩形 39939">
            <a:hlinkClick r:id="" action="ppaction://hlinkshowjump?jump=previousslide"/>
          </p:cNvPr>
          <p:cNvSpPr/>
          <p:nvPr/>
        </p:nvSpPr>
        <p:spPr>
          <a:xfrm>
            <a:off x="6477000" y="622776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1" name="矩形 39940">
            <a:hlinkClick r:id="" action="ppaction://hlinkshowjump?jump=nextslide"/>
          </p:cNvPr>
          <p:cNvSpPr/>
          <p:nvPr/>
        </p:nvSpPr>
        <p:spPr>
          <a:xfrm>
            <a:off x="7086600" y="622776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2" name="椭圆 39941">
            <a:hlinkClick r:id="rId2" action="ppaction://hlinksldjump"/>
          </p:cNvPr>
          <p:cNvSpPr/>
          <p:nvPr/>
        </p:nvSpPr>
        <p:spPr>
          <a:xfrm>
            <a:off x="7786688" y="6172200"/>
            <a:ext cx="1052512" cy="561975"/>
          </a:xfrm>
          <a:prstGeom prst="ellipse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090" y="845185"/>
            <a:ext cx="8186420" cy="52120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printf函数是一个标准库函数，它的函数原型在头文件“stdio.h”中。</a:t>
            </a:r>
            <a:r>
              <a:rPr lang="zh-CN" altLang="en-US" sz="2800">
                <a:solidFill>
                  <a:srgbClr val="FF0000"/>
                </a:solidFill>
              </a:rPr>
              <a:t>但作为一个特例，不要求在使用 printf 函数之前必须包含stdio.h文件</a:t>
            </a:r>
            <a:r>
              <a:rPr lang="zh-CN" altLang="en-US" sz="2800"/>
              <a:t>。</a:t>
            </a:r>
          </a:p>
          <a:p>
            <a:endParaRPr lang="zh-CN" altLang="en-US" sz="2800"/>
          </a:p>
          <a:p>
            <a:r>
              <a:rPr lang="zh-CN" altLang="en-US" sz="2800"/>
              <a:t>printf函数调用的一般形式为：     </a:t>
            </a:r>
          </a:p>
          <a:p>
            <a:r>
              <a:rPr lang="zh-CN" altLang="en-US" sz="2800"/>
              <a:t>printf(“格式控制字符串”, 输出表列) </a:t>
            </a:r>
          </a:p>
          <a:p>
            <a:endParaRPr lang="zh-CN" altLang="en-US" sz="2800"/>
          </a:p>
          <a:p>
            <a:r>
              <a:rPr lang="zh-CN" altLang="en-US" sz="2800"/>
              <a:t>其中格式控制字符串用于指定输出格式。格式控制串可由</a:t>
            </a:r>
            <a:r>
              <a:rPr lang="zh-CN" altLang="en-US" sz="2800" b="1">
                <a:solidFill>
                  <a:srgbClr val="FF0000"/>
                </a:solidFill>
                <a:effectLst/>
              </a:rPr>
              <a:t>格式字符</a:t>
            </a:r>
            <a:r>
              <a:rPr lang="zh-CN" altLang="en-US" sz="2800"/>
              <a:t>串和</a:t>
            </a:r>
            <a:r>
              <a:rPr lang="zh-CN" altLang="en-US" sz="2800" b="1">
                <a:solidFill>
                  <a:srgbClr val="FF0000"/>
                </a:solidFill>
              </a:rPr>
              <a:t>非格式字符串</a:t>
            </a:r>
            <a:r>
              <a:rPr lang="zh-CN" altLang="en-US" sz="2800"/>
              <a:t>两种组成。格式字符串是以%开头的字符串，在%后面跟有各种格式字符，以说明输出数据的类型、形式、长度、小数位数等。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3385" y="870585"/>
            <a:ext cx="8408670" cy="1325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如： “%d”表示按十进制整型输出； “%ld”表示按十进制长整型输出； “%c”表示按字符型输出等。  非格式字符串原样输出，在显示中起提示作用。输出表列中给出了各个输出项，要求格式字符串和各输出项在数量和类型上应该一一对应。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74" y="2196465"/>
            <a:ext cx="4744892" cy="4203930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5765" y="906145"/>
            <a:ext cx="8153400" cy="3794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输出最小宽度</a:t>
            </a:r>
          </a:p>
          <a:p>
            <a:pPr>
              <a:lnSpc>
                <a:spcPct val="150000"/>
              </a:lnSpc>
            </a:pPr>
            <a:r>
              <a:rPr lang="zh-CN" altLang="en-US"/>
              <a:t>用十进制整数来表示输出的最少位数。若实际位数多于定义的宽度，则按实际位数输出，若实际位数少于定义的宽度则补以空格或0</a:t>
            </a:r>
          </a:p>
          <a:p>
            <a:pPr>
              <a:lnSpc>
                <a:spcPct val="150000"/>
              </a:lnSpc>
            </a:pPr>
            <a:r>
              <a:rPr lang="zh-CN" altLang="en-US" b="1"/>
              <a:t>精度</a:t>
            </a:r>
          </a:p>
          <a:p>
            <a:pPr>
              <a:lnSpc>
                <a:spcPct val="150000"/>
              </a:lnSpc>
            </a:pPr>
            <a:r>
              <a:rPr lang="zh-CN" altLang="en-US"/>
              <a:t>精度格式符以“.”开头，后跟十进制整数。本项的意义是：如果输出数字，则表示小数的位数；如果输出的是字符，则表示输出字符的个数；若实际位数大于所定义的精度数，则截去超过的部分。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长度</a:t>
            </a:r>
          </a:p>
          <a:p>
            <a:pPr>
              <a:lnSpc>
                <a:spcPct val="150000"/>
              </a:lnSpc>
            </a:pPr>
            <a:r>
              <a:rPr lang="zh-CN" altLang="en-US"/>
              <a:t>长度格式符为h、l两种，h表示按短整型量输出，l表示按长整型量输出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80" y="746125"/>
            <a:ext cx="9057640" cy="527304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#include &lt;</a:t>
            </a:r>
            <a:r>
              <a:rPr lang="en-US" altLang="zh-CN" sz="2000"/>
              <a:t>iostream</a:t>
            </a:r>
            <a:r>
              <a:rPr lang="zh-CN" altLang="en-US" sz="2000"/>
              <a:t>&gt;</a:t>
            </a:r>
          </a:p>
          <a:p>
            <a:r>
              <a:rPr lang="zh-CN" altLang="en-US" sz="2000"/>
              <a:t>int main(void){</a:t>
            </a:r>
          </a:p>
          <a:p>
            <a:r>
              <a:rPr lang="zh-CN" altLang="en-US" sz="2000"/>
              <a:t>   int a=15;</a:t>
            </a:r>
          </a:p>
          <a:p>
            <a:r>
              <a:rPr lang="zh-CN" altLang="en-US" sz="2000"/>
              <a:t>   long float b=123.1234567;</a:t>
            </a:r>
          </a:p>
          <a:p>
            <a:r>
              <a:rPr lang="zh-CN" altLang="en-US" sz="2000"/>
              <a:t>   double c=12345678.1234567;</a:t>
            </a:r>
          </a:p>
          <a:p>
            <a:r>
              <a:rPr lang="zh-CN" altLang="en-US" sz="2000"/>
              <a:t>   char d='p';</a:t>
            </a:r>
          </a:p>
          <a:p>
            <a:r>
              <a:rPr lang="zh-CN" altLang="en-US" sz="2000"/>
              <a:t>   printf("a=%d\n", a);</a:t>
            </a:r>
          </a:p>
          <a:p>
            <a:r>
              <a:rPr lang="zh-CN" altLang="en-US" sz="2000"/>
              <a:t>   printf("a(%%d)=%d, a(%%5d)=%5d, a(%%o)=%o, a(%%x)=%x\n\n",a,a,a,a);         </a:t>
            </a:r>
          </a:p>
          <a:p>
            <a:r>
              <a:rPr lang="zh-CN" altLang="en-US" sz="2000"/>
              <a:t>   printf("a=%f\n", b);</a:t>
            </a:r>
          </a:p>
          <a:p>
            <a:r>
              <a:rPr lang="zh-CN" altLang="en-US" sz="2000"/>
              <a:t>   printf("b(%%f)=%f, b(%%lf)=%lf, b(%%5.4lf)=%5.4lf, b(%%e)=%e\n\n",b,b,b,b);</a:t>
            </a:r>
          </a:p>
          <a:p>
            <a:r>
              <a:rPr lang="zh-CN" altLang="en-US" sz="2000"/>
              <a:t>   printf("c=%f\n", c);</a:t>
            </a:r>
          </a:p>
          <a:p>
            <a:r>
              <a:rPr lang="zh-CN" altLang="en-US" sz="2000"/>
              <a:t>   printf("c(%%lf)=%lf, c(%%f)=%f, c(%%8.4lf)=%8.4lf\n\n",c,c,c);</a:t>
            </a:r>
          </a:p>
          <a:p>
            <a:r>
              <a:rPr lang="zh-CN" altLang="en-US" sz="2000"/>
              <a:t>   printf("d=%c\n", d);</a:t>
            </a:r>
          </a:p>
          <a:p>
            <a:r>
              <a:rPr lang="zh-CN" altLang="en-US" sz="2000"/>
              <a:t>   printf("d(%%c)=%c, d(%%8c)=%8c\n",d,d);</a:t>
            </a:r>
          </a:p>
          <a:p>
            <a:r>
              <a:rPr lang="zh-CN" altLang="en-US" sz="2000"/>
              <a:t>   return 0;</a:t>
            </a:r>
          </a:p>
          <a:p>
            <a:r>
              <a:rPr lang="zh-CN" altLang="en-US" sz="2000"/>
              <a:t>}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42316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I/O</a:t>
            </a:r>
            <a:r>
              <a:rPr lang="zh-CN" altLang="en-US" sz="3200" b="1" dirty="0" smtClean="0"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816100" cy="57912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ea typeface="楷体_GB2312" pitchFamily="49" charset="-122"/>
              </a:rPr>
              <a:t>课后练习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7985" y="1219835"/>
            <a:ext cx="836866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/>
              <a:t>自学 </a:t>
            </a:r>
            <a:r>
              <a:rPr lang="en-US" altLang="zh-CN" sz="2800"/>
              <a:t>scanf </a:t>
            </a:r>
            <a:r>
              <a:rPr lang="zh-CN" altLang="en-US" sz="2800"/>
              <a:t>函数的用法，并用一页</a:t>
            </a:r>
            <a:r>
              <a:rPr lang="en-US" altLang="zh-CN" sz="2800"/>
              <a:t>ppt</a:t>
            </a:r>
            <a:r>
              <a:rPr lang="zh-CN" altLang="en-US" sz="2800"/>
              <a:t>来进行总结。总结之后发送到以下邮箱：</a:t>
            </a:r>
            <a:endParaRPr lang="en-US" altLang="zh-CN" sz="2800"/>
          </a:p>
          <a:p>
            <a:pPr>
              <a:lnSpc>
                <a:spcPct val="150000"/>
              </a:lnSpc>
            </a:pPr>
            <a:r>
              <a:rPr lang="zh-CN" altLang="en-US" sz="2800"/>
              <a:t> </a:t>
            </a:r>
            <a:r>
              <a:rPr lang="en-US" altLang="zh-CN" sz="2800"/>
              <a:t>liusc@njcit.cn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2"/>
          <p:cNvSpPr>
            <a:spLocks noChangeArrowheads="1"/>
          </p:cNvSpPr>
          <p:nvPr/>
        </p:nvSpPr>
        <p:spPr bwMode="auto">
          <a:xfrm>
            <a:off x="179388" y="4868863"/>
            <a:ext cx="3741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4A452A"/>
                </a:solidFill>
              </a:rPr>
              <a:t>PPT</a:t>
            </a:r>
            <a:r>
              <a:rPr lang="zh-CN" altLang="en-US" sz="1600">
                <a:solidFill>
                  <a:srgbClr val="4A452A"/>
                </a:solidFill>
              </a:rPr>
              <a:t>模板下载：</a:t>
            </a:r>
            <a:r>
              <a:rPr lang="en-US" altLang="zh-CN" sz="1600">
                <a:solidFill>
                  <a:srgbClr val="4A452A"/>
                </a:solidFill>
                <a:hlinkClick r:id="rId2"/>
              </a:rPr>
              <a:t>www.1ppt.com/moban/</a:t>
            </a:r>
            <a:r>
              <a:rPr lang="en-US" altLang="zh-CN" sz="1600">
                <a:solidFill>
                  <a:srgbClr val="4A452A"/>
                </a:solidFill>
              </a:rPr>
              <a:t> </a:t>
            </a:r>
            <a:endParaRPr lang="zh-CN" altLang="en-US"/>
          </a:p>
        </p:txBody>
      </p:sp>
      <p:pic>
        <p:nvPicPr>
          <p:cNvPr id="6147" name="Picture 4" descr="未标题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5" descr="未标题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700213"/>
            <a:ext cx="32400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900457"/>
            <a:ext cx="8460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逻辑“或”</a:t>
            </a:r>
            <a:r>
              <a:rPr lang="zh-CN" altLang="en-US" sz="2400" b="1" dirty="0" smtClean="0"/>
              <a:t>运算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又</a:t>
            </a:r>
            <a:r>
              <a:rPr lang="zh-CN" altLang="en-US" sz="2400" dirty="0"/>
              <a:t>称为逻辑加，可用符号“＋”或“∨”来表示。逻辑“或”运算的规则如下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0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>或</a:t>
            </a:r>
            <a:r>
              <a:rPr lang="en-US" altLang="zh-CN" sz="2400" dirty="0"/>
              <a:t>0∨0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或</a:t>
            </a:r>
            <a:r>
              <a:rPr lang="en-US" altLang="zh-CN" sz="2400" dirty="0"/>
              <a:t>0∨1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0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或</a:t>
            </a:r>
            <a:r>
              <a:rPr lang="en-US" altLang="zh-CN" sz="2400" dirty="0"/>
              <a:t>1∨0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或</a:t>
            </a:r>
            <a:r>
              <a:rPr lang="en-US" altLang="zh-CN" sz="2400" dirty="0"/>
              <a:t>1∨1</a:t>
            </a:r>
            <a:r>
              <a:rPr lang="zh-CN" altLang="en-US" sz="2400" dirty="0"/>
              <a:t>＝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19872" y="3483822"/>
            <a:ext cx="5436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可见，两个相“或”的逻辑变量中，只要有一个为</a:t>
            </a:r>
            <a:r>
              <a:rPr lang="en-US" altLang="zh-CN" sz="2400" dirty="0"/>
              <a:t>1</a:t>
            </a:r>
            <a:r>
              <a:rPr lang="zh-CN" altLang="en-US" sz="2400" dirty="0"/>
              <a:t>，“或”运算的结果就为</a:t>
            </a:r>
            <a:r>
              <a:rPr lang="en-US" altLang="zh-CN" sz="2400" dirty="0"/>
              <a:t>1</a:t>
            </a:r>
            <a:r>
              <a:rPr lang="zh-CN" altLang="en-US" sz="2400" dirty="0"/>
              <a:t>。仅当两个变量都为</a:t>
            </a:r>
            <a:r>
              <a:rPr lang="en-US" altLang="zh-CN" sz="2400" dirty="0"/>
              <a:t>0</a:t>
            </a:r>
            <a:r>
              <a:rPr lang="zh-CN" altLang="en-US" sz="2400" dirty="0"/>
              <a:t>时，或运算的结果才为</a:t>
            </a:r>
            <a:r>
              <a:rPr lang="en-US" altLang="zh-CN" sz="2400" dirty="0"/>
              <a:t>0</a:t>
            </a:r>
            <a:r>
              <a:rPr lang="zh-CN" altLang="en-US" sz="2400" dirty="0"/>
              <a:t>。计算时，要特别注意和算术运算的加法加以区别。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51585" y="-99392"/>
            <a:ext cx="3480440" cy="830997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 smtClean="0"/>
              <a:t>计算机的数值系统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836712"/>
            <a:ext cx="84249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逻辑“与”</a:t>
            </a:r>
            <a:r>
              <a:rPr lang="zh-CN" altLang="en-US" sz="2400" b="1" dirty="0" smtClean="0"/>
              <a:t>运算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又</a:t>
            </a:r>
            <a:r>
              <a:rPr lang="zh-CN" altLang="en-US" sz="2400" dirty="0"/>
              <a:t>称为逻辑乘，常用符号“</a:t>
            </a:r>
            <a:r>
              <a:rPr lang="en-US" altLang="zh-CN" sz="2400" dirty="0"/>
              <a:t>×”</a:t>
            </a:r>
            <a:r>
              <a:rPr lang="zh-CN" altLang="en-US" sz="2400" dirty="0"/>
              <a:t>或“</a:t>
            </a:r>
            <a:r>
              <a:rPr lang="en-US" altLang="zh-CN" sz="2400" dirty="0"/>
              <a:t>· ”</a:t>
            </a:r>
            <a:r>
              <a:rPr lang="zh-CN" altLang="en-US" sz="2400" dirty="0"/>
              <a:t>或“∧”表示。“与”运算遵循如下运算规则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0×1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>或</a:t>
            </a:r>
            <a:r>
              <a:rPr lang="en-US" altLang="zh-CN" sz="2400" dirty="0"/>
              <a:t>0·1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>或</a:t>
            </a:r>
            <a:r>
              <a:rPr lang="en-US" altLang="zh-CN" sz="2400" dirty="0"/>
              <a:t>0∧1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1×0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>或</a:t>
            </a:r>
            <a:r>
              <a:rPr lang="en-US" altLang="zh-CN" sz="2400" dirty="0"/>
              <a:t>1·0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>或</a:t>
            </a:r>
            <a:r>
              <a:rPr lang="en-US" altLang="zh-CN" sz="2400" dirty="0"/>
              <a:t>1∧0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1×1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或</a:t>
            </a:r>
            <a:r>
              <a:rPr lang="en-US" altLang="zh-CN" sz="2400" dirty="0"/>
              <a:t>1·1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或</a:t>
            </a:r>
            <a:r>
              <a:rPr lang="en-US" altLang="zh-CN" sz="2400" dirty="0"/>
              <a:t>1∧1</a:t>
            </a:r>
            <a:r>
              <a:rPr lang="zh-CN" altLang="en-US" sz="2400" dirty="0"/>
              <a:t>＝</a:t>
            </a:r>
            <a:r>
              <a:rPr lang="en-US" altLang="zh-CN" sz="2400" dirty="0" smtClean="0"/>
              <a:t>1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4284000" y="3717032"/>
            <a:ext cx="4572000" cy="27905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可见，两个相“与”的逻辑变量中，只要有一个为</a:t>
            </a:r>
            <a:r>
              <a:rPr lang="en-US" altLang="zh-CN" sz="2400" dirty="0"/>
              <a:t>0</a:t>
            </a:r>
            <a:r>
              <a:rPr lang="zh-CN" altLang="en-US" sz="2400" dirty="0"/>
              <a:t>，“与”运算的结果就为</a:t>
            </a:r>
            <a:r>
              <a:rPr lang="en-US" altLang="zh-CN" sz="2400" dirty="0"/>
              <a:t>0</a:t>
            </a:r>
            <a:r>
              <a:rPr lang="zh-CN" altLang="en-US" sz="2400" dirty="0"/>
              <a:t>。仅当两个变量都为</a:t>
            </a:r>
            <a:r>
              <a:rPr lang="en-US" altLang="zh-CN" sz="2400" dirty="0"/>
              <a:t>1</a:t>
            </a:r>
            <a:r>
              <a:rPr lang="zh-CN" altLang="en-US" sz="2400" dirty="0"/>
              <a:t>时，“与”运算的结果才为</a:t>
            </a:r>
            <a:r>
              <a:rPr lang="en-US" altLang="zh-CN" sz="2400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51585" y="-99392"/>
            <a:ext cx="3480440" cy="830997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 smtClean="0"/>
              <a:t>计算机的数值系统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pptdesign.blogbus.com">
  <a:themeElements>
    <a:clrScheme name="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ptdesign.blogbus.com">
  <a:themeElements>
    <a:clrScheme name="1_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1_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4034</Words>
  <Application>Microsoft Office PowerPoint</Application>
  <PresentationFormat>全屏显示(4:3)</PresentationFormat>
  <Paragraphs>608</Paragraphs>
  <Slides>79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2" baseType="lpstr">
      <vt:lpstr>pptdesign.blogbus.com</vt:lpstr>
      <vt:lpstr>1_pptdesign.blogbus.com</vt:lpstr>
      <vt:lpstr>Document</vt:lpstr>
      <vt:lpstr>C++程序设计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lsc</dc:creator>
  <cp:lastModifiedBy>Liusc</cp:lastModifiedBy>
  <cp:revision>244</cp:revision>
  <cp:lastPrinted>2411-12-30T00:00:00Z</cp:lastPrinted>
  <dcterms:created xsi:type="dcterms:W3CDTF">2008-04-24T16:47:00Z</dcterms:created>
  <dcterms:modified xsi:type="dcterms:W3CDTF">2016-10-12T07:16:10Z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