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47"/>
  </p:notesMasterIdLst>
  <p:sldIdLst>
    <p:sldId id="256" r:id="rId3"/>
    <p:sldId id="300" r:id="rId4"/>
    <p:sldId id="301" r:id="rId5"/>
    <p:sldId id="302" r:id="rId6"/>
    <p:sldId id="341" r:id="rId7"/>
    <p:sldId id="303" r:id="rId8"/>
    <p:sldId id="339" r:id="rId9"/>
    <p:sldId id="304" r:id="rId10"/>
    <p:sldId id="305" r:id="rId11"/>
    <p:sldId id="306" r:id="rId12"/>
    <p:sldId id="340" r:id="rId13"/>
    <p:sldId id="307" r:id="rId14"/>
    <p:sldId id="308" r:id="rId15"/>
    <p:sldId id="309" r:id="rId16"/>
    <p:sldId id="310" r:id="rId17"/>
    <p:sldId id="311" r:id="rId18"/>
    <p:sldId id="312" r:id="rId19"/>
    <p:sldId id="313" r:id="rId20"/>
    <p:sldId id="314" r:id="rId21"/>
    <p:sldId id="315" r:id="rId22"/>
    <p:sldId id="316" r:id="rId23"/>
    <p:sldId id="317" r:id="rId24"/>
    <p:sldId id="318" r:id="rId25"/>
    <p:sldId id="319" r:id="rId26"/>
    <p:sldId id="320" r:id="rId27"/>
    <p:sldId id="321" r:id="rId28"/>
    <p:sldId id="322" r:id="rId29"/>
    <p:sldId id="323" r:id="rId30"/>
    <p:sldId id="324" r:id="rId31"/>
    <p:sldId id="325" r:id="rId32"/>
    <p:sldId id="326" r:id="rId33"/>
    <p:sldId id="327" r:id="rId34"/>
    <p:sldId id="328" r:id="rId35"/>
    <p:sldId id="329" r:id="rId36"/>
    <p:sldId id="330" r:id="rId37"/>
    <p:sldId id="331" r:id="rId38"/>
    <p:sldId id="332" r:id="rId39"/>
    <p:sldId id="333" r:id="rId40"/>
    <p:sldId id="334" r:id="rId41"/>
    <p:sldId id="335" r:id="rId42"/>
    <p:sldId id="336" r:id="rId43"/>
    <p:sldId id="337" r:id="rId44"/>
    <p:sldId id="338" r:id="rId45"/>
    <p:sldId id="259" r:id="rId4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4" d="100"/>
          <a:sy n="54" d="100"/>
        </p:scale>
        <p:origin x="-1512" y="-96"/>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defRPr>
            </a:lvl1pPr>
          </a:lstStyle>
          <a:p>
            <a:pPr>
              <a:defRPr/>
            </a:pPr>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defRPr>
            </a:lvl1pPr>
          </a:lstStyle>
          <a:p>
            <a:pPr>
              <a:defRPr/>
            </a:pPr>
            <a:endParaRPr lang="en-US"/>
          </a:p>
        </p:txBody>
      </p:sp>
      <p:sp>
        <p:nvSpPr>
          <p:cNvPr id="8196" name="Rectangle 4"/>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ctr" anchorCtr="0" compatLnSpc="1"/>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defRPr>
            </a:lvl1pPr>
          </a:lstStyle>
          <a:p>
            <a:pPr>
              <a:defRPr/>
            </a:pPr>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defRPr>
            </a:lvl1pPr>
          </a:lstStyle>
          <a:p>
            <a:pPr>
              <a:defRPr/>
            </a:pPr>
            <a:fld id="{2515811E-38D4-4F6B-B8D2-13760EC486F7}" type="slidenum">
              <a:rPr lang="en-US"/>
              <a:t>‹#›</a:t>
            </a:fld>
            <a:endParaRPr lang="en-US"/>
          </a:p>
        </p:txBody>
      </p:sp>
    </p:spTree>
    <p:extLst>
      <p:ext uri="{BB962C8B-B14F-4D97-AF65-F5344CB8AC3E}">
        <p14:creationId xmlns:p14="http://schemas.microsoft.com/office/powerpoint/2010/main" val="28643246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395288" y="1844675"/>
            <a:ext cx="7772400" cy="1470025"/>
          </a:xfrm>
        </p:spPr>
        <p:txBody>
          <a:bodyPr/>
          <a:lstStyle>
            <a:lvl1pPr algn="l">
              <a:defRPr sz="4000">
                <a:ea typeface="微软雅黑" panose="020B0503020204020204" pitchFamily="34" charset="-122"/>
              </a:defRPr>
            </a:lvl1pPr>
          </a:lstStyle>
          <a:p>
            <a:r>
              <a:rPr lang="zh-CN"/>
              <a:t>单击此处编辑母版标题样式</a:t>
            </a:r>
          </a:p>
        </p:txBody>
      </p:sp>
      <p:sp>
        <p:nvSpPr>
          <p:cNvPr id="3075" name="Rectangle 3"/>
          <p:cNvSpPr>
            <a:spLocks noGrp="1" noChangeArrowheads="1"/>
          </p:cNvSpPr>
          <p:nvPr>
            <p:ph type="subTitle" idx="1"/>
          </p:nvPr>
        </p:nvSpPr>
        <p:spPr>
          <a:xfrm>
            <a:off x="252413" y="4508500"/>
            <a:ext cx="6400800" cy="817563"/>
          </a:xfrm>
        </p:spPr>
        <p:txBody>
          <a:bodyPr/>
          <a:lstStyle>
            <a:lvl1pPr marL="0" indent="0" algn="ctr">
              <a:buFontTx/>
              <a:buNone/>
              <a:defRPr sz="2800">
                <a:ea typeface="微软雅黑" panose="020B0503020204020204" pitchFamily="34" charset="-122"/>
              </a:defRPr>
            </a:lvl1pPr>
          </a:lstStyle>
          <a:p>
            <a:r>
              <a:rPr lang="zh-CN"/>
              <a:t>单击此处编辑母版副标题样式</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7"/>
          <p:cNvSpPr>
            <a:spLocks noChangeArrowheads="1"/>
          </p:cNvSpPr>
          <p:nvPr/>
        </p:nvSpPr>
        <p:spPr bwMode="auto">
          <a:xfrm>
            <a:off x="8748713" y="44450"/>
            <a:ext cx="400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908BAB4-5B21-4D64-B538-46833DD89649}" type="slidenum">
              <a:rPr lang="en-US" altLang="zh-CN" sz="1400"/>
              <a:t>‹#›</a:t>
            </a:fld>
            <a:endParaRPr lang="en-US" altLang="zh-CN" sz="1400"/>
          </a:p>
        </p:txBody>
      </p:sp>
      <p:sp>
        <p:nvSpPr>
          <p:cNvPr id="1027" name="Line 8"/>
          <p:cNvSpPr>
            <a:spLocks noChangeShapeType="1"/>
          </p:cNvSpPr>
          <p:nvPr/>
        </p:nvSpPr>
        <p:spPr bwMode="auto">
          <a:xfrm>
            <a:off x="0" y="692150"/>
            <a:ext cx="91440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28" name="Line 9"/>
          <p:cNvSpPr>
            <a:spLocks noChangeShapeType="1"/>
          </p:cNvSpPr>
          <p:nvPr/>
        </p:nvSpPr>
        <p:spPr bwMode="auto">
          <a:xfrm>
            <a:off x="0" y="701675"/>
            <a:ext cx="9140825" cy="0"/>
          </a:xfrm>
          <a:prstGeom prst="line">
            <a:avLst/>
          </a:prstGeom>
          <a:noFill/>
          <a:ln w="9525">
            <a:solidFill>
              <a:srgbClr val="FF9900"/>
            </a:solidFill>
            <a:rou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smtClean="0"/>
              <a:t>单击此处编辑母版标题样式</a:t>
            </a:r>
          </a:p>
        </p:txBody>
      </p:sp>
      <p:sp>
        <p:nvSpPr>
          <p:cNvPr id="2051"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www.1ppt.com/moban/" TargetMode="Externa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900113" y="2205038"/>
            <a:ext cx="7772400" cy="1470025"/>
          </a:xfrm>
        </p:spPr>
        <p:txBody>
          <a:bodyPr/>
          <a:lstStyle/>
          <a:p>
            <a:pPr>
              <a:defRPr/>
            </a:pPr>
            <a:r>
              <a:rPr lang="en-US" altLang="zh-CN" b="1" dirty="0" smtClean="0">
                <a:latin typeface="+mn-ea"/>
                <a:ea typeface="+mn-ea"/>
              </a:rPr>
              <a:t>C++</a:t>
            </a:r>
            <a:r>
              <a:rPr lang="zh-CN" altLang="en-US" b="1" dirty="0" smtClean="0">
                <a:latin typeface="+mn-ea"/>
                <a:ea typeface="+mn-ea"/>
              </a:rPr>
              <a:t>程序设计</a:t>
            </a:r>
            <a:endParaRPr lang="zh-CN" altLang="zh-CN" b="1" dirty="0" smtClean="0">
              <a:latin typeface="+mn-ea"/>
              <a:ea typeface="+mn-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Rectangle 3" descr="Rectangle: Click to edit Master text styles&#10;Second level&#10;Third level&#10;Fourth level&#10;Fifth level"/>
          <p:cNvSpPr>
            <a:spLocks noGrp="1" noChangeArrowheads="1"/>
          </p:cNvSpPr>
          <p:nvPr>
            <p:ph type="body" idx="1"/>
          </p:nvPr>
        </p:nvSpPr>
        <p:spPr>
          <a:xfrm>
            <a:off x="323528" y="836712"/>
            <a:ext cx="8496944" cy="4752528"/>
          </a:xfrm>
          <a:solidFill>
            <a:schemeClr val="bg1"/>
          </a:solidFill>
        </p:spPr>
        <p:txBody>
          <a:bodyPr/>
          <a:lstStyle/>
          <a:p>
            <a:pPr marL="0" indent="0" algn="just">
              <a:buNone/>
            </a:pPr>
            <a:r>
              <a:rPr lang="zh-CN" altLang="en-US" b="1" dirty="0"/>
              <a:t>运算符</a:t>
            </a:r>
            <a:endParaRPr lang="en-US" altLang="zh-CN" b="1" dirty="0"/>
          </a:p>
          <a:p>
            <a:pPr algn="just">
              <a:buFont typeface="Wingdings" pitchFamily="2" charset="2"/>
              <a:buNone/>
            </a:pPr>
            <a:r>
              <a:rPr lang="zh-CN" altLang="en-US" sz="2800" b="0" dirty="0"/>
              <a:t>根据运算符对操作数的要求不同，分成：</a:t>
            </a:r>
          </a:p>
          <a:p>
            <a:pPr algn="just">
              <a:buFont typeface="Wingdings" pitchFamily="2" charset="2"/>
              <a:buNone/>
            </a:pPr>
            <a:r>
              <a:rPr lang="zh-CN" altLang="en-US" sz="2800" b="0" dirty="0"/>
              <a:t> </a:t>
            </a:r>
            <a:r>
              <a:rPr lang="zh-CN" altLang="en-US" sz="2800" b="0" dirty="0">
                <a:solidFill>
                  <a:schemeClr val="tx2"/>
                </a:solidFill>
              </a:rPr>
              <a:t>一元运算符：</a:t>
            </a:r>
          </a:p>
          <a:p>
            <a:pPr algn="just">
              <a:buFont typeface="Wingdings" pitchFamily="2" charset="2"/>
              <a:buNone/>
            </a:pPr>
            <a:r>
              <a:rPr lang="zh-CN" altLang="en-US" sz="2800" b="0" dirty="0">
                <a:solidFill>
                  <a:schemeClr val="tx2"/>
                </a:solidFill>
              </a:rPr>
              <a:t>     </a:t>
            </a:r>
            <a:r>
              <a:rPr lang="zh-CN" altLang="en-US" sz="2800" b="0" dirty="0"/>
              <a:t>仅需要一个操作数的运算符，例如</a:t>
            </a:r>
            <a:r>
              <a:rPr lang="zh-CN" altLang="en-US" sz="2800" b="0" dirty="0">
                <a:latin typeface="Times New Roman" pitchFamily="18" charset="0"/>
              </a:rPr>
              <a:t>++</a:t>
            </a:r>
            <a:r>
              <a:rPr lang="zh-CN" altLang="en-US" sz="2800" b="0" dirty="0"/>
              <a:t>等</a:t>
            </a:r>
          </a:p>
          <a:p>
            <a:pPr algn="just">
              <a:buFont typeface="Wingdings" pitchFamily="2" charset="2"/>
              <a:buNone/>
            </a:pPr>
            <a:r>
              <a:rPr lang="en-US" altLang="zh-CN" sz="2800" b="0" dirty="0">
                <a:solidFill>
                  <a:schemeClr val="tx2"/>
                </a:solidFill>
                <a:cs typeface="Times New Roman" pitchFamily="18" charset="0"/>
              </a:rPr>
              <a:t> </a:t>
            </a:r>
            <a:r>
              <a:rPr lang="zh-CN" altLang="en-US" sz="2800" b="0" dirty="0">
                <a:solidFill>
                  <a:schemeClr val="tx2"/>
                </a:solidFill>
              </a:rPr>
              <a:t>二元运算符：</a:t>
            </a:r>
          </a:p>
          <a:p>
            <a:pPr algn="just">
              <a:buFont typeface="Wingdings" pitchFamily="2" charset="2"/>
              <a:buNone/>
            </a:pPr>
            <a:r>
              <a:rPr lang="zh-CN" altLang="en-US" sz="2800" b="0" dirty="0">
                <a:solidFill>
                  <a:schemeClr val="tx2"/>
                </a:solidFill>
              </a:rPr>
              <a:t>      </a:t>
            </a:r>
            <a:r>
              <a:rPr lang="zh-CN" altLang="en-US" sz="2800" b="0" dirty="0"/>
              <a:t>需要两个操作数的运算符，例如：</a:t>
            </a:r>
            <a:r>
              <a:rPr lang="zh-CN" altLang="en-US" sz="2800" b="0" dirty="0">
                <a:latin typeface="Times New Roman" pitchFamily="18" charset="0"/>
              </a:rPr>
              <a:t>+、-、*、/</a:t>
            </a:r>
            <a:r>
              <a:rPr lang="zh-CN" altLang="en-US" sz="2800" b="0" dirty="0"/>
              <a:t>等，形如</a:t>
            </a:r>
            <a:r>
              <a:rPr lang="zh-CN" altLang="en-US" sz="2800" b="0" dirty="0">
                <a:latin typeface="Times New Roman"/>
              </a:rPr>
              <a:t>“</a:t>
            </a:r>
            <a:r>
              <a:rPr lang="zh-CN" altLang="en-US" sz="2800" b="0" dirty="0"/>
              <a:t> 操作数1   运算符    操作数2 </a:t>
            </a:r>
            <a:r>
              <a:rPr lang="zh-CN" altLang="en-US" sz="2800" b="0" dirty="0">
                <a:latin typeface="Times New Roman"/>
              </a:rPr>
              <a:t>”</a:t>
            </a:r>
            <a:endParaRPr lang="zh-CN" altLang="en-US" sz="2800" b="0" dirty="0"/>
          </a:p>
          <a:p>
            <a:pPr algn="just">
              <a:buFont typeface="Wingdings" pitchFamily="2" charset="2"/>
              <a:buNone/>
            </a:pPr>
            <a:r>
              <a:rPr lang="zh-CN" altLang="en-US" sz="2800" b="0" dirty="0">
                <a:solidFill>
                  <a:schemeClr val="tx2"/>
                </a:solidFill>
              </a:rPr>
              <a:t>三元运算符：</a:t>
            </a:r>
          </a:p>
          <a:p>
            <a:pPr algn="just">
              <a:buFont typeface="Wingdings" pitchFamily="2" charset="2"/>
              <a:buNone/>
            </a:pPr>
            <a:r>
              <a:rPr lang="zh-CN" altLang="en-US" sz="2800" b="0" dirty="0">
                <a:solidFill>
                  <a:schemeClr val="tx2"/>
                </a:solidFill>
              </a:rPr>
              <a:t>    </a:t>
            </a:r>
            <a:r>
              <a:rPr lang="zh-CN" altLang="en-US" sz="2800" b="0" dirty="0"/>
              <a:t>需要三个操作数的运算符，只有条件运算符</a:t>
            </a:r>
            <a:r>
              <a:rPr lang="zh-CN" altLang="en-US" sz="2800" b="0" dirty="0" smtClean="0">
                <a:latin typeface="Times New Roman" pitchFamily="18" charset="0"/>
              </a:rPr>
              <a:t>“</a:t>
            </a:r>
            <a:r>
              <a:rPr lang="zh-CN" altLang="en-US" sz="2800" dirty="0" smtClean="0">
                <a:latin typeface="Times New Roman" pitchFamily="18" charset="0"/>
              </a:rPr>
              <a:t>?:”</a:t>
            </a:r>
            <a:endParaRPr lang="zh-CN" altLang="en-US" sz="2800" dirty="0"/>
          </a:p>
          <a:p>
            <a:pPr>
              <a:buFont typeface="Wingdings" pitchFamily="2" charset="2"/>
              <a:buNone/>
            </a:pPr>
            <a:endParaRPr lang="zh-CN" altLang="en-US" sz="2400" dirty="0"/>
          </a:p>
        </p:txBody>
      </p:sp>
      <p:sp>
        <p:nvSpPr>
          <p:cNvPr id="8" name="Text Box 8"/>
          <p:cNvSpPr txBox="1">
            <a:spLocks noChangeArrowheads="1"/>
          </p:cNvSpPr>
          <p:nvPr/>
        </p:nvSpPr>
        <p:spPr bwMode="auto">
          <a:xfrm>
            <a:off x="451585" y="-95373"/>
            <a:ext cx="3401060" cy="822960"/>
          </a:xfrm>
          <a:prstGeom prst="rect">
            <a:avLst/>
          </a:prstGeom>
          <a:noFill/>
          <a:ln>
            <a:noFill/>
          </a:ln>
          <a:effectLst>
            <a:outerShdw dist="12700" dir="10800000" algn="ctr" rotWithShape="0">
              <a:schemeClr val="accent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en-US" sz="3200" b="1" dirty="0" smtClean="0"/>
              <a:t>C++</a:t>
            </a:r>
            <a:r>
              <a:rPr lang="zh-CN" altLang="en-US" sz="3200" b="1" dirty="0" smtClean="0"/>
              <a:t>表达式与语句</a:t>
            </a:r>
          </a:p>
        </p:txBody>
      </p:sp>
    </p:spTree>
    <p:extLst>
      <p:ext uri="{BB962C8B-B14F-4D97-AF65-F5344CB8AC3E}">
        <p14:creationId xmlns:p14="http://schemas.microsoft.com/office/powerpoint/2010/main" val="185203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5475">
                                            <p:txEl>
                                              <p:pRg st="2" end="2"/>
                                            </p:txEl>
                                          </p:spTgt>
                                        </p:tgtEl>
                                        <p:attrNameLst>
                                          <p:attrName>style.visibility</p:attrName>
                                        </p:attrNameLst>
                                      </p:cBhvr>
                                      <p:to>
                                        <p:strVal val="visible"/>
                                      </p:to>
                                    </p:set>
                                    <p:anim calcmode="lin" valueType="num">
                                      <p:cBhvr additive="base">
                                        <p:cTn id="7" dur="500" fill="hold"/>
                                        <p:tgtEl>
                                          <p:spTgt spid="10547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5475">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5475">
                                            <p:txEl>
                                              <p:pRg st="3" end="3"/>
                                            </p:txEl>
                                          </p:spTgt>
                                        </p:tgtEl>
                                        <p:attrNameLst>
                                          <p:attrName>style.visibility</p:attrName>
                                        </p:attrNameLst>
                                      </p:cBhvr>
                                      <p:to>
                                        <p:strVal val="visible"/>
                                      </p:to>
                                    </p:set>
                                    <p:anim calcmode="lin" valueType="num">
                                      <p:cBhvr additive="base">
                                        <p:cTn id="11" dur="500" fill="hold"/>
                                        <p:tgtEl>
                                          <p:spTgt spid="105475">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547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5475">
                                            <p:txEl>
                                              <p:pRg st="4" end="4"/>
                                            </p:txEl>
                                          </p:spTgt>
                                        </p:tgtEl>
                                        <p:attrNameLst>
                                          <p:attrName>style.visibility</p:attrName>
                                        </p:attrNameLst>
                                      </p:cBhvr>
                                      <p:to>
                                        <p:strVal val="visible"/>
                                      </p:to>
                                    </p:set>
                                    <p:anim calcmode="lin" valueType="num">
                                      <p:cBhvr additive="base">
                                        <p:cTn id="17" dur="500" fill="hold"/>
                                        <p:tgtEl>
                                          <p:spTgt spid="105475">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5475">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05475">
                                            <p:txEl>
                                              <p:pRg st="5" end="5"/>
                                            </p:txEl>
                                          </p:spTgt>
                                        </p:tgtEl>
                                        <p:attrNameLst>
                                          <p:attrName>style.visibility</p:attrName>
                                        </p:attrNameLst>
                                      </p:cBhvr>
                                      <p:to>
                                        <p:strVal val="visible"/>
                                      </p:to>
                                    </p:set>
                                    <p:anim calcmode="lin" valueType="num">
                                      <p:cBhvr additive="base">
                                        <p:cTn id="21" dur="500" fill="hold"/>
                                        <p:tgtEl>
                                          <p:spTgt spid="105475">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0547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05475">
                                            <p:txEl>
                                              <p:pRg st="6" end="6"/>
                                            </p:txEl>
                                          </p:spTgt>
                                        </p:tgtEl>
                                        <p:attrNameLst>
                                          <p:attrName>style.visibility</p:attrName>
                                        </p:attrNameLst>
                                      </p:cBhvr>
                                      <p:to>
                                        <p:strVal val="visible"/>
                                      </p:to>
                                    </p:set>
                                    <p:anim calcmode="lin" valueType="num">
                                      <p:cBhvr additive="base">
                                        <p:cTn id="27" dur="500" fill="hold"/>
                                        <p:tgtEl>
                                          <p:spTgt spid="105475">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05475">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05475">
                                            <p:txEl>
                                              <p:pRg st="7" end="7"/>
                                            </p:txEl>
                                          </p:spTgt>
                                        </p:tgtEl>
                                        <p:attrNameLst>
                                          <p:attrName>style.visibility</p:attrName>
                                        </p:attrNameLst>
                                      </p:cBhvr>
                                      <p:to>
                                        <p:strVal val="visible"/>
                                      </p:to>
                                    </p:set>
                                    <p:anim calcmode="lin" valueType="num">
                                      <p:cBhvr additive="base">
                                        <p:cTn id="31" dur="500" fill="hold"/>
                                        <p:tgtEl>
                                          <p:spTgt spid="105475">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547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835696" y="1015226"/>
            <a:ext cx="5856911" cy="4967514"/>
          </a:xfrm>
          <a:prstGeom prst="rect">
            <a:avLst/>
          </a:prstGeom>
          <a:solidFill>
            <a:schemeClr val="bg1"/>
          </a:solidFill>
        </p:spPr>
        <p:txBody>
          <a:bodyPr wrap="square">
            <a:spAutoFit/>
          </a:bodyPr>
          <a:lstStyle/>
          <a:p>
            <a:pPr marL="457200" indent="-457200" algn="just">
              <a:lnSpc>
                <a:spcPct val="150000"/>
              </a:lnSpc>
              <a:buFont typeface="Wingdings" panose="05000000000000000000" pitchFamily="2" charset="2"/>
              <a:buChar char="Ø"/>
            </a:pPr>
            <a:r>
              <a:rPr lang="zh-CN" altLang="en-US" sz="3200" b="1" dirty="0"/>
              <a:t>赋值</a:t>
            </a:r>
            <a:r>
              <a:rPr lang="zh-CN" altLang="en-US" sz="3200" b="1" dirty="0" smtClean="0"/>
              <a:t>运算符；</a:t>
            </a:r>
            <a:endParaRPr lang="en-US" altLang="zh-CN" sz="3200" b="1" dirty="0" smtClean="0"/>
          </a:p>
          <a:p>
            <a:pPr marL="457200" indent="-457200" algn="just">
              <a:lnSpc>
                <a:spcPct val="150000"/>
              </a:lnSpc>
              <a:buFont typeface="Wingdings" panose="05000000000000000000" pitchFamily="2" charset="2"/>
              <a:buChar char="Ø"/>
            </a:pPr>
            <a:r>
              <a:rPr lang="zh-CN" altLang="en-US" sz="3200" b="1" dirty="0"/>
              <a:t>算术运算</a:t>
            </a:r>
            <a:r>
              <a:rPr lang="zh-CN" altLang="en-US" sz="3200" b="1" dirty="0" smtClean="0"/>
              <a:t>符；</a:t>
            </a:r>
            <a:endParaRPr lang="en-US" altLang="zh-CN" sz="3200" b="1" dirty="0" smtClean="0"/>
          </a:p>
          <a:p>
            <a:pPr marL="457200" indent="-457200" algn="just">
              <a:lnSpc>
                <a:spcPct val="150000"/>
              </a:lnSpc>
              <a:buFont typeface="Wingdings" panose="05000000000000000000" pitchFamily="2" charset="2"/>
              <a:buChar char="Ø"/>
            </a:pPr>
            <a:r>
              <a:rPr lang="zh-CN" altLang="en-US" sz="3200" b="1" dirty="0"/>
              <a:t>关系</a:t>
            </a:r>
            <a:r>
              <a:rPr lang="zh-CN" altLang="en-US" sz="3200" b="1" dirty="0" smtClean="0"/>
              <a:t>运算符；</a:t>
            </a:r>
            <a:endParaRPr lang="en-US" altLang="zh-CN" sz="3200" b="1" dirty="0" smtClean="0"/>
          </a:p>
          <a:p>
            <a:pPr marL="457200" indent="-457200" algn="just">
              <a:lnSpc>
                <a:spcPct val="150000"/>
              </a:lnSpc>
              <a:buFont typeface="Wingdings" panose="05000000000000000000" pitchFamily="2" charset="2"/>
              <a:buChar char="Ø"/>
            </a:pPr>
            <a:r>
              <a:rPr lang="zh-CN" altLang="en-US" sz="3200" b="1" dirty="0"/>
              <a:t>逻辑运算</a:t>
            </a:r>
            <a:r>
              <a:rPr lang="zh-CN" altLang="en-US" sz="3200" b="1" dirty="0" smtClean="0"/>
              <a:t>符；</a:t>
            </a:r>
            <a:endParaRPr lang="en-US" altLang="zh-CN" sz="3200" b="1" dirty="0" smtClean="0"/>
          </a:p>
          <a:p>
            <a:pPr marL="457200" indent="-457200" algn="just">
              <a:lnSpc>
                <a:spcPct val="150000"/>
              </a:lnSpc>
              <a:buFont typeface="Wingdings" panose="05000000000000000000" pitchFamily="2" charset="2"/>
              <a:buChar char="Ø"/>
            </a:pPr>
            <a:r>
              <a:rPr lang="zh-CN" altLang="en-US" sz="3200" b="1" dirty="0"/>
              <a:t>位</a:t>
            </a:r>
            <a:r>
              <a:rPr lang="zh-CN" altLang="en-US" sz="3200" b="1" dirty="0" smtClean="0"/>
              <a:t>运算符；</a:t>
            </a:r>
            <a:endParaRPr lang="en-US" altLang="zh-CN" sz="3200" b="1" dirty="0" smtClean="0"/>
          </a:p>
          <a:p>
            <a:pPr marL="457200" indent="-457200" algn="just">
              <a:lnSpc>
                <a:spcPct val="150000"/>
              </a:lnSpc>
              <a:buFont typeface="Wingdings" panose="05000000000000000000" pitchFamily="2" charset="2"/>
              <a:buChar char="Ø"/>
            </a:pPr>
            <a:r>
              <a:rPr lang="zh-CN" altLang="en-US" sz="3200" b="1" dirty="0">
                <a:latin typeface="宋体" charset="-122"/>
              </a:rPr>
              <a:t>条件</a:t>
            </a:r>
            <a:r>
              <a:rPr lang="zh-CN" altLang="en-US" sz="3200" b="1" dirty="0" smtClean="0">
                <a:latin typeface="宋体" charset="-122"/>
              </a:rPr>
              <a:t>运算符</a:t>
            </a:r>
            <a:r>
              <a:rPr lang="zh-CN" altLang="en-US" sz="3200" b="1" dirty="0" smtClean="0"/>
              <a:t>；</a:t>
            </a:r>
            <a:endParaRPr lang="en-US" altLang="zh-CN" sz="3200" b="1" dirty="0" smtClean="0"/>
          </a:p>
          <a:p>
            <a:pPr marL="0" indent="0" algn="just">
              <a:lnSpc>
                <a:spcPct val="90000"/>
              </a:lnSpc>
              <a:buNone/>
            </a:pPr>
            <a:endParaRPr lang="en-US" altLang="zh-CN" sz="3200" b="1" dirty="0"/>
          </a:p>
        </p:txBody>
      </p:sp>
      <p:sp>
        <p:nvSpPr>
          <p:cNvPr id="5" name="Text Box 8"/>
          <p:cNvSpPr txBox="1">
            <a:spLocks noChangeArrowheads="1"/>
          </p:cNvSpPr>
          <p:nvPr/>
        </p:nvSpPr>
        <p:spPr bwMode="auto">
          <a:xfrm>
            <a:off x="451585" y="-95373"/>
            <a:ext cx="3401060" cy="822960"/>
          </a:xfrm>
          <a:prstGeom prst="rect">
            <a:avLst/>
          </a:prstGeom>
          <a:noFill/>
          <a:ln>
            <a:noFill/>
          </a:ln>
          <a:effectLst>
            <a:outerShdw dist="12700" dir="10800000" algn="ctr" rotWithShape="0">
              <a:schemeClr val="accent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en-US" sz="3200" b="1" dirty="0" smtClean="0"/>
              <a:t>C++</a:t>
            </a:r>
            <a:r>
              <a:rPr lang="zh-CN" altLang="en-US" sz="3200" b="1" dirty="0" smtClean="0"/>
              <a:t>表达式与语句</a:t>
            </a:r>
          </a:p>
        </p:txBody>
      </p:sp>
    </p:spTree>
    <p:extLst>
      <p:ext uri="{BB962C8B-B14F-4D97-AF65-F5344CB8AC3E}">
        <p14:creationId xmlns:p14="http://schemas.microsoft.com/office/powerpoint/2010/main" val="3699092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descr="Rectangle: Click to edit Master text styles&#10;Second level&#10;Third level&#10;Fourth level&#10;Fifth level"/>
          <p:cNvSpPr>
            <a:spLocks noGrp="1" noChangeArrowheads="1"/>
          </p:cNvSpPr>
          <p:nvPr>
            <p:ph type="body" idx="1"/>
          </p:nvPr>
        </p:nvSpPr>
        <p:spPr>
          <a:xfrm>
            <a:off x="251520" y="836712"/>
            <a:ext cx="8676456" cy="5112568"/>
          </a:xfrm>
          <a:solidFill>
            <a:schemeClr val="bg1"/>
          </a:solidFill>
        </p:spPr>
        <p:txBody>
          <a:bodyPr/>
          <a:lstStyle/>
          <a:p>
            <a:pPr marL="0" indent="0" algn="just">
              <a:lnSpc>
                <a:spcPct val="90000"/>
              </a:lnSpc>
              <a:buNone/>
            </a:pPr>
            <a:r>
              <a:rPr lang="zh-CN" altLang="en-US" sz="2800" b="1" dirty="0"/>
              <a:t>赋值</a:t>
            </a:r>
            <a:r>
              <a:rPr lang="zh-CN" altLang="en-US" sz="2800" b="1" dirty="0" smtClean="0"/>
              <a:t>运算符</a:t>
            </a:r>
            <a:endParaRPr lang="en-US" altLang="zh-CN" sz="2800" b="1" dirty="0"/>
          </a:p>
          <a:p>
            <a:pPr algn="just">
              <a:lnSpc>
                <a:spcPct val="90000"/>
              </a:lnSpc>
              <a:buFont typeface="Wingdings" pitchFamily="2" charset="2"/>
              <a:buNone/>
            </a:pPr>
            <a:r>
              <a:rPr lang="zh-CN" altLang="en-US" sz="2800" b="0" dirty="0"/>
              <a:t>  1、赋值运算符就是</a:t>
            </a:r>
            <a:r>
              <a:rPr lang="zh-CN" altLang="en-US" sz="2800" b="0" dirty="0">
                <a:latin typeface="Times New Roman"/>
              </a:rPr>
              <a:t>“</a:t>
            </a:r>
            <a:r>
              <a:rPr lang="zh-CN" altLang="en-US" sz="2800" b="0" dirty="0">
                <a:solidFill>
                  <a:schemeClr val="tx2"/>
                </a:solidFill>
              </a:rPr>
              <a:t>=</a:t>
            </a:r>
            <a:r>
              <a:rPr lang="zh-CN" altLang="en-US" sz="2800" b="0" dirty="0">
                <a:latin typeface="Times New Roman"/>
              </a:rPr>
              <a:t>”</a:t>
            </a:r>
            <a:endParaRPr lang="zh-CN" altLang="en-US" sz="2800" b="0" dirty="0"/>
          </a:p>
          <a:p>
            <a:pPr algn="just">
              <a:lnSpc>
                <a:spcPct val="90000"/>
              </a:lnSpc>
              <a:buFont typeface="Wingdings" pitchFamily="2" charset="2"/>
              <a:buNone/>
            </a:pPr>
            <a:r>
              <a:rPr lang="zh-CN" altLang="en-US" sz="2800" b="0" dirty="0"/>
              <a:t>       例如：</a:t>
            </a:r>
            <a:r>
              <a:rPr lang="en-US" altLang="zh-CN" sz="2800" b="0" dirty="0"/>
              <a:t>float f=3.15</a:t>
            </a:r>
          </a:p>
          <a:p>
            <a:pPr algn="just">
              <a:lnSpc>
                <a:spcPct val="90000"/>
              </a:lnSpc>
              <a:buFont typeface="Wingdings" pitchFamily="2" charset="2"/>
              <a:buNone/>
            </a:pPr>
            <a:r>
              <a:rPr lang="zh-CN" altLang="en-US" sz="2800" b="0" dirty="0"/>
              <a:t>  2、</a:t>
            </a:r>
            <a:r>
              <a:rPr lang="zh-CN" altLang="en-US" sz="2800" b="0" dirty="0">
                <a:solidFill>
                  <a:srgbClr val="FF0000"/>
                </a:solidFill>
              </a:rPr>
              <a:t>左值</a:t>
            </a:r>
            <a:r>
              <a:rPr lang="zh-CN" altLang="en-US" sz="2800" b="0" dirty="0"/>
              <a:t>：可以合法的放在</a:t>
            </a:r>
            <a:r>
              <a:rPr lang="zh-CN" altLang="en-US" sz="2800" b="0" dirty="0">
                <a:latin typeface="Times New Roman"/>
              </a:rPr>
              <a:t>“</a:t>
            </a:r>
            <a:r>
              <a:rPr lang="zh-CN" altLang="en-US" sz="2800" b="0" dirty="0"/>
              <a:t>=</a:t>
            </a:r>
            <a:r>
              <a:rPr lang="zh-CN" altLang="en-US" sz="2800" b="0" dirty="0">
                <a:latin typeface="Times New Roman"/>
              </a:rPr>
              <a:t>”</a:t>
            </a:r>
            <a:r>
              <a:rPr lang="zh-CN" altLang="en-US" sz="2800" b="0" dirty="0"/>
              <a:t>左边的操作数</a:t>
            </a:r>
          </a:p>
          <a:p>
            <a:pPr algn="just">
              <a:lnSpc>
                <a:spcPct val="90000"/>
              </a:lnSpc>
              <a:buFont typeface="Wingdings" pitchFamily="2" charset="2"/>
              <a:buNone/>
            </a:pPr>
            <a:r>
              <a:rPr lang="zh-CN" altLang="en-US" sz="2800" b="0" dirty="0">
                <a:solidFill>
                  <a:schemeClr val="tx2"/>
                </a:solidFill>
              </a:rPr>
              <a:t>     </a:t>
            </a:r>
            <a:r>
              <a:rPr lang="zh-CN" altLang="en-US" sz="2800" b="0" dirty="0" smtClean="0">
                <a:solidFill>
                  <a:schemeClr val="tx2"/>
                </a:solidFill>
              </a:rPr>
              <a:t>   </a:t>
            </a:r>
            <a:r>
              <a:rPr lang="zh-CN" altLang="en-US" sz="2800" b="0" dirty="0" smtClean="0">
                <a:solidFill>
                  <a:srgbClr val="FF0000"/>
                </a:solidFill>
              </a:rPr>
              <a:t>右</a:t>
            </a:r>
            <a:r>
              <a:rPr lang="zh-CN" altLang="en-US" sz="2800" b="0" dirty="0">
                <a:solidFill>
                  <a:srgbClr val="FF0000"/>
                </a:solidFill>
              </a:rPr>
              <a:t>值</a:t>
            </a:r>
            <a:r>
              <a:rPr lang="zh-CN" altLang="en-US" sz="2800" b="0" dirty="0"/>
              <a:t>：可以合法的放在</a:t>
            </a:r>
            <a:r>
              <a:rPr lang="zh-CN" altLang="en-US" sz="2800" b="0" dirty="0">
                <a:latin typeface="Times New Roman"/>
              </a:rPr>
              <a:t>“</a:t>
            </a:r>
            <a:r>
              <a:rPr lang="zh-CN" altLang="en-US" sz="2800" b="0" dirty="0"/>
              <a:t>=</a:t>
            </a:r>
            <a:r>
              <a:rPr lang="zh-CN" altLang="en-US" sz="2800" b="0" dirty="0">
                <a:latin typeface="Times New Roman"/>
              </a:rPr>
              <a:t>”</a:t>
            </a:r>
            <a:r>
              <a:rPr lang="zh-CN" altLang="en-US" sz="2800" b="0" dirty="0"/>
              <a:t>右边的操作数</a:t>
            </a:r>
          </a:p>
          <a:p>
            <a:pPr algn="just">
              <a:lnSpc>
                <a:spcPct val="90000"/>
              </a:lnSpc>
              <a:buFont typeface="Wingdings" pitchFamily="2" charset="2"/>
              <a:buNone/>
            </a:pPr>
            <a:r>
              <a:rPr lang="zh-CN" altLang="en-US" sz="2800" b="0" dirty="0"/>
              <a:t>      </a:t>
            </a:r>
            <a:r>
              <a:rPr lang="zh-CN" altLang="en-US" sz="2800" b="0" dirty="0" smtClean="0"/>
              <a:t>  </a:t>
            </a:r>
            <a:r>
              <a:rPr lang="zh-CN" altLang="en-US" sz="2800" b="0" dirty="0" smtClean="0">
                <a:solidFill>
                  <a:srgbClr val="FF0000"/>
                </a:solidFill>
              </a:rPr>
              <a:t>常量</a:t>
            </a:r>
            <a:r>
              <a:rPr lang="zh-CN" altLang="en-US" sz="2800" b="0" dirty="0">
                <a:solidFill>
                  <a:srgbClr val="FF0000"/>
                </a:solidFill>
              </a:rPr>
              <a:t>都是右值</a:t>
            </a:r>
            <a:r>
              <a:rPr lang="zh-CN" altLang="en-US" sz="2800" b="0" dirty="0"/>
              <a:t>，所以不能够放在</a:t>
            </a:r>
            <a:r>
              <a:rPr lang="zh-CN" altLang="en-US" sz="2800" b="0" dirty="0">
                <a:latin typeface="Times New Roman"/>
              </a:rPr>
              <a:t>“</a:t>
            </a:r>
            <a:r>
              <a:rPr lang="zh-CN" altLang="en-US" sz="2800" b="0" dirty="0"/>
              <a:t>=</a:t>
            </a:r>
            <a:r>
              <a:rPr lang="zh-CN" altLang="en-US" sz="2800" b="0" dirty="0">
                <a:latin typeface="Times New Roman"/>
              </a:rPr>
              <a:t>”</a:t>
            </a:r>
            <a:r>
              <a:rPr lang="zh-CN" altLang="en-US" sz="2800" b="0" dirty="0"/>
              <a:t>的左边被赋值</a:t>
            </a:r>
            <a:r>
              <a:rPr lang="zh-CN" altLang="en-US" sz="2800" b="0" dirty="0" smtClean="0"/>
              <a:t>；</a:t>
            </a:r>
            <a:endParaRPr lang="zh-CN" altLang="en-US" sz="2800" b="0" dirty="0"/>
          </a:p>
          <a:p>
            <a:pPr algn="just">
              <a:lnSpc>
                <a:spcPct val="90000"/>
              </a:lnSpc>
              <a:buFont typeface="Wingdings" pitchFamily="2" charset="2"/>
              <a:buNone/>
            </a:pPr>
            <a:r>
              <a:rPr lang="zh-CN" altLang="en-US" sz="2800" b="0" dirty="0"/>
              <a:t>      变量既是左值又是右值，可以放在任何</a:t>
            </a:r>
            <a:r>
              <a:rPr lang="zh-CN" altLang="en-US" sz="2800" b="0" dirty="0" smtClean="0"/>
              <a:t>位置</a:t>
            </a:r>
            <a:endParaRPr lang="zh-CN" altLang="en-US" sz="2800" b="0" dirty="0"/>
          </a:p>
          <a:p>
            <a:pPr algn="just">
              <a:lnSpc>
                <a:spcPct val="90000"/>
              </a:lnSpc>
              <a:buFont typeface="Wingdings" pitchFamily="2" charset="2"/>
              <a:buNone/>
            </a:pPr>
            <a:endParaRPr lang="zh-CN" altLang="en-US" sz="2800" b="0" dirty="0"/>
          </a:p>
        </p:txBody>
      </p:sp>
      <p:sp>
        <p:nvSpPr>
          <p:cNvPr id="8" name="Text Box 8"/>
          <p:cNvSpPr txBox="1">
            <a:spLocks noChangeArrowheads="1"/>
          </p:cNvSpPr>
          <p:nvPr/>
        </p:nvSpPr>
        <p:spPr bwMode="auto">
          <a:xfrm>
            <a:off x="451585" y="-95373"/>
            <a:ext cx="3401060" cy="822960"/>
          </a:xfrm>
          <a:prstGeom prst="rect">
            <a:avLst/>
          </a:prstGeom>
          <a:noFill/>
          <a:ln>
            <a:noFill/>
          </a:ln>
          <a:effectLst>
            <a:outerShdw dist="12700" dir="10800000" algn="ctr" rotWithShape="0">
              <a:schemeClr val="accent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en-US" sz="3200" b="1" dirty="0" smtClean="0"/>
              <a:t>C++</a:t>
            </a:r>
            <a:r>
              <a:rPr lang="zh-CN" altLang="en-US" sz="3200" b="1" dirty="0" smtClean="0"/>
              <a:t>表达式与语句</a:t>
            </a:r>
          </a:p>
        </p:txBody>
      </p:sp>
    </p:spTree>
    <p:extLst>
      <p:ext uri="{BB962C8B-B14F-4D97-AF65-F5344CB8AC3E}">
        <p14:creationId xmlns:p14="http://schemas.microsoft.com/office/powerpoint/2010/main" val="506286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6499">
                                            <p:txEl>
                                              <p:pRg st="1" end="1"/>
                                            </p:txEl>
                                          </p:spTgt>
                                        </p:tgtEl>
                                        <p:attrNameLst>
                                          <p:attrName>style.visibility</p:attrName>
                                        </p:attrNameLst>
                                      </p:cBhvr>
                                      <p:to>
                                        <p:strVal val="visible"/>
                                      </p:to>
                                    </p:set>
                                    <p:anim calcmode="lin" valueType="num">
                                      <p:cBhvr additive="base">
                                        <p:cTn id="7" dur="500" fill="hold"/>
                                        <p:tgtEl>
                                          <p:spTgt spid="10649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64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6499">
                                            <p:txEl>
                                              <p:pRg st="2" end="2"/>
                                            </p:txEl>
                                          </p:spTgt>
                                        </p:tgtEl>
                                        <p:attrNameLst>
                                          <p:attrName>style.visibility</p:attrName>
                                        </p:attrNameLst>
                                      </p:cBhvr>
                                      <p:to>
                                        <p:strVal val="visible"/>
                                      </p:to>
                                    </p:set>
                                    <p:anim calcmode="lin" valueType="num">
                                      <p:cBhvr additive="base">
                                        <p:cTn id="13" dur="500" fill="hold"/>
                                        <p:tgtEl>
                                          <p:spTgt spid="10649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649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6499">
                                            <p:txEl>
                                              <p:pRg st="3" end="3"/>
                                            </p:txEl>
                                          </p:spTgt>
                                        </p:tgtEl>
                                        <p:attrNameLst>
                                          <p:attrName>style.visibility</p:attrName>
                                        </p:attrNameLst>
                                      </p:cBhvr>
                                      <p:to>
                                        <p:strVal val="visible"/>
                                      </p:to>
                                    </p:set>
                                    <p:anim calcmode="lin" valueType="num">
                                      <p:cBhvr additive="base">
                                        <p:cTn id="19" dur="500" fill="hold"/>
                                        <p:tgtEl>
                                          <p:spTgt spid="10649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6499">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06499">
                                            <p:txEl>
                                              <p:pRg st="4" end="4"/>
                                            </p:txEl>
                                          </p:spTgt>
                                        </p:tgtEl>
                                        <p:attrNameLst>
                                          <p:attrName>style.visibility</p:attrName>
                                        </p:attrNameLst>
                                      </p:cBhvr>
                                      <p:to>
                                        <p:strVal val="visible"/>
                                      </p:to>
                                    </p:set>
                                    <p:anim calcmode="lin" valueType="num">
                                      <p:cBhvr additive="base">
                                        <p:cTn id="23" dur="500" fill="hold"/>
                                        <p:tgtEl>
                                          <p:spTgt spid="106499">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649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06499">
                                            <p:txEl>
                                              <p:pRg st="5" end="5"/>
                                            </p:txEl>
                                          </p:spTgt>
                                        </p:tgtEl>
                                        <p:attrNameLst>
                                          <p:attrName>style.visibility</p:attrName>
                                        </p:attrNameLst>
                                      </p:cBhvr>
                                      <p:to>
                                        <p:strVal val="visible"/>
                                      </p:to>
                                    </p:set>
                                    <p:anim calcmode="lin" valueType="num">
                                      <p:cBhvr additive="base">
                                        <p:cTn id="29" dur="500" fill="hold"/>
                                        <p:tgtEl>
                                          <p:spTgt spid="106499">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0649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06499">
                                            <p:txEl>
                                              <p:pRg st="6" end="6"/>
                                            </p:txEl>
                                          </p:spTgt>
                                        </p:tgtEl>
                                        <p:attrNameLst>
                                          <p:attrName>style.visibility</p:attrName>
                                        </p:attrNameLst>
                                      </p:cBhvr>
                                      <p:to>
                                        <p:strVal val="visible"/>
                                      </p:to>
                                    </p:set>
                                    <p:anim calcmode="lin" valueType="num">
                                      <p:cBhvr additive="base">
                                        <p:cTn id="35" dur="500" fill="hold"/>
                                        <p:tgtEl>
                                          <p:spTgt spid="106499">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0649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Rectangle 3" descr="Rectangle: Click to edit Master text styles&#10;Second level&#10;Third level&#10;Fourth level&#10;Fifth level"/>
          <p:cNvSpPr>
            <a:spLocks noGrp="1" noChangeArrowheads="1"/>
          </p:cNvSpPr>
          <p:nvPr>
            <p:ph type="body" idx="1"/>
          </p:nvPr>
        </p:nvSpPr>
        <p:spPr>
          <a:xfrm>
            <a:off x="323528" y="908720"/>
            <a:ext cx="8568952" cy="4525963"/>
          </a:xfrm>
        </p:spPr>
        <p:txBody>
          <a:bodyPr/>
          <a:lstStyle/>
          <a:p>
            <a:pPr marL="0" indent="0" algn="just">
              <a:buNone/>
            </a:pPr>
            <a:r>
              <a:rPr lang="zh-CN" altLang="en-US" sz="2800" b="1" dirty="0"/>
              <a:t>算术运算符</a:t>
            </a:r>
            <a:endParaRPr lang="en-US" altLang="zh-CN" sz="2800" b="1" dirty="0"/>
          </a:p>
          <a:p>
            <a:pPr algn="just">
              <a:buFont typeface="Wingdings" pitchFamily="2" charset="2"/>
              <a:buNone/>
            </a:pPr>
            <a:r>
              <a:rPr lang="en-US" altLang="zh-CN" sz="2800" dirty="0">
                <a:latin typeface="Times New Roman" pitchFamily="18" charset="0"/>
              </a:rPr>
              <a:t>        </a:t>
            </a:r>
            <a:r>
              <a:rPr lang="en-US" altLang="zh-CN" sz="2800" b="0" dirty="0">
                <a:latin typeface="Times New Roman" pitchFamily="18" charset="0"/>
              </a:rPr>
              <a:t>C++</a:t>
            </a:r>
            <a:r>
              <a:rPr lang="zh-CN" altLang="en-US" sz="2800" b="0" dirty="0">
                <a:latin typeface="Times New Roman" pitchFamily="18" charset="0"/>
              </a:rPr>
              <a:t>提供的算术运算符包括“+，-，*，/，%，++，--” </a:t>
            </a:r>
          </a:p>
          <a:p>
            <a:pPr algn="just">
              <a:buFont typeface="Wingdings" pitchFamily="2" charset="2"/>
              <a:buNone/>
            </a:pPr>
            <a:r>
              <a:rPr lang="zh-CN" altLang="en-US" sz="2800" b="0" dirty="0">
                <a:solidFill>
                  <a:schemeClr val="tx2"/>
                </a:solidFill>
                <a:latin typeface="Times New Roman" pitchFamily="18" charset="0"/>
              </a:rPr>
              <a:t>      1、二元运算符：</a:t>
            </a:r>
          </a:p>
          <a:p>
            <a:pPr algn="just">
              <a:buFont typeface="Wingdings" pitchFamily="2" charset="2"/>
              <a:buNone/>
            </a:pPr>
            <a:r>
              <a:rPr lang="zh-CN" altLang="en-US" sz="2800" b="0" dirty="0">
                <a:solidFill>
                  <a:schemeClr val="tx2"/>
                </a:solidFill>
                <a:latin typeface="Times New Roman" pitchFamily="18" charset="0"/>
              </a:rPr>
              <a:t>          </a:t>
            </a:r>
            <a:r>
              <a:rPr lang="zh-CN" altLang="en-US" sz="2800" b="0" dirty="0">
                <a:latin typeface="Times New Roman" pitchFamily="18" charset="0"/>
              </a:rPr>
              <a:t>+(加)，-(减)，*，/，%</a:t>
            </a:r>
          </a:p>
          <a:p>
            <a:pPr algn="just">
              <a:buFont typeface="Wingdings" pitchFamily="2" charset="2"/>
              <a:buNone/>
            </a:pPr>
            <a:r>
              <a:rPr lang="en-US" altLang="zh-CN" sz="2800" b="0" dirty="0">
                <a:solidFill>
                  <a:schemeClr val="tx2"/>
                </a:solidFill>
                <a:latin typeface="Times New Roman" pitchFamily="18" charset="0"/>
              </a:rPr>
              <a:t>      2、</a:t>
            </a:r>
            <a:r>
              <a:rPr lang="zh-CN" altLang="en-US" sz="2800" b="0" dirty="0">
                <a:solidFill>
                  <a:schemeClr val="tx2"/>
                </a:solidFill>
                <a:latin typeface="Times New Roman" pitchFamily="18" charset="0"/>
              </a:rPr>
              <a:t>一元运算符：</a:t>
            </a:r>
          </a:p>
          <a:p>
            <a:pPr algn="just">
              <a:buFont typeface="Wingdings" pitchFamily="2" charset="2"/>
              <a:buNone/>
            </a:pPr>
            <a:r>
              <a:rPr lang="zh-CN" altLang="en-US" sz="2800" b="0" dirty="0">
                <a:latin typeface="Times New Roman" pitchFamily="18" charset="0"/>
              </a:rPr>
              <a:t>          +(正号)，-(负号)，++，--</a:t>
            </a:r>
          </a:p>
          <a:p>
            <a:pPr>
              <a:buFont typeface="Wingdings" pitchFamily="2" charset="2"/>
              <a:buNone/>
            </a:pPr>
            <a:endParaRPr lang="zh-CN" altLang="en-US" sz="2800" b="0" dirty="0">
              <a:latin typeface="Times New Roman" pitchFamily="18" charset="0"/>
            </a:endParaRPr>
          </a:p>
        </p:txBody>
      </p:sp>
      <p:sp>
        <p:nvSpPr>
          <p:cNvPr id="8" name="Text Box 8"/>
          <p:cNvSpPr txBox="1">
            <a:spLocks noChangeArrowheads="1"/>
          </p:cNvSpPr>
          <p:nvPr/>
        </p:nvSpPr>
        <p:spPr bwMode="auto">
          <a:xfrm>
            <a:off x="451585" y="-95373"/>
            <a:ext cx="3401060" cy="822960"/>
          </a:xfrm>
          <a:prstGeom prst="rect">
            <a:avLst/>
          </a:prstGeom>
          <a:noFill/>
          <a:ln>
            <a:noFill/>
          </a:ln>
          <a:effectLst>
            <a:outerShdw dist="12700" dir="10800000" algn="ctr" rotWithShape="0">
              <a:schemeClr val="accent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en-US" sz="3200" b="1" dirty="0" smtClean="0"/>
              <a:t>C++</a:t>
            </a:r>
            <a:r>
              <a:rPr lang="zh-CN" altLang="en-US" sz="3200" b="1" dirty="0" smtClean="0"/>
              <a:t>表达式与语句</a:t>
            </a:r>
          </a:p>
        </p:txBody>
      </p:sp>
    </p:spTree>
    <p:extLst>
      <p:ext uri="{BB962C8B-B14F-4D97-AF65-F5344CB8AC3E}">
        <p14:creationId xmlns:p14="http://schemas.microsoft.com/office/powerpoint/2010/main" val="19154451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Rectangle 3" descr="Rectangle: Click to edit Master text styles&#10;Second level&#10;Third level&#10;Fourth level&#10;Fifth level"/>
          <p:cNvSpPr>
            <a:spLocks noGrp="1" noChangeArrowheads="1"/>
          </p:cNvSpPr>
          <p:nvPr>
            <p:ph type="body" idx="1"/>
          </p:nvPr>
        </p:nvSpPr>
        <p:spPr>
          <a:xfrm>
            <a:off x="251520" y="908720"/>
            <a:ext cx="8640960" cy="5112568"/>
          </a:xfrm>
          <a:solidFill>
            <a:schemeClr val="bg1"/>
          </a:solidFill>
        </p:spPr>
        <p:txBody>
          <a:bodyPr/>
          <a:lstStyle/>
          <a:p>
            <a:pPr marL="0" indent="0" algn="just">
              <a:buNone/>
            </a:pPr>
            <a:r>
              <a:rPr lang="zh-CN" altLang="en-US" sz="2800" b="1" dirty="0"/>
              <a:t>算术运算符</a:t>
            </a:r>
            <a:endParaRPr lang="en-US" altLang="zh-CN" sz="2800" b="1" dirty="0"/>
          </a:p>
          <a:p>
            <a:pPr algn="just">
              <a:buFont typeface="Wingdings" pitchFamily="2" charset="2"/>
              <a:buNone/>
            </a:pPr>
            <a:r>
              <a:rPr lang="zh-CN" altLang="en-US" sz="2800" dirty="0"/>
              <a:t>  </a:t>
            </a:r>
            <a:r>
              <a:rPr lang="zh-CN" altLang="en-US" sz="2800" b="0" dirty="0"/>
              <a:t>注意：</a:t>
            </a:r>
          </a:p>
          <a:p>
            <a:pPr algn="just">
              <a:buFont typeface="Wingdings" pitchFamily="2" charset="2"/>
              <a:buNone/>
            </a:pPr>
            <a:r>
              <a:rPr lang="zh-CN" altLang="en-US" sz="2800" b="0" dirty="0"/>
              <a:t>    1、</a:t>
            </a:r>
            <a:r>
              <a:rPr lang="zh-CN" altLang="en-US" sz="2800" b="0" dirty="0">
                <a:solidFill>
                  <a:schemeClr val="tx2"/>
                </a:solidFill>
                <a:latin typeface="Times New Roman" pitchFamily="18" charset="0"/>
              </a:rPr>
              <a:t>“/”</a:t>
            </a:r>
            <a:r>
              <a:rPr lang="zh-CN" altLang="en-US" sz="2800" b="0" dirty="0"/>
              <a:t> 根据操作数不同，运算规律也不同:</a:t>
            </a:r>
          </a:p>
          <a:p>
            <a:pPr algn="just">
              <a:buFont typeface="Wingdings" pitchFamily="2" charset="2"/>
              <a:buNone/>
            </a:pPr>
            <a:r>
              <a:rPr lang="zh-CN" altLang="en-US" sz="2800" b="0" dirty="0"/>
              <a:t>	   整型数为整除运算：例如</a:t>
            </a:r>
            <a:r>
              <a:rPr lang="zh-CN" altLang="en-US" sz="2800" b="0" dirty="0">
                <a:latin typeface="Times New Roman" pitchFamily="18" charset="0"/>
              </a:rPr>
              <a:t>5/2=2；</a:t>
            </a:r>
          </a:p>
          <a:p>
            <a:pPr algn="just">
              <a:buFont typeface="Wingdings" pitchFamily="2" charset="2"/>
              <a:buNone/>
            </a:pPr>
            <a:r>
              <a:rPr lang="zh-CN" altLang="en-US" sz="2800" b="0" dirty="0"/>
              <a:t>	   </a:t>
            </a:r>
            <a:r>
              <a:rPr lang="zh-CN" altLang="en-US" sz="2800" b="0" dirty="0" smtClean="0"/>
              <a:t>浮点数</a:t>
            </a:r>
            <a:r>
              <a:rPr lang="zh-CN" altLang="en-US" sz="2800" b="0" dirty="0"/>
              <a:t>为通常意义的除法：即</a:t>
            </a:r>
            <a:r>
              <a:rPr lang="zh-CN" altLang="en-US" sz="2800" b="0" dirty="0">
                <a:latin typeface="Times New Roman" pitchFamily="18" charset="0"/>
              </a:rPr>
              <a:t>5.0/2.0=2.5</a:t>
            </a:r>
            <a:r>
              <a:rPr lang="zh-CN" altLang="en-US" sz="2800" b="0" dirty="0" smtClean="0">
                <a:latin typeface="Times New Roman" pitchFamily="18" charset="0"/>
              </a:rPr>
              <a:t>。</a:t>
            </a:r>
            <a:endParaRPr lang="en-US" altLang="zh-CN" sz="2800" b="0" dirty="0" smtClean="0">
              <a:latin typeface="Times New Roman" pitchFamily="18" charset="0"/>
            </a:endParaRPr>
          </a:p>
          <a:p>
            <a:pPr algn="just">
              <a:buFont typeface="Wingdings" pitchFamily="2" charset="2"/>
              <a:buNone/>
            </a:pPr>
            <a:endParaRPr lang="zh-CN" altLang="en-US" sz="2800" b="0" dirty="0">
              <a:latin typeface="Times New Roman" pitchFamily="18" charset="0"/>
            </a:endParaRPr>
          </a:p>
          <a:p>
            <a:pPr algn="just">
              <a:buFont typeface="Wingdings" pitchFamily="2" charset="2"/>
              <a:buNone/>
            </a:pPr>
            <a:r>
              <a:rPr lang="zh-CN" altLang="en-US" sz="2800" b="0" dirty="0"/>
              <a:t>    2、</a:t>
            </a:r>
            <a:r>
              <a:rPr lang="zh-CN" altLang="en-US" sz="2800" b="0" dirty="0">
                <a:solidFill>
                  <a:schemeClr val="tx2"/>
                </a:solidFill>
                <a:latin typeface="Times New Roman" pitchFamily="18" charset="0"/>
              </a:rPr>
              <a:t>“%”</a:t>
            </a:r>
            <a:r>
              <a:rPr lang="zh-CN" altLang="en-US" sz="2800" b="0" dirty="0"/>
              <a:t>取余数运算符，只能对整型数进行操作，不允许对浮点数进行操作。</a:t>
            </a:r>
          </a:p>
          <a:p>
            <a:pPr>
              <a:buFont typeface="Wingdings" pitchFamily="2" charset="2"/>
              <a:buNone/>
            </a:pPr>
            <a:endParaRPr lang="zh-CN" altLang="en-US" sz="2800" b="0" dirty="0"/>
          </a:p>
        </p:txBody>
      </p:sp>
      <p:sp>
        <p:nvSpPr>
          <p:cNvPr id="8" name="Text Box 8"/>
          <p:cNvSpPr txBox="1">
            <a:spLocks noChangeArrowheads="1"/>
          </p:cNvSpPr>
          <p:nvPr/>
        </p:nvSpPr>
        <p:spPr bwMode="auto">
          <a:xfrm>
            <a:off x="451585" y="-95373"/>
            <a:ext cx="3401060" cy="822960"/>
          </a:xfrm>
          <a:prstGeom prst="rect">
            <a:avLst/>
          </a:prstGeom>
          <a:noFill/>
          <a:ln>
            <a:noFill/>
          </a:ln>
          <a:effectLst>
            <a:outerShdw dist="12700" dir="10800000" algn="ctr" rotWithShape="0">
              <a:schemeClr val="accent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en-US" sz="3200" b="1" dirty="0" smtClean="0"/>
              <a:t>C++</a:t>
            </a:r>
            <a:r>
              <a:rPr lang="zh-CN" altLang="en-US" sz="3200" b="1" dirty="0" smtClean="0"/>
              <a:t>表达式与语句</a:t>
            </a:r>
          </a:p>
        </p:txBody>
      </p:sp>
    </p:spTree>
    <p:extLst>
      <p:ext uri="{BB962C8B-B14F-4D97-AF65-F5344CB8AC3E}">
        <p14:creationId xmlns:p14="http://schemas.microsoft.com/office/powerpoint/2010/main" val="28393881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3" descr="Rectangle: Click to edit Master text styles&#10;Second level&#10;Third level&#10;Fourth level&#10;Fifth level"/>
          <p:cNvSpPr>
            <a:spLocks noGrp="1" noChangeArrowheads="1"/>
          </p:cNvSpPr>
          <p:nvPr>
            <p:ph type="body" idx="1"/>
          </p:nvPr>
        </p:nvSpPr>
        <p:spPr>
          <a:xfrm>
            <a:off x="251520" y="836712"/>
            <a:ext cx="8496944" cy="5184576"/>
          </a:xfrm>
        </p:spPr>
        <p:txBody>
          <a:bodyPr/>
          <a:lstStyle/>
          <a:p>
            <a:pPr marL="0" indent="0" algn="just">
              <a:lnSpc>
                <a:spcPct val="90000"/>
              </a:lnSpc>
              <a:buNone/>
            </a:pPr>
            <a:r>
              <a:rPr lang="zh-CN" altLang="en-US" sz="2800" b="1" dirty="0"/>
              <a:t>算术运算符</a:t>
            </a:r>
            <a:endParaRPr lang="en-US" altLang="zh-CN" sz="2800" b="1" dirty="0"/>
          </a:p>
          <a:p>
            <a:pPr>
              <a:lnSpc>
                <a:spcPct val="90000"/>
              </a:lnSpc>
              <a:buFont typeface="Wingdings" pitchFamily="2" charset="2"/>
              <a:buNone/>
            </a:pPr>
            <a:r>
              <a:rPr lang="en-US" altLang="zh-CN" sz="2800" dirty="0"/>
              <a:t>      </a:t>
            </a:r>
            <a:r>
              <a:rPr lang="en-US" altLang="zh-CN" sz="2800" b="0" dirty="0">
                <a:latin typeface="Times New Roman" pitchFamily="18" charset="0"/>
              </a:rPr>
              <a:t>C++</a:t>
            </a:r>
            <a:r>
              <a:rPr lang="zh-CN" altLang="en-US" sz="2800" b="0" dirty="0">
                <a:latin typeface="Times New Roman" pitchFamily="18" charset="0"/>
              </a:rPr>
              <a:t>中提供了两个特殊的运算符：</a:t>
            </a:r>
            <a:r>
              <a:rPr lang="zh-CN" altLang="en-US" sz="2800" b="0" i="1" dirty="0">
                <a:latin typeface="Times New Roman" pitchFamily="18" charset="0"/>
              </a:rPr>
              <a:t>++，</a:t>
            </a:r>
            <a:r>
              <a:rPr lang="zh-CN" altLang="en-US" sz="2800" b="0" i="1" dirty="0" smtClean="0">
                <a:latin typeface="Times New Roman" pitchFamily="18" charset="0"/>
              </a:rPr>
              <a:t>--</a:t>
            </a:r>
            <a:endParaRPr lang="zh-CN" altLang="en-US" sz="2800" b="0" dirty="0">
              <a:latin typeface="Times New Roman" pitchFamily="18" charset="0"/>
            </a:endParaRPr>
          </a:p>
          <a:p>
            <a:pPr algn="just">
              <a:lnSpc>
                <a:spcPct val="90000"/>
              </a:lnSpc>
              <a:buFont typeface="Wingdings" pitchFamily="2" charset="2"/>
              <a:buNone/>
            </a:pPr>
            <a:r>
              <a:rPr lang="zh-CN" altLang="en-US" sz="2800" b="0" dirty="0">
                <a:latin typeface="Times New Roman" pitchFamily="18" charset="0"/>
              </a:rPr>
              <a:t>       </a:t>
            </a:r>
            <a:r>
              <a:rPr lang="zh-CN" altLang="en-US" sz="2800" b="0" dirty="0" smtClean="0">
                <a:latin typeface="Times New Roman" pitchFamily="18" charset="0"/>
              </a:rPr>
              <a:t>++</a:t>
            </a:r>
            <a:r>
              <a:rPr lang="zh-CN" altLang="en-US" sz="2800" b="0" dirty="0">
                <a:latin typeface="Times New Roman" pitchFamily="18" charset="0"/>
              </a:rPr>
              <a:t>、--运算符根据操作数的位置不同，又称为前置（++</a:t>
            </a:r>
            <a:r>
              <a:rPr lang="en-US" altLang="zh-CN" sz="2800" b="0" dirty="0" err="1">
                <a:latin typeface="Times New Roman" pitchFamily="18" charset="0"/>
              </a:rPr>
              <a:t>i</a:t>
            </a:r>
            <a:r>
              <a:rPr lang="en-US" altLang="zh-CN" sz="2800" b="0" dirty="0">
                <a:latin typeface="Times New Roman" pitchFamily="18" charset="0"/>
              </a:rPr>
              <a:t>)</a:t>
            </a:r>
            <a:r>
              <a:rPr lang="zh-CN" altLang="en-US" sz="2800" b="0" dirty="0">
                <a:latin typeface="Times New Roman" pitchFamily="18" charset="0"/>
              </a:rPr>
              <a:t>和后置(</a:t>
            </a:r>
            <a:r>
              <a:rPr lang="en-US" altLang="zh-CN" sz="2800" b="0" dirty="0" err="1">
                <a:latin typeface="Times New Roman" pitchFamily="18" charset="0"/>
              </a:rPr>
              <a:t>i</a:t>
            </a:r>
            <a:r>
              <a:rPr lang="en-US" altLang="zh-CN" sz="2800" b="0" dirty="0" smtClean="0">
                <a:latin typeface="Times New Roman" pitchFamily="18" charset="0"/>
              </a:rPr>
              <a:t>++)</a:t>
            </a:r>
          </a:p>
          <a:p>
            <a:pPr algn="just">
              <a:lnSpc>
                <a:spcPct val="90000"/>
              </a:lnSpc>
              <a:buFont typeface="Wingdings" pitchFamily="2" charset="2"/>
              <a:buNone/>
            </a:pPr>
            <a:endParaRPr lang="en-US" altLang="zh-CN" sz="2800" b="0" dirty="0">
              <a:latin typeface="Times New Roman" pitchFamily="18" charset="0"/>
            </a:endParaRPr>
          </a:p>
          <a:p>
            <a:pPr algn="just">
              <a:lnSpc>
                <a:spcPct val="90000"/>
              </a:lnSpc>
              <a:buFont typeface="Wingdings" pitchFamily="2" charset="2"/>
              <a:buNone/>
            </a:pPr>
            <a:r>
              <a:rPr lang="zh-CN" altLang="en-US" sz="2800" b="0" dirty="0">
                <a:solidFill>
                  <a:schemeClr val="tx2"/>
                </a:solidFill>
                <a:latin typeface="Times New Roman" pitchFamily="18" charset="0"/>
              </a:rPr>
              <a:t>   1、前置（++</a:t>
            </a:r>
            <a:r>
              <a:rPr lang="en-US" altLang="zh-CN" sz="2800" b="0" dirty="0" err="1">
                <a:solidFill>
                  <a:schemeClr val="tx2"/>
                </a:solidFill>
                <a:latin typeface="Times New Roman" pitchFamily="18" charset="0"/>
              </a:rPr>
              <a:t>i</a:t>
            </a:r>
            <a:r>
              <a:rPr lang="en-US" altLang="zh-CN" sz="2800" b="0" dirty="0">
                <a:solidFill>
                  <a:schemeClr val="tx2"/>
                </a:solidFill>
                <a:latin typeface="Times New Roman" pitchFamily="18" charset="0"/>
              </a:rPr>
              <a:t>）：</a:t>
            </a:r>
          </a:p>
          <a:p>
            <a:pPr algn="just">
              <a:lnSpc>
                <a:spcPct val="90000"/>
              </a:lnSpc>
              <a:buFont typeface="Wingdings" pitchFamily="2" charset="2"/>
              <a:buNone/>
            </a:pPr>
            <a:r>
              <a:rPr lang="zh-CN" altLang="en-US" sz="2800" b="0" dirty="0">
                <a:latin typeface="Times New Roman" pitchFamily="18" charset="0"/>
              </a:rPr>
              <a:t>            先自身加1，然后再将加1的值作为（++</a:t>
            </a:r>
            <a:r>
              <a:rPr lang="en-US" altLang="zh-CN" sz="2800" b="0" dirty="0" err="1">
                <a:latin typeface="Times New Roman" pitchFamily="18" charset="0"/>
              </a:rPr>
              <a:t>i</a:t>
            </a:r>
            <a:r>
              <a:rPr lang="en-US" altLang="zh-CN" sz="2800" b="0" dirty="0">
                <a:latin typeface="Times New Roman" pitchFamily="18" charset="0"/>
              </a:rPr>
              <a:t>）</a:t>
            </a:r>
            <a:r>
              <a:rPr lang="zh-CN" altLang="en-US" sz="2800" b="0" dirty="0">
                <a:latin typeface="Times New Roman" pitchFamily="18" charset="0"/>
              </a:rPr>
              <a:t>表达式的值； </a:t>
            </a:r>
          </a:p>
          <a:p>
            <a:pPr algn="just">
              <a:lnSpc>
                <a:spcPct val="90000"/>
              </a:lnSpc>
              <a:buFont typeface="Wingdings" pitchFamily="2" charset="2"/>
              <a:buNone/>
            </a:pPr>
            <a:r>
              <a:rPr lang="zh-CN" altLang="en-US" sz="2800" b="0" dirty="0">
                <a:solidFill>
                  <a:schemeClr val="tx2"/>
                </a:solidFill>
                <a:latin typeface="Times New Roman" pitchFamily="18" charset="0"/>
              </a:rPr>
              <a:t>  2、后置（</a:t>
            </a:r>
            <a:r>
              <a:rPr lang="en-US" altLang="zh-CN" sz="2800" b="0" dirty="0" err="1">
                <a:solidFill>
                  <a:schemeClr val="tx2"/>
                </a:solidFill>
                <a:latin typeface="Times New Roman" pitchFamily="18" charset="0"/>
              </a:rPr>
              <a:t>i</a:t>
            </a:r>
            <a:r>
              <a:rPr lang="en-US" altLang="zh-CN" sz="2800" b="0" dirty="0">
                <a:solidFill>
                  <a:schemeClr val="tx2"/>
                </a:solidFill>
                <a:latin typeface="Times New Roman" pitchFamily="18" charset="0"/>
              </a:rPr>
              <a:t>++）：</a:t>
            </a:r>
          </a:p>
          <a:p>
            <a:pPr algn="just">
              <a:lnSpc>
                <a:spcPct val="90000"/>
              </a:lnSpc>
              <a:buFont typeface="Wingdings" pitchFamily="2" charset="2"/>
              <a:buNone/>
            </a:pPr>
            <a:r>
              <a:rPr lang="zh-CN" altLang="en-US" sz="2800" b="0" dirty="0">
                <a:latin typeface="Times New Roman" pitchFamily="18" charset="0"/>
              </a:rPr>
              <a:t>          将</a:t>
            </a:r>
            <a:r>
              <a:rPr lang="en-US" altLang="zh-CN" sz="2800" b="0" dirty="0" err="1">
                <a:latin typeface="Times New Roman" pitchFamily="18" charset="0"/>
              </a:rPr>
              <a:t>i</a:t>
            </a:r>
            <a:r>
              <a:rPr lang="zh-CN" altLang="en-US" sz="2800" b="0" dirty="0">
                <a:latin typeface="Times New Roman" pitchFamily="18" charset="0"/>
              </a:rPr>
              <a:t>作为</a:t>
            </a:r>
            <a:r>
              <a:rPr lang="zh-CN" altLang="en-US" sz="2800" b="0" dirty="0">
                <a:solidFill>
                  <a:schemeClr val="tx2"/>
                </a:solidFill>
                <a:latin typeface="Times New Roman" pitchFamily="18" charset="0"/>
              </a:rPr>
              <a:t>（</a:t>
            </a:r>
            <a:r>
              <a:rPr lang="en-US" altLang="zh-CN" sz="2800" b="0" dirty="0" err="1">
                <a:solidFill>
                  <a:schemeClr val="tx2"/>
                </a:solidFill>
                <a:latin typeface="Times New Roman" pitchFamily="18" charset="0"/>
              </a:rPr>
              <a:t>i</a:t>
            </a:r>
            <a:r>
              <a:rPr lang="en-US" altLang="zh-CN" sz="2800" b="0" dirty="0">
                <a:solidFill>
                  <a:schemeClr val="tx2"/>
                </a:solidFill>
                <a:latin typeface="Times New Roman" pitchFamily="18" charset="0"/>
              </a:rPr>
              <a:t>++）</a:t>
            </a:r>
            <a:r>
              <a:rPr lang="zh-CN" altLang="en-US" sz="2800" b="0" dirty="0">
                <a:latin typeface="Times New Roman" pitchFamily="18" charset="0"/>
              </a:rPr>
              <a:t>表达式的值，然后自身再加1。</a:t>
            </a:r>
          </a:p>
          <a:p>
            <a:pPr algn="just">
              <a:lnSpc>
                <a:spcPct val="90000"/>
              </a:lnSpc>
              <a:buFont typeface="Wingdings" pitchFamily="2" charset="2"/>
              <a:buNone/>
            </a:pPr>
            <a:r>
              <a:rPr lang="zh-CN" altLang="en-US" sz="2800" b="0" dirty="0">
                <a:latin typeface="Times New Roman" pitchFamily="18" charset="0"/>
              </a:rPr>
              <a:t> </a:t>
            </a:r>
          </a:p>
        </p:txBody>
      </p:sp>
      <p:sp>
        <p:nvSpPr>
          <p:cNvPr id="8" name="Text Box 8"/>
          <p:cNvSpPr txBox="1">
            <a:spLocks noChangeArrowheads="1"/>
          </p:cNvSpPr>
          <p:nvPr/>
        </p:nvSpPr>
        <p:spPr bwMode="auto">
          <a:xfrm>
            <a:off x="451585" y="-95373"/>
            <a:ext cx="3401060" cy="822960"/>
          </a:xfrm>
          <a:prstGeom prst="rect">
            <a:avLst/>
          </a:prstGeom>
          <a:noFill/>
          <a:ln>
            <a:noFill/>
          </a:ln>
          <a:effectLst>
            <a:outerShdw dist="12700" dir="10800000" algn="ctr" rotWithShape="0">
              <a:schemeClr val="accent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en-US" sz="3200" b="1" dirty="0" smtClean="0"/>
              <a:t>C++</a:t>
            </a:r>
            <a:r>
              <a:rPr lang="zh-CN" altLang="en-US" sz="3200" b="1" dirty="0" smtClean="0"/>
              <a:t>表达式与语句</a:t>
            </a:r>
          </a:p>
        </p:txBody>
      </p:sp>
    </p:spTree>
    <p:extLst>
      <p:ext uri="{BB962C8B-B14F-4D97-AF65-F5344CB8AC3E}">
        <p14:creationId xmlns:p14="http://schemas.microsoft.com/office/powerpoint/2010/main" val="375731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9571">
                                            <p:txEl>
                                              <p:pRg st="4" end="4"/>
                                            </p:txEl>
                                          </p:spTgt>
                                        </p:tgtEl>
                                        <p:attrNameLst>
                                          <p:attrName>style.visibility</p:attrName>
                                        </p:attrNameLst>
                                      </p:cBhvr>
                                      <p:to>
                                        <p:strVal val="visible"/>
                                      </p:to>
                                    </p:set>
                                    <p:anim calcmode="lin" valueType="num">
                                      <p:cBhvr additive="base">
                                        <p:cTn id="7" dur="500" fill="hold"/>
                                        <p:tgtEl>
                                          <p:spTgt spid="109571">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9571">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9571">
                                            <p:txEl>
                                              <p:pRg st="5" end="5"/>
                                            </p:txEl>
                                          </p:spTgt>
                                        </p:tgtEl>
                                        <p:attrNameLst>
                                          <p:attrName>style.visibility</p:attrName>
                                        </p:attrNameLst>
                                      </p:cBhvr>
                                      <p:to>
                                        <p:strVal val="visible"/>
                                      </p:to>
                                    </p:set>
                                    <p:anim calcmode="lin" valueType="num">
                                      <p:cBhvr additive="base">
                                        <p:cTn id="11" dur="500" fill="hold"/>
                                        <p:tgtEl>
                                          <p:spTgt spid="109571">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957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9571">
                                            <p:txEl>
                                              <p:pRg st="6" end="6"/>
                                            </p:txEl>
                                          </p:spTgt>
                                        </p:tgtEl>
                                        <p:attrNameLst>
                                          <p:attrName>style.visibility</p:attrName>
                                        </p:attrNameLst>
                                      </p:cBhvr>
                                      <p:to>
                                        <p:strVal val="visible"/>
                                      </p:to>
                                    </p:set>
                                    <p:anim calcmode="lin" valueType="num">
                                      <p:cBhvr additive="base">
                                        <p:cTn id="17" dur="500" fill="hold"/>
                                        <p:tgtEl>
                                          <p:spTgt spid="109571">
                                            <p:txEl>
                                              <p:pRg st="6" end="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9571">
                                            <p:txEl>
                                              <p:pRg st="6" end="6"/>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09571">
                                            <p:txEl>
                                              <p:pRg st="7" end="7"/>
                                            </p:txEl>
                                          </p:spTgt>
                                        </p:tgtEl>
                                        <p:attrNameLst>
                                          <p:attrName>style.visibility</p:attrName>
                                        </p:attrNameLst>
                                      </p:cBhvr>
                                      <p:to>
                                        <p:strVal val="visible"/>
                                      </p:to>
                                    </p:set>
                                    <p:anim calcmode="lin" valueType="num">
                                      <p:cBhvr additive="base">
                                        <p:cTn id="21" dur="500" fill="hold"/>
                                        <p:tgtEl>
                                          <p:spTgt spid="109571">
                                            <p:txEl>
                                              <p:pRg st="7" end="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0957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Rectangle 3" descr="Rectangle: Click to edit Master text styles&#10;Second level&#10;Third level&#10;Fourth level&#10;Fifth level"/>
          <p:cNvSpPr>
            <a:spLocks noGrp="1" noChangeArrowheads="1"/>
          </p:cNvSpPr>
          <p:nvPr>
            <p:ph type="body" idx="1"/>
          </p:nvPr>
        </p:nvSpPr>
        <p:spPr>
          <a:xfrm>
            <a:off x="781835" y="764704"/>
            <a:ext cx="8352928" cy="5341449"/>
          </a:xfrm>
        </p:spPr>
        <p:txBody>
          <a:bodyPr/>
          <a:lstStyle/>
          <a:p>
            <a:pPr algn="just">
              <a:lnSpc>
                <a:spcPct val="90000"/>
              </a:lnSpc>
              <a:spcBef>
                <a:spcPct val="0"/>
              </a:spcBef>
              <a:buFont typeface="Wingdings" pitchFamily="2" charset="2"/>
              <a:buNone/>
            </a:pPr>
            <a:r>
              <a:rPr lang="zh-CN" altLang="en-US" b="0" dirty="0">
                <a:latin typeface="Times New Roman" pitchFamily="18" charset="0"/>
              </a:rPr>
              <a:t>#</a:t>
            </a:r>
            <a:r>
              <a:rPr lang="en-US" altLang="zh-CN" b="0" dirty="0">
                <a:latin typeface="Times New Roman" pitchFamily="18" charset="0"/>
              </a:rPr>
              <a:t>include &lt;</a:t>
            </a:r>
            <a:r>
              <a:rPr lang="en-US" altLang="zh-CN" b="0" dirty="0" err="1">
                <a:latin typeface="Times New Roman" pitchFamily="18" charset="0"/>
              </a:rPr>
              <a:t>iostream</a:t>
            </a:r>
            <a:r>
              <a:rPr lang="en-US" altLang="zh-CN" b="0" dirty="0">
                <a:latin typeface="Times New Roman" pitchFamily="18" charset="0"/>
              </a:rPr>
              <a:t>&gt;</a:t>
            </a:r>
          </a:p>
          <a:p>
            <a:pPr algn="just">
              <a:lnSpc>
                <a:spcPct val="90000"/>
              </a:lnSpc>
              <a:spcBef>
                <a:spcPct val="0"/>
              </a:spcBef>
              <a:buFont typeface="Wingdings" pitchFamily="2" charset="2"/>
              <a:buNone/>
            </a:pPr>
            <a:r>
              <a:rPr lang="en-US" altLang="zh-CN" b="0" dirty="0">
                <a:latin typeface="Times New Roman" pitchFamily="18" charset="0"/>
              </a:rPr>
              <a:t>using namespace </a:t>
            </a:r>
            <a:r>
              <a:rPr lang="en-US" altLang="zh-CN" b="0" dirty="0" err="1">
                <a:latin typeface="Times New Roman" pitchFamily="18" charset="0"/>
              </a:rPr>
              <a:t>std</a:t>
            </a:r>
            <a:r>
              <a:rPr lang="en-US" altLang="zh-CN" b="0" dirty="0">
                <a:latin typeface="Times New Roman" pitchFamily="18" charset="0"/>
              </a:rPr>
              <a:t>;</a:t>
            </a:r>
          </a:p>
          <a:p>
            <a:pPr algn="just">
              <a:lnSpc>
                <a:spcPct val="90000"/>
              </a:lnSpc>
              <a:spcBef>
                <a:spcPct val="0"/>
              </a:spcBef>
              <a:buFont typeface="Wingdings" pitchFamily="2" charset="2"/>
              <a:buNone/>
            </a:pPr>
            <a:r>
              <a:rPr lang="en-US" altLang="zh-CN" dirty="0" err="1">
                <a:latin typeface="Times New Roman" pitchFamily="18" charset="0"/>
              </a:rPr>
              <a:t>i</a:t>
            </a:r>
            <a:r>
              <a:rPr lang="en-US" altLang="zh-CN" b="0" dirty="0" err="1" smtClean="0">
                <a:latin typeface="Times New Roman" pitchFamily="18" charset="0"/>
              </a:rPr>
              <a:t>nt</a:t>
            </a:r>
            <a:r>
              <a:rPr lang="en-US" altLang="zh-CN" b="0" dirty="0" smtClean="0">
                <a:latin typeface="Times New Roman" pitchFamily="18" charset="0"/>
              </a:rPr>
              <a:t> main</a:t>
            </a:r>
            <a:r>
              <a:rPr lang="en-US" altLang="zh-CN" b="0" dirty="0">
                <a:latin typeface="Times New Roman" pitchFamily="18" charset="0"/>
              </a:rPr>
              <a:t>()</a:t>
            </a:r>
          </a:p>
          <a:p>
            <a:pPr algn="just">
              <a:lnSpc>
                <a:spcPct val="90000"/>
              </a:lnSpc>
              <a:spcBef>
                <a:spcPct val="0"/>
              </a:spcBef>
              <a:buFont typeface="Wingdings" pitchFamily="2" charset="2"/>
              <a:buNone/>
            </a:pPr>
            <a:r>
              <a:rPr lang="en-US" altLang="zh-CN" b="0" dirty="0">
                <a:latin typeface="Times New Roman" pitchFamily="18" charset="0"/>
              </a:rPr>
              <a:t>{</a:t>
            </a:r>
          </a:p>
          <a:p>
            <a:pPr algn="just">
              <a:lnSpc>
                <a:spcPct val="90000"/>
              </a:lnSpc>
              <a:spcBef>
                <a:spcPct val="0"/>
              </a:spcBef>
              <a:buFont typeface="Wingdings" pitchFamily="2" charset="2"/>
              <a:buNone/>
            </a:pPr>
            <a:r>
              <a:rPr lang="en-US" altLang="zh-CN" b="0" dirty="0">
                <a:latin typeface="Times New Roman" pitchFamily="18" charset="0"/>
              </a:rPr>
              <a:t>		</a:t>
            </a:r>
            <a:r>
              <a:rPr lang="en-US" altLang="zh-CN" b="0" dirty="0" err="1">
                <a:latin typeface="Times New Roman" pitchFamily="18" charset="0"/>
              </a:rPr>
              <a:t>int</a:t>
            </a:r>
            <a:r>
              <a:rPr lang="en-US" altLang="zh-CN" b="0" dirty="0">
                <a:latin typeface="Times New Roman" pitchFamily="18" charset="0"/>
              </a:rPr>
              <a:t>  </a:t>
            </a:r>
            <a:r>
              <a:rPr lang="en-US" altLang="zh-CN" b="0" dirty="0" err="1">
                <a:latin typeface="Times New Roman" pitchFamily="18" charset="0"/>
              </a:rPr>
              <a:t>i</a:t>
            </a:r>
            <a:r>
              <a:rPr lang="en-US" altLang="zh-CN" b="0" dirty="0">
                <a:latin typeface="Times New Roman" pitchFamily="18" charset="0"/>
              </a:rPr>
              <a:t> =1;</a:t>
            </a:r>
          </a:p>
          <a:p>
            <a:pPr algn="just">
              <a:lnSpc>
                <a:spcPct val="90000"/>
              </a:lnSpc>
              <a:spcBef>
                <a:spcPct val="0"/>
              </a:spcBef>
              <a:buFont typeface="Wingdings" pitchFamily="2" charset="2"/>
              <a:buNone/>
            </a:pPr>
            <a:r>
              <a:rPr lang="en-US" altLang="zh-CN" b="0" dirty="0">
                <a:latin typeface="Times New Roman" pitchFamily="18" charset="0"/>
              </a:rPr>
              <a:t>   		</a:t>
            </a:r>
            <a:r>
              <a:rPr lang="en-US" altLang="zh-CN" b="0" dirty="0" err="1">
                <a:latin typeface="Times New Roman" pitchFamily="18" charset="0"/>
              </a:rPr>
              <a:t>cout</a:t>
            </a:r>
            <a:r>
              <a:rPr lang="en-US" altLang="zh-CN" b="0" dirty="0">
                <a:latin typeface="Times New Roman" pitchFamily="18" charset="0"/>
              </a:rPr>
              <a:t>&lt;&lt;”</a:t>
            </a:r>
            <a:r>
              <a:rPr lang="en-US" altLang="zh-CN" b="0" dirty="0" err="1">
                <a:latin typeface="Times New Roman" pitchFamily="18" charset="0"/>
              </a:rPr>
              <a:t>i</a:t>
            </a:r>
            <a:r>
              <a:rPr lang="en-US" altLang="zh-CN" b="0" dirty="0">
                <a:latin typeface="Times New Roman" pitchFamily="18" charset="0"/>
              </a:rPr>
              <a:t>=”&lt;&lt;</a:t>
            </a:r>
            <a:r>
              <a:rPr lang="en-US" altLang="zh-CN" b="0" dirty="0" err="1">
                <a:latin typeface="Times New Roman" pitchFamily="18" charset="0"/>
              </a:rPr>
              <a:t>i</a:t>
            </a:r>
            <a:r>
              <a:rPr lang="en-US" altLang="zh-CN" b="0" dirty="0">
                <a:latin typeface="Times New Roman" pitchFamily="18" charset="0"/>
              </a:rPr>
              <a:t>&lt;&lt;</a:t>
            </a:r>
            <a:r>
              <a:rPr lang="en-US" altLang="zh-CN" b="0" dirty="0" err="1">
                <a:latin typeface="Times New Roman" pitchFamily="18" charset="0"/>
              </a:rPr>
              <a:t>endl</a:t>
            </a:r>
            <a:r>
              <a:rPr lang="en-US" altLang="zh-CN" b="0" dirty="0">
                <a:latin typeface="Times New Roman" pitchFamily="18" charset="0"/>
              </a:rPr>
              <a:t>;  </a:t>
            </a:r>
          </a:p>
          <a:p>
            <a:pPr algn="just">
              <a:lnSpc>
                <a:spcPct val="90000"/>
              </a:lnSpc>
              <a:spcBef>
                <a:spcPct val="0"/>
              </a:spcBef>
              <a:buFont typeface="Wingdings" pitchFamily="2" charset="2"/>
              <a:buNone/>
            </a:pPr>
            <a:r>
              <a:rPr lang="en-US" altLang="zh-CN" b="0" dirty="0">
                <a:latin typeface="Times New Roman" pitchFamily="18" charset="0"/>
              </a:rPr>
              <a:t>   		</a:t>
            </a:r>
            <a:r>
              <a:rPr lang="en-US" altLang="zh-CN" b="0" dirty="0" err="1">
                <a:latin typeface="Times New Roman" pitchFamily="18" charset="0"/>
              </a:rPr>
              <a:t>cout</a:t>
            </a:r>
            <a:r>
              <a:rPr lang="en-US" altLang="zh-CN" b="0" dirty="0">
                <a:latin typeface="Times New Roman" pitchFamily="18" charset="0"/>
              </a:rPr>
              <a:t>&lt;&lt;”</a:t>
            </a:r>
            <a:r>
              <a:rPr lang="en-US" altLang="zh-CN" b="0" dirty="0" err="1">
                <a:latin typeface="Times New Roman" pitchFamily="18" charset="0"/>
              </a:rPr>
              <a:t>i</a:t>
            </a:r>
            <a:r>
              <a:rPr lang="en-US" altLang="zh-CN" b="0" dirty="0">
                <a:latin typeface="Times New Roman" pitchFamily="18" charset="0"/>
              </a:rPr>
              <a:t>++：”&lt;&lt;</a:t>
            </a:r>
            <a:r>
              <a:rPr lang="en-US" altLang="zh-CN" b="0" dirty="0" err="1">
                <a:latin typeface="Times New Roman" pitchFamily="18" charset="0"/>
              </a:rPr>
              <a:t>i</a:t>
            </a:r>
            <a:r>
              <a:rPr lang="en-US" altLang="zh-CN" b="0" dirty="0">
                <a:latin typeface="Times New Roman" pitchFamily="18" charset="0"/>
              </a:rPr>
              <a:t>++&lt;&lt;</a:t>
            </a:r>
            <a:r>
              <a:rPr lang="en-US" altLang="zh-CN" b="0" dirty="0" err="1">
                <a:latin typeface="Times New Roman" pitchFamily="18" charset="0"/>
              </a:rPr>
              <a:t>endl</a:t>
            </a:r>
            <a:r>
              <a:rPr lang="en-US" altLang="zh-CN" b="0" dirty="0">
                <a:latin typeface="Times New Roman" pitchFamily="18" charset="0"/>
              </a:rPr>
              <a:t>; 	</a:t>
            </a:r>
            <a:r>
              <a:rPr lang="en-US" altLang="zh-CN" b="0" dirty="0" err="1">
                <a:latin typeface="Times New Roman" pitchFamily="18" charset="0"/>
              </a:rPr>
              <a:t>cout</a:t>
            </a:r>
            <a:r>
              <a:rPr lang="en-US" altLang="zh-CN" b="0" dirty="0">
                <a:latin typeface="Times New Roman" pitchFamily="18" charset="0"/>
              </a:rPr>
              <a:t>&lt;&lt;”</a:t>
            </a:r>
            <a:r>
              <a:rPr lang="en-US" altLang="zh-CN" b="0" dirty="0" err="1">
                <a:latin typeface="Times New Roman" pitchFamily="18" charset="0"/>
              </a:rPr>
              <a:t>i</a:t>
            </a:r>
            <a:r>
              <a:rPr lang="en-US" altLang="zh-CN" b="0" dirty="0">
                <a:latin typeface="Times New Roman" pitchFamily="18" charset="0"/>
              </a:rPr>
              <a:t>=”&lt;&lt;</a:t>
            </a:r>
            <a:r>
              <a:rPr lang="en-US" altLang="zh-CN" b="0" dirty="0" err="1">
                <a:latin typeface="Times New Roman" pitchFamily="18" charset="0"/>
              </a:rPr>
              <a:t>i</a:t>
            </a:r>
            <a:r>
              <a:rPr lang="en-US" altLang="zh-CN" b="0" dirty="0">
                <a:latin typeface="Times New Roman" pitchFamily="18" charset="0"/>
              </a:rPr>
              <a:t>&lt;&lt;</a:t>
            </a:r>
            <a:r>
              <a:rPr lang="en-US" altLang="zh-CN" b="0" dirty="0" err="1">
                <a:latin typeface="Times New Roman" pitchFamily="18" charset="0"/>
              </a:rPr>
              <a:t>endl</a:t>
            </a:r>
            <a:r>
              <a:rPr lang="en-US" altLang="zh-CN" b="0" dirty="0">
                <a:latin typeface="Times New Roman" pitchFamily="18" charset="0"/>
              </a:rPr>
              <a:t>;                    </a:t>
            </a:r>
          </a:p>
          <a:p>
            <a:pPr algn="just">
              <a:lnSpc>
                <a:spcPct val="90000"/>
              </a:lnSpc>
              <a:spcBef>
                <a:spcPct val="0"/>
              </a:spcBef>
              <a:buFont typeface="Wingdings" pitchFamily="2" charset="2"/>
              <a:buNone/>
            </a:pPr>
            <a:r>
              <a:rPr lang="en-US" altLang="zh-CN" b="0" dirty="0">
                <a:latin typeface="Times New Roman" pitchFamily="18" charset="0"/>
              </a:rPr>
              <a:t>   		</a:t>
            </a:r>
            <a:r>
              <a:rPr lang="en-US" altLang="zh-CN" b="0" dirty="0" err="1">
                <a:latin typeface="Times New Roman" pitchFamily="18" charset="0"/>
              </a:rPr>
              <a:t>cout</a:t>
            </a:r>
            <a:r>
              <a:rPr lang="en-US" altLang="zh-CN" b="0" dirty="0">
                <a:latin typeface="Times New Roman" pitchFamily="18" charset="0"/>
              </a:rPr>
              <a:t>&lt;&lt;” ++</a:t>
            </a:r>
            <a:r>
              <a:rPr lang="en-US" altLang="zh-CN" b="0" dirty="0" err="1">
                <a:latin typeface="Times New Roman" pitchFamily="18" charset="0"/>
              </a:rPr>
              <a:t>i</a:t>
            </a:r>
            <a:r>
              <a:rPr lang="en-US" altLang="zh-CN" b="0" dirty="0">
                <a:latin typeface="Times New Roman" pitchFamily="18" charset="0"/>
              </a:rPr>
              <a:t>：”&lt;&lt;++</a:t>
            </a:r>
            <a:r>
              <a:rPr lang="en-US" altLang="zh-CN" b="0" dirty="0" err="1">
                <a:latin typeface="Times New Roman" pitchFamily="18" charset="0"/>
              </a:rPr>
              <a:t>i</a:t>
            </a:r>
            <a:r>
              <a:rPr lang="en-US" altLang="zh-CN" b="0" dirty="0">
                <a:latin typeface="Times New Roman" pitchFamily="18" charset="0"/>
              </a:rPr>
              <a:t>&lt;&lt;</a:t>
            </a:r>
            <a:r>
              <a:rPr lang="en-US" altLang="zh-CN" b="0" dirty="0" err="1">
                <a:latin typeface="Times New Roman" pitchFamily="18" charset="0"/>
              </a:rPr>
              <a:t>endl</a:t>
            </a:r>
            <a:r>
              <a:rPr lang="en-US" altLang="zh-CN" b="0" dirty="0">
                <a:latin typeface="Times New Roman" pitchFamily="18" charset="0"/>
              </a:rPr>
              <a:t>;</a:t>
            </a:r>
          </a:p>
          <a:p>
            <a:pPr algn="just">
              <a:lnSpc>
                <a:spcPct val="90000"/>
              </a:lnSpc>
              <a:spcBef>
                <a:spcPct val="0"/>
              </a:spcBef>
              <a:buFont typeface="Wingdings" pitchFamily="2" charset="2"/>
              <a:buNone/>
            </a:pPr>
            <a:r>
              <a:rPr lang="en-US" altLang="zh-CN" b="0" dirty="0">
                <a:latin typeface="Times New Roman" pitchFamily="18" charset="0"/>
              </a:rPr>
              <a:t> 		</a:t>
            </a:r>
            <a:r>
              <a:rPr lang="en-US" altLang="zh-CN" b="0" dirty="0" err="1">
                <a:latin typeface="Times New Roman" pitchFamily="18" charset="0"/>
              </a:rPr>
              <a:t>cout</a:t>
            </a:r>
            <a:r>
              <a:rPr lang="en-US" altLang="zh-CN" b="0" dirty="0">
                <a:latin typeface="Times New Roman" pitchFamily="18" charset="0"/>
              </a:rPr>
              <a:t>&lt;&lt;”</a:t>
            </a:r>
            <a:r>
              <a:rPr lang="en-US" altLang="zh-CN" b="0" dirty="0" err="1">
                <a:latin typeface="Times New Roman" pitchFamily="18" charset="0"/>
              </a:rPr>
              <a:t>i</a:t>
            </a:r>
            <a:r>
              <a:rPr lang="en-US" altLang="zh-CN" b="0" dirty="0">
                <a:latin typeface="Times New Roman" pitchFamily="18" charset="0"/>
              </a:rPr>
              <a:t>=”&lt;&lt;</a:t>
            </a:r>
            <a:r>
              <a:rPr lang="en-US" altLang="zh-CN" b="0" dirty="0" err="1">
                <a:latin typeface="Times New Roman" pitchFamily="18" charset="0"/>
              </a:rPr>
              <a:t>i</a:t>
            </a:r>
            <a:r>
              <a:rPr lang="en-US" altLang="zh-CN" b="0" dirty="0">
                <a:latin typeface="Times New Roman" pitchFamily="18" charset="0"/>
              </a:rPr>
              <a:t>&lt;&lt;</a:t>
            </a:r>
            <a:r>
              <a:rPr lang="en-US" altLang="zh-CN" b="0" dirty="0" err="1">
                <a:latin typeface="Times New Roman" pitchFamily="18" charset="0"/>
              </a:rPr>
              <a:t>endl</a:t>
            </a:r>
            <a:r>
              <a:rPr lang="en-US" altLang="zh-CN" b="0" dirty="0" smtClean="0">
                <a:latin typeface="Times New Roman" pitchFamily="18" charset="0"/>
              </a:rPr>
              <a:t>;</a:t>
            </a:r>
          </a:p>
          <a:p>
            <a:pPr algn="just">
              <a:lnSpc>
                <a:spcPct val="90000"/>
              </a:lnSpc>
              <a:spcBef>
                <a:spcPct val="0"/>
              </a:spcBef>
              <a:buFont typeface="Wingdings" pitchFamily="2" charset="2"/>
              <a:buNone/>
            </a:pPr>
            <a:r>
              <a:rPr lang="en-US" altLang="zh-CN" dirty="0">
                <a:latin typeface="Times New Roman" pitchFamily="18" charset="0"/>
              </a:rPr>
              <a:t>	</a:t>
            </a:r>
            <a:r>
              <a:rPr lang="en-US" altLang="zh-CN" dirty="0" smtClean="0">
                <a:latin typeface="Times New Roman" pitchFamily="18" charset="0"/>
              </a:rPr>
              <a:t>	return 0;</a:t>
            </a:r>
            <a:endParaRPr lang="en-US" altLang="zh-CN" b="0" dirty="0">
              <a:latin typeface="Times New Roman" pitchFamily="18" charset="0"/>
            </a:endParaRPr>
          </a:p>
          <a:p>
            <a:pPr algn="just">
              <a:lnSpc>
                <a:spcPct val="90000"/>
              </a:lnSpc>
              <a:spcBef>
                <a:spcPct val="0"/>
              </a:spcBef>
              <a:buFont typeface="Wingdings" pitchFamily="2" charset="2"/>
              <a:buNone/>
            </a:pPr>
            <a:r>
              <a:rPr lang="en-US" altLang="zh-CN" b="0" dirty="0">
                <a:latin typeface="Times New Roman" pitchFamily="18" charset="0"/>
              </a:rPr>
              <a:t> }</a:t>
            </a:r>
            <a:endParaRPr lang="zh-CN" altLang="en-US" b="0" dirty="0">
              <a:latin typeface="Times New Roman" pitchFamily="18" charset="0"/>
            </a:endParaRPr>
          </a:p>
        </p:txBody>
      </p:sp>
    </p:spTree>
    <p:extLst>
      <p:ext uri="{BB962C8B-B14F-4D97-AF65-F5344CB8AC3E}">
        <p14:creationId xmlns:p14="http://schemas.microsoft.com/office/powerpoint/2010/main" val="11044218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Rectangle 3" descr="Rectangle: Click to edit Master text styles&#10;Second level&#10;Third level&#10;Fourth level&#10;Fifth level"/>
          <p:cNvSpPr>
            <a:spLocks noGrp="1" noChangeArrowheads="1"/>
          </p:cNvSpPr>
          <p:nvPr>
            <p:ph type="body" idx="1"/>
          </p:nvPr>
        </p:nvSpPr>
        <p:spPr>
          <a:xfrm>
            <a:off x="179512" y="908720"/>
            <a:ext cx="8784976" cy="5328592"/>
          </a:xfrm>
          <a:solidFill>
            <a:schemeClr val="bg1"/>
          </a:solidFill>
        </p:spPr>
        <p:txBody>
          <a:bodyPr/>
          <a:lstStyle/>
          <a:p>
            <a:pPr marL="0" indent="0" algn="just">
              <a:lnSpc>
                <a:spcPct val="90000"/>
              </a:lnSpc>
              <a:buNone/>
            </a:pPr>
            <a:r>
              <a:rPr lang="zh-CN" altLang="en-US" b="1" dirty="0"/>
              <a:t>算术运算符</a:t>
            </a:r>
            <a:endParaRPr lang="en-US" altLang="zh-CN" sz="2400" b="1" dirty="0"/>
          </a:p>
          <a:p>
            <a:pPr marL="0" indent="0" algn="just">
              <a:lnSpc>
                <a:spcPct val="90000"/>
              </a:lnSpc>
              <a:buFont typeface="Wingdings" pitchFamily="2" charset="2"/>
              <a:buNone/>
            </a:pPr>
            <a:r>
              <a:rPr lang="zh-CN" altLang="en-US" sz="2800" dirty="0"/>
              <a:t>      </a:t>
            </a:r>
            <a:r>
              <a:rPr lang="zh-CN" altLang="en-US" sz="2800" b="0" dirty="0">
                <a:latin typeface="Times New Roman" pitchFamily="18" charset="0"/>
              </a:rPr>
              <a:t>在</a:t>
            </a:r>
            <a:r>
              <a:rPr lang="en-US" altLang="zh-CN" sz="2800" b="0" dirty="0">
                <a:latin typeface="Times New Roman" pitchFamily="18" charset="0"/>
              </a:rPr>
              <a:t>C++</a:t>
            </a:r>
            <a:r>
              <a:rPr lang="zh-CN" altLang="en-US" sz="2800" b="0" dirty="0">
                <a:latin typeface="Times New Roman" pitchFamily="18" charset="0"/>
              </a:rPr>
              <a:t>中可以将算术运算符和赋值运算符结合在</a:t>
            </a:r>
            <a:r>
              <a:rPr lang="zh-CN" altLang="en-US" sz="2800" b="0" dirty="0" smtClean="0">
                <a:latin typeface="Times New Roman" pitchFamily="18" charset="0"/>
              </a:rPr>
              <a:t>一</a:t>
            </a:r>
            <a:endParaRPr lang="en-US" altLang="zh-CN" sz="2800" b="0" dirty="0" smtClean="0">
              <a:latin typeface="Times New Roman" pitchFamily="18" charset="0"/>
            </a:endParaRPr>
          </a:p>
          <a:p>
            <a:pPr marL="0" indent="0" algn="just">
              <a:lnSpc>
                <a:spcPct val="90000"/>
              </a:lnSpc>
              <a:buFont typeface="Wingdings" pitchFamily="2" charset="2"/>
              <a:buNone/>
            </a:pPr>
            <a:r>
              <a:rPr lang="zh-CN" altLang="en-US" sz="2800" b="0" dirty="0" smtClean="0">
                <a:latin typeface="Times New Roman" pitchFamily="18" charset="0"/>
              </a:rPr>
              <a:t>起</a:t>
            </a:r>
            <a:r>
              <a:rPr lang="zh-CN" altLang="en-US" sz="2800" b="0" dirty="0">
                <a:latin typeface="Times New Roman" pitchFamily="18" charset="0"/>
              </a:rPr>
              <a:t>进行运算，因此</a:t>
            </a:r>
            <a:r>
              <a:rPr lang="en-US" altLang="zh-CN" sz="2800" b="0" dirty="0">
                <a:latin typeface="Times New Roman" pitchFamily="18" charset="0"/>
              </a:rPr>
              <a:t>C++</a:t>
            </a:r>
            <a:r>
              <a:rPr lang="zh-CN" altLang="en-US" sz="2800" b="0" dirty="0">
                <a:latin typeface="Times New Roman" pitchFamily="18" charset="0"/>
              </a:rPr>
              <a:t>还提供5种复合的赋值运算符</a:t>
            </a:r>
            <a:r>
              <a:rPr lang="zh-CN" altLang="en-US" sz="2800" b="0" dirty="0" smtClean="0">
                <a:solidFill>
                  <a:schemeClr val="tx2"/>
                </a:solidFill>
                <a:latin typeface="Times New Roman" pitchFamily="18" charset="0"/>
              </a:rPr>
              <a:t>+=</a:t>
            </a:r>
            <a:endParaRPr lang="en-US" altLang="zh-CN" sz="2800" b="0" dirty="0" smtClean="0">
              <a:solidFill>
                <a:schemeClr val="tx2"/>
              </a:solidFill>
              <a:latin typeface="Times New Roman" pitchFamily="18" charset="0"/>
            </a:endParaRPr>
          </a:p>
          <a:p>
            <a:pPr marL="0" indent="0" algn="just">
              <a:lnSpc>
                <a:spcPct val="90000"/>
              </a:lnSpc>
              <a:buFont typeface="Wingdings" pitchFamily="2" charset="2"/>
              <a:buNone/>
            </a:pPr>
            <a:r>
              <a:rPr lang="zh-CN" altLang="en-US" sz="2800" b="0" dirty="0" smtClean="0">
                <a:solidFill>
                  <a:schemeClr val="tx2"/>
                </a:solidFill>
                <a:latin typeface="Times New Roman" pitchFamily="18" charset="0"/>
              </a:rPr>
              <a:t>，</a:t>
            </a:r>
            <a:r>
              <a:rPr lang="zh-CN" altLang="en-US" sz="2800" b="0" dirty="0">
                <a:solidFill>
                  <a:schemeClr val="tx2"/>
                </a:solidFill>
                <a:latin typeface="Times New Roman" pitchFamily="18" charset="0"/>
              </a:rPr>
              <a:t>-=，*=，/= 和</a:t>
            </a:r>
            <a:r>
              <a:rPr lang="zh-CN" altLang="en-US" sz="2800" b="0" dirty="0" smtClean="0">
                <a:solidFill>
                  <a:schemeClr val="tx2"/>
                </a:solidFill>
                <a:latin typeface="Times New Roman" pitchFamily="18" charset="0"/>
              </a:rPr>
              <a:t>%=</a:t>
            </a:r>
            <a:endParaRPr lang="en-US" altLang="zh-CN" sz="2800" b="0" dirty="0" smtClean="0">
              <a:solidFill>
                <a:schemeClr val="tx2"/>
              </a:solidFill>
              <a:latin typeface="Times New Roman" pitchFamily="18" charset="0"/>
            </a:endParaRPr>
          </a:p>
          <a:p>
            <a:pPr marL="0" indent="0" algn="just">
              <a:lnSpc>
                <a:spcPct val="90000"/>
              </a:lnSpc>
              <a:buFont typeface="Wingdings" pitchFamily="2" charset="2"/>
              <a:buNone/>
            </a:pPr>
            <a:endParaRPr lang="zh-CN" altLang="en-US" sz="2800" b="0" dirty="0">
              <a:latin typeface="Times New Roman" pitchFamily="18" charset="0"/>
            </a:endParaRPr>
          </a:p>
          <a:p>
            <a:pPr algn="just">
              <a:lnSpc>
                <a:spcPct val="90000"/>
              </a:lnSpc>
              <a:buFont typeface="Wingdings" pitchFamily="2" charset="2"/>
              <a:buNone/>
            </a:pPr>
            <a:r>
              <a:rPr lang="zh-CN" altLang="en-US" sz="2800" b="0" dirty="0">
                <a:latin typeface="Times New Roman" pitchFamily="18" charset="0"/>
              </a:rPr>
              <a:t> 	例如：</a:t>
            </a:r>
          </a:p>
          <a:p>
            <a:pPr algn="just">
              <a:lnSpc>
                <a:spcPct val="90000"/>
              </a:lnSpc>
              <a:buFont typeface="Wingdings" pitchFamily="2" charset="2"/>
              <a:buNone/>
            </a:pPr>
            <a:r>
              <a:rPr lang="zh-CN" altLang="en-US" sz="2800" b="0" dirty="0">
                <a:latin typeface="Times New Roman" pitchFamily="18" charset="0"/>
              </a:rPr>
              <a:t>      	</a:t>
            </a:r>
            <a:r>
              <a:rPr lang="en-US" altLang="zh-CN" sz="2800" b="0" dirty="0">
                <a:latin typeface="Times New Roman" pitchFamily="18" charset="0"/>
              </a:rPr>
              <a:t>x+=y  	</a:t>
            </a:r>
            <a:r>
              <a:rPr lang="zh-CN" altLang="en-US" sz="2800" b="0" dirty="0" smtClean="0">
                <a:latin typeface="Times New Roman" pitchFamily="18" charset="0"/>
              </a:rPr>
              <a:t>相当于</a:t>
            </a:r>
            <a:r>
              <a:rPr lang="zh-CN" altLang="en-US" sz="2800" b="0" dirty="0">
                <a:latin typeface="Times New Roman" pitchFamily="18" charset="0"/>
              </a:rPr>
              <a:t>	 </a:t>
            </a:r>
            <a:r>
              <a:rPr lang="en-US" altLang="zh-CN" sz="2800" b="0" dirty="0">
                <a:latin typeface="Times New Roman" pitchFamily="18" charset="0"/>
              </a:rPr>
              <a:t>x = </a:t>
            </a:r>
            <a:r>
              <a:rPr lang="en-US" altLang="zh-CN" sz="2800" b="0" dirty="0" err="1">
                <a:latin typeface="Times New Roman" pitchFamily="18" charset="0"/>
              </a:rPr>
              <a:t>x+y</a:t>
            </a:r>
            <a:r>
              <a:rPr lang="en-US" altLang="zh-CN" sz="2800" b="0" dirty="0">
                <a:latin typeface="Times New Roman" pitchFamily="18" charset="0"/>
              </a:rPr>
              <a:t> </a:t>
            </a:r>
          </a:p>
          <a:p>
            <a:pPr algn="just">
              <a:lnSpc>
                <a:spcPct val="90000"/>
              </a:lnSpc>
              <a:buFont typeface="Wingdings" pitchFamily="2" charset="2"/>
              <a:buNone/>
            </a:pPr>
            <a:r>
              <a:rPr lang="en-US" altLang="zh-CN" sz="2800" b="0" dirty="0">
                <a:latin typeface="Times New Roman" pitchFamily="18" charset="0"/>
              </a:rPr>
              <a:t>     	x-=y		</a:t>
            </a:r>
            <a:r>
              <a:rPr lang="zh-CN" altLang="en-US" sz="2800" b="0" dirty="0">
                <a:latin typeface="Times New Roman" pitchFamily="18" charset="0"/>
              </a:rPr>
              <a:t>相当于	 </a:t>
            </a:r>
            <a:r>
              <a:rPr lang="en-US" altLang="zh-CN" sz="2800" b="0" dirty="0">
                <a:latin typeface="Times New Roman" pitchFamily="18" charset="0"/>
              </a:rPr>
              <a:t>x = x-y </a:t>
            </a:r>
          </a:p>
          <a:p>
            <a:pPr algn="just">
              <a:lnSpc>
                <a:spcPct val="90000"/>
              </a:lnSpc>
              <a:buFont typeface="Wingdings" pitchFamily="2" charset="2"/>
              <a:buNone/>
            </a:pPr>
            <a:r>
              <a:rPr lang="en-US" altLang="zh-CN" sz="2800" b="0" dirty="0">
                <a:latin typeface="Times New Roman" pitchFamily="18" charset="0"/>
              </a:rPr>
              <a:t>		x*=y		</a:t>
            </a:r>
            <a:r>
              <a:rPr lang="zh-CN" altLang="en-US" sz="2800" b="0" dirty="0">
                <a:latin typeface="Times New Roman" pitchFamily="18" charset="0"/>
              </a:rPr>
              <a:t>相当于	 </a:t>
            </a:r>
            <a:r>
              <a:rPr lang="en-US" altLang="zh-CN" sz="2800" b="0" dirty="0">
                <a:latin typeface="Times New Roman" pitchFamily="18" charset="0"/>
              </a:rPr>
              <a:t>x = x*y </a:t>
            </a:r>
          </a:p>
          <a:p>
            <a:pPr algn="just">
              <a:lnSpc>
                <a:spcPct val="90000"/>
              </a:lnSpc>
              <a:buFont typeface="Wingdings" pitchFamily="2" charset="2"/>
              <a:buNone/>
            </a:pPr>
            <a:r>
              <a:rPr lang="en-US" altLang="zh-CN" sz="2800" b="0" dirty="0">
                <a:latin typeface="Times New Roman" pitchFamily="18" charset="0"/>
              </a:rPr>
              <a:t> 		x/=y		</a:t>
            </a:r>
            <a:r>
              <a:rPr lang="zh-CN" altLang="en-US" sz="2800" b="0" dirty="0">
                <a:latin typeface="Times New Roman" pitchFamily="18" charset="0"/>
              </a:rPr>
              <a:t>相当于	 </a:t>
            </a:r>
            <a:r>
              <a:rPr lang="en-US" altLang="zh-CN" sz="2800" b="0" dirty="0">
                <a:latin typeface="Times New Roman" pitchFamily="18" charset="0"/>
              </a:rPr>
              <a:t>x = x/y </a:t>
            </a:r>
          </a:p>
          <a:p>
            <a:pPr algn="just">
              <a:lnSpc>
                <a:spcPct val="90000"/>
              </a:lnSpc>
              <a:buFont typeface="Wingdings" pitchFamily="2" charset="2"/>
              <a:buNone/>
            </a:pPr>
            <a:r>
              <a:rPr lang="en-US" altLang="zh-CN" sz="2800" b="0" dirty="0">
                <a:latin typeface="Times New Roman" pitchFamily="18" charset="0"/>
              </a:rPr>
              <a:t> 		x%=y		</a:t>
            </a:r>
            <a:r>
              <a:rPr lang="zh-CN" altLang="en-US" sz="2800" b="0" dirty="0">
                <a:latin typeface="Times New Roman" pitchFamily="18" charset="0"/>
              </a:rPr>
              <a:t>相当于	 </a:t>
            </a:r>
            <a:r>
              <a:rPr lang="en-US" altLang="zh-CN" sz="2800" b="0" dirty="0">
                <a:latin typeface="Times New Roman" pitchFamily="18" charset="0"/>
              </a:rPr>
              <a:t>x = </a:t>
            </a:r>
            <a:r>
              <a:rPr lang="en-US" altLang="zh-CN" sz="2800" b="0" dirty="0" err="1">
                <a:latin typeface="Times New Roman" pitchFamily="18" charset="0"/>
              </a:rPr>
              <a:t>x%y</a:t>
            </a:r>
            <a:endParaRPr lang="en-US" altLang="zh-CN" sz="2800" b="0" dirty="0">
              <a:latin typeface="Times New Roman" pitchFamily="18" charset="0"/>
            </a:endParaRPr>
          </a:p>
          <a:p>
            <a:pPr>
              <a:lnSpc>
                <a:spcPct val="90000"/>
              </a:lnSpc>
              <a:buFont typeface="Wingdings" pitchFamily="2" charset="2"/>
              <a:buNone/>
            </a:pPr>
            <a:endParaRPr lang="zh-CN" altLang="en-US" sz="2400" b="0" dirty="0">
              <a:latin typeface="Times New Roman" pitchFamily="18" charset="0"/>
            </a:endParaRPr>
          </a:p>
        </p:txBody>
      </p:sp>
    </p:spTree>
    <p:extLst>
      <p:ext uri="{BB962C8B-B14F-4D97-AF65-F5344CB8AC3E}">
        <p14:creationId xmlns:p14="http://schemas.microsoft.com/office/powerpoint/2010/main" val="37473181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3" descr="Rectangle: Click to edit Master text styles&#10;Second level&#10;Third level&#10;Fourth level&#10;Fifth level"/>
          <p:cNvSpPr>
            <a:spLocks noGrp="1" noChangeArrowheads="1"/>
          </p:cNvSpPr>
          <p:nvPr>
            <p:ph type="body" idx="1"/>
          </p:nvPr>
        </p:nvSpPr>
        <p:spPr>
          <a:xfrm>
            <a:off x="723900" y="980728"/>
            <a:ext cx="7772400" cy="5256584"/>
          </a:xfrm>
          <a:solidFill>
            <a:schemeClr val="bg1"/>
          </a:solidFill>
        </p:spPr>
        <p:txBody>
          <a:bodyPr/>
          <a:lstStyle/>
          <a:p>
            <a:pPr>
              <a:buFont typeface="Wingdings" pitchFamily="2" charset="2"/>
              <a:buNone/>
            </a:pPr>
            <a:r>
              <a:rPr lang="zh-CN" altLang="en-US" b="0" dirty="0">
                <a:latin typeface="Times New Roman" pitchFamily="18" charset="0"/>
              </a:rPr>
              <a:t>#</a:t>
            </a:r>
            <a:r>
              <a:rPr lang="en-US" altLang="zh-CN" b="0" dirty="0">
                <a:latin typeface="Times New Roman" pitchFamily="18" charset="0"/>
              </a:rPr>
              <a:t>include &lt;</a:t>
            </a:r>
            <a:r>
              <a:rPr lang="en-US" altLang="zh-CN" b="0" dirty="0" err="1">
                <a:latin typeface="Times New Roman" pitchFamily="18" charset="0"/>
              </a:rPr>
              <a:t>iostream</a:t>
            </a:r>
            <a:r>
              <a:rPr lang="en-US" altLang="zh-CN" b="0" dirty="0">
                <a:latin typeface="Times New Roman" pitchFamily="18" charset="0"/>
              </a:rPr>
              <a:t>&gt;</a:t>
            </a:r>
          </a:p>
          <a:p>
            <a:pPr>
              <a:buFont typeface="Wingdings" pitchFamily="2" charset="2"/>
              <a:buNone/>
            </a:pPr>
            <a:r>
              <a:rPr lang="en-US" altLang="zh-CN" b="0" dirty="0">
                <a:latin typeface="Times New Roman" pitchFamily="18" charset="0"/>
              </a:rPr>
              <a:t>using namespace </a:t>
            </a:r>
            <a:r>
              <a:rPr lang="en-US" altLang="zh-CN" b="0" dirty="0" err="1">
                <a:latin typeface="Times New Roman" pitchFamily="18" charset="0"/>
              </a:rPr>
              <a:t>std</a:t>
            </a:r>
            <a:endParaRPr lang="en-US" altLang="zh-CN" b="0" dirty="0">
              <a:latin typeface="Times New Roman" pitchFamily="18" charset="0"/>
            </a:endParaRPr>
          </a:p>
          <a:p>
            <a:pPr>
              <a:buFont typeface="Wingdings" pitchFamily="2" charset="2"/>
              <a:buNone/>
            </a:pPr>
            <a:r>
              <a:rPr lang="en-US" altLang="zh-CN" b="0" dirty="0">
                <a:latin typeface="Times New Roman" pitchFamily="18" charset="0"/>
              </a:rPr>
              <a:t>void main()</a:t>
            </a:r>
          </a:p>
          <a:p>
            <a:pPr>
              <a:buFont typeface="Wingdings" pitchFamily="2" charset="2"/>
              <a:buNone/>
            </a:pPr>
            <a:r>
              <a:rPr lang="en-US" altLang="zh-CN" b="0" dirty="0">
                <a:latin typeface="Times New Roman" pitchFamily="18" charset="0"/>
              </a:rPr>
              <a:t>{</a:t>
            </a:r>
          </a:p>
          <a:p>
            <a:pPr>
              <a:buFont typeface="Wingdings" pitchFamily="2" charset="2"/>
              <a:buNone/>
            </a:pPr>
            <a:r>
              <a:rPr lang="en-US" altLang="zh-CN" b="0" dirty="0">
                <a:latin typeface="Times New Roman" pitchFamily="18" charset="0"/>
              </a:rPr>
              <a:t>	</a:t>
            </a:r>
            <a:r>
              <a:rPr lang="en-US" altLang="zh-CN" b="0" dirty="0" err="1">
                <a:latin typeface="Times New Roman" pitchFamily="18" charset="0"/>
              </a:rPr>
              <a:t>int</a:t>
            </a:r>
            <a:r>
              <a:rPr lang="en-US" altLang="zh-CN" b="0" dirty="0">
                <a:latin typeface="Times New Roman" pitchFamily="18" charset="0"/>
              </a:rPr>
              <a:t> x=2,y=3;</a:t>
            </a:r>
          </a:p>
          <a:p>
            <a:pPr>
              <a:buFont typeface="Wingdings" pitchFamily="2" charset="2"/>
              <a:buNone/>
            </a:pPr>
            <a:r>
              <a:rPr lang="en-US" altLang="zh-CN" b="0" dirty="0">
                <a:latin typeface="Times New Roman" pitchFamily="18" charset="0"/>
              </a:rPr>
              <a:t>    x*=y+8;</a:t>
            </a:r>
          </a:p>
          <a:p>
            <a:pPr>
              <a:buFont typeface="Wingdings" pitchFamily="2" charset="2"/>
              <a:buNone/>
            </a:pPr>
            <a:r>
              <a:rPr lang="en-US" altLang="zh-CN" b="0" dirty="0">
                <a:latin typeface="Times New Roman" pitchFamily="18" charset="0"/>
              </a:rPr>
              <a:t>    </a:t>
            </a:r>
            <a:r>
              <a:rPr lang="en-US" altLang="zh-CN" b="0" dirty="0" err="1">
                <a:latin typeface="Times New Roman" pitchFamily="18" charset="0"/>
              </a:rPr>
              <a:t>cout</a:t>
            </a:r>
            <a:r>
              <a:rPr lang="en-US" altLang="zh-CN" b="0" dirty="0">
                <a:latin typeface="Times New Roman" pitchFamily="18" charset="0"/>
              </a:rPr>
              <a:t>&lt;&lt;x&lt;&lt;</a:t>
            </a:r>
            <a:r>
              <a:rPr lang="en-US" altLang="zh-CN" b="0" dirty="0" err="1">
                <a:latin typeface="Times New Roman" pitchFamily="18" charset="0"/>
              </a:rPr>
              <a:t>endl</a:t>
            </a:r>
            <a:r>
              <a:rPr lang="en-US" altLang="zh-CN" b="0" dirty="0">
                <a:latin typeface="Times New Roman" pitchFamily="18" charset="0"/>
              </a:rPr>
              <a:t>;</a:t>
            </a:r>
          </a:p>
          <a:p>
            <a:pPr>
              <a:buFont typeface="Wingdings" pitchFamily="2" charset="2"/>
              <a:buNone/>
            </a:pPr>
            <a:r>
              <a:rPr lang="en-US" altLang="zh-CN" b="0" dirty="0">
                <a:latin typeface="Times New Roman" pitchFamily="18" charset="0"/>
              </a:rPr>
              <a:t>}</a:t>
            </a:r>
            <a:endParaRPr lang="zh-CN" altLang="en-US" b="0" dirty="0">
              <a:latin typeface="Times New Roman" pitchFamily="18" charset="0"/>
            </a:endParaRPr>
          </a:p>
          <a:p>
            <a:pPr>
              <a:buFont typeface="Wingdings" pitchFamily="2" charset="2"/>
              <a:buNone/>
            </a:pPr>
            <a:endParaRPr lang="zh-CN" altLang="en-US" b="0" dirty="0">
              <a:latin typeface="Times New Roman" pitchFamily="18" charset="0"/>
            </a:endParaRPr>
          </a:p>
        </p:txBody>
      </p:sp>
      <p:sp>
        <p:nvSpPr>
          <p:cNvPr id="112644" name="Text Box 4"/>
          <p:cNvSpPr txBox="1">
            <a:spLocks noChangeArrowheads="1"/>
          </p:cNvSpPr>
          <p:nvPr/>
        </p:nvSpPr>
        <p:spPr bwMode="auto">
          <a:xfrm>
            <a:off x="1659632" y="5422473"/>
            <a:ext cx="69342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40000"/>
              </a:spcBef>
              <a:buClr>
                <a:schemeClr val="tx1"/>
              </a:buClr>
            </a:pPr>
            <a:r>
              <a:rPr kumimoji="1" lang="zh-CN" altLang="en-US" sz="2800">
                <a:solidFill>
                  <a:schemeClr val="tx2"/>
                </a:solidFill>
                <a:latin typeface="楷体_GB2312" pitchFamily="49" charset="-122"/>
                <a:ea typeface="楷体_GB2312" pitchFamily="49" charset="-122"/>
              </a:rPr>
              <a:t>原因：</a:t>
            </a:r>
            <a:r>
              <a:rPr kumimoji="1" lang="en-US" altLang="zh-CN" sz="2800">
                <a:solidFill>
                  <a:schemeClr val="tx2"/>
                </a:solidFill>
                <a:latin typeface="楷体_GB2312" pitchFamily="49" charset="-122"/>
                <a:ea typeface="楷体_GB2312" pitchFamily="49" charset="-122"/>
              </a:rPr>
              <a:t>x*=y+8 </a:t>
            </a:r>
            <a:r>
              <a:rPr kumimoji="1" lang="zh-CN" altLang="en-US" sz="2800">
                <a:solidFill>
                  <a:schemeClr val="tx2"/>
                </a:solidFill>
                <a:latin typeface="楷体_GB2312" pitchFamily="49" charset="-122"/>
                <a:ea typeface="楷体_GB2312" pitchFamily="49" charset="-122"/>
              </a:rPr>
              <a:t>等价于   </a:t>
            </a:r>
            <a:r>
              <a:rPr kumimoji="1" lang="en-US" altLang="zh-CN" sz="2800">
                <a:solidFill>
                  <a:schemeClr val="tx2"/>
                </a:solidFill>
                <a:latin typeface="楷体_GB2312" pitchFamily="49" charset="-122"/>
                <a:ea typeface="楷体_GB2312" pitchFamily="49" charset="-122"/>
              </a:rPr>
              <a:t>x=x*(y+8)</a:t>
            </a:r>
          </a:p>
        </p:txBody>
      </p:sp>
      <p:sp>
        <p:nvSpPr>
          <p:cNvPr id="112645" name="Text Box 5"/>
          <p:cNvSpPr txBox="1">
            <a:spLocks noChangeArrowheads="1"/>
          </p:cNvSpPr>
          <p:nvPr/>
        </p:nvSpPr>
        <p:spPr bwMode="auto">
          <a:xfrm>
            <a:off x="5562600" y="4724400"/>
            <a:ext cx="2514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a:solidFill>
                  <a:schemeClr val="tx2"/>
                </a:solidFill>
                <a:latin typeface="Times New Roman" pitchFamily="18" charset="0"/>
                <a:ea typeface="隶书" pitchFamily="49" charset="-122"/>
              </a:rPr>
              <a:t>//显示22</a:t>
            </a:r>
          </a:p>
        </p:txBody>
      </p:sp>
    </p:spTree>
    <p:extLst>
      <p:ext uri="{BB962C8B-B14F-4D97-AF65-F5344CB8AC3E}">
        <p14:creationId xmlns:p14="http://schemas.microsoft.com/office/powerpoint/2010/main" val="40587655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2645"/>
                                        </p:tgtEl>
                                        <p:attrNameLst>
                                          <p:attrName>style.visibility</p:attrName>
                                        </p:attrNameLst>
                                      </p:cBhvr>
                                      <p:to>
                                        <p:strVal val="visible"/>
                                      </p:to>
                                    </p:set>
                                    <p:anim calcmode="lin" valueType="num">
                                      <p:cBhvr additive="base">
                                        <p:cTn id="7" dur="500" fill="hold"/>
                                        <p:tgtEl>
                                          <p:spTgt spid="112645"/>
                                        </p:tgtEl>
                                        <p:attrNameLst>
                                          <p:attrName>ppt_x</p:attrName>
                                        </p:attrNameLst>
                                      </p:cBhvr>
                                      <p:tavLst>
                                        <p:tav tm="0">
                                          <p:val>
                                            <p:strVal val="0-#ppt_w/2"/>
                                          </p:val>
                                        </p:tav>
                                        <p:tav tm="100000">
                                          <p:val>
                                            <p:strVal val="#ppt_x"/>
                                          </p:val>
                                        </p:tav>
                                      </p:tavLst>
                                    </p:anim>
                                    <p:anim calcmode="lin" valueType="num">
                                      <p:cBhvr additive="base">
                                        <p:cTn id="8" dur="500" fill="hold"/>
                                        <p:tgtEl>
                                          <p:spTgt spid="11264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2644"/>
                                        </p:tgtEl>
                                        <p:attrNameLst>
                                          <p:attrName>style.visibility</p:attrName>
                                        </p:attrNameLst>
                                      </p:cBhvr>
                                      <p:to>
                                        <p:strVal val="visible"/>
                                      </p:to>
                                    </p:set>
                                    <p:anim calcmode="lin" valueType="num">
                                      <p:cBhvr additive="base">
                                        <p:cTn id="13" dur="500" fill="hold"/>
                                        <p:tgtEl>
                                          <p:spTgt spid="112644"/>
                                        </p:tgtEl>
                                        <p:attrNameLst>
                                          <p:attrName>ppt_x</p:attrName>
                                        </p:attrNameLst>
                                      </p:cBhvr>
                                      <p:tavLst>
                                        <p:tav tm="0">
                                          <p:val>
                                            <p:strVal val="#ppt_x"/>
                                          </p:val>
                                        </p:tav>
                                        <p:tav tm="100000">
                                          <p:val>
                                            <p:strVal val="#ppt_x"/>
                                          </p:val>
                                        </p:tav>
                                      </p:tavLst>
                                    </p:anim>
                                    <p:anim calcmode="lin" valueType="num">
                                      <p:cBhvr additive="base">
                                        <p:cTn id="14" dur="500" fill="hold"/>
                                        <p:tgtEl>
                                          <p:spTgt spid="1126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4" grpId="0" animBg="1"/>
      <p:bldP spid="112645"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3" descr="Rectangle: Click to edit Master text styles&#10;Second level&#10;Third level&#10;Fourth level&#10;Fifth level"/>
          <p:cNvSpPr>
            <a:spLocks noGrp="1" noChangeArrowheads="1"/>
          </p:cNvSpPr>
          <p:nvPr>
            <p:ph type="body" idx="1"/>
          </p:nvPr>
        </p:nvSpPr>
        <p:spPr>
          <a:xfrm>
            <a:off x="539552" y="1052736"/>
            <a:ext cx="8229600" cy="4525963"/>
          </a:xfrm>
        </p:spPr>
        <p:txBody>
          <a:bodyPr/>
          <a:lstStyle/>
          <a:p>
            <a:pPr marL="0" indent="0" algn="just">
              <a:buNone/>
            </a:pPr>
            <a:r>
              <a:rPr lang="zh-CN" altLang="en-US" sz="2800" b="1" dirty="0"/>
              <a:t>算术运算符</a:t>
            </a:r>
            <a:endParaRPr lang="en-US" altLang="zh-CN" sz="2800" b="1" dirty="0"/>
          </a:p>
          <a:p>
            <a:pPr>
              <a:buFont typeface="Wingdings" pitchFamily="2" charset="2"/>
              <a:buNone/>
            </a:pPr>
            <a:r>
              <a:rPr lang="zh-CN" altLang="en-US" sz="2800" b="0" dirty="0">
                <a:latin typeface="宋体" charset="-122"/>
              </a:rPr>
              <a:t> 这些运算符的优先级由高到低依次为：</a:t>
            </a:r>
            <a:r>
              <a:rPr lang="zh-CN" altLang="en-US" sz="2800" b="0" dirty="0"/>
              <a:t> </a:t>
            </a:r>
          </a:p>
          <a:p>
            <a:pPr>
              <a:buFont typeface="Wingdings" pitchFamily="2" charset="2"/>
              <a:buNone/>
            </a:pPr>
            <a:r>
              <a:rPr lang="zh-CN" altLang="en-US" sz="2800" b="0" dirty="0">
                <a:latin typeface="Times New Roman" pitchFamily="18" charset="0"/>
              </a:rPr>
              <a:t>   1、+(正号)，-(负号)，++，-- </a:t>
            </a:r>
          </a:p>
          <a:p>
            <a:pPr>
              <a:buFont typeface="Wingdings" pitchFamily="2" charset="2"/>
              <a:buNone/>
            </a:pPr>
            <a:r>
              <a:rPr lang="zh-CN" altLang="en-US" sz="2800" b="0" dirty="0">
                <a:latin typeface="Times New Roman" pitchFamily="18" charset="0"/>
              </a:rPr>
              <a:t>   2、*，/，% </a:t>
            </a:r>
          </a:p>
          <a:p>
            <a:pPr>
              <a:buFont typeface="Wingdings" pitchFamily="2" charset="2"/>
              <a:buNone/>
            </a:pPr>
            <a:r>
              <a:rPr lang="zh-CN" altLang="en-US" sz="2800" b="0" dirty="0">
                <a:latin typeface="Times New Roman" pitchFamily="18" charset="0"/>
              </a:rPr>
              <a:t>   3、+、-</a:t>
            </a:r>
          </a:p>
          <a:p>
            <a:pPr>
              <a:buFont typeface="Wingdings" pitchFamily="2" charset="2"/>
              <a:buNone/>
            </a:pPr>
            <a:r>
              <a:rPr lang="zh-CN" altLang="en-US" sz="2800" b="0" dirty="0">
                <a:latin typeface="Times New Roman" pitchFamily="18" charset="0"/>
              </a:rPr>
              <a:t>   4、=、+=、-=、*=、/=、%=</a:t>
            </a:r>
          </a:p>
          <a:p>
            <a:pPr>
              <a:buFont typeface="Wingdings" pitchFamily="2" charset="2"/>
              <a:buNone/>
            </a:pPr>
            <a:endParaRPr lang="zh-CN" altLang="en-US" sz="2800" b="0" dirty="0">
              <a:latin typeface="Times New Roman" pitchFamily="18" charset="0"/>
            </a:endParaRPr>
          </a:p>
        </p:txBody>
      </p:sp>
      <p:sp>
        <p:nvSpPr>
          <p:cNvPr id="113668" name="Line 4"/>
          <p:cNvSpPr>
            <a:spLocks noChangeShapeType="1"/>
          </p:cNvSpPr>
          <p:nvPr/>
        </p:nvSpPr>
        <p:spPr bwMode="auto">
          <a:xfrm>
            <a:off x="6012160" y="2209800"/>
            <a:ext cx="0" cy="1828800"/>
          </a:xfrm>
          <a:prstGeom prst="line">
            <a:avLst/>
          </a:prstGeom>
          <a:noFill/>
          <a:ln w="25400" cap="sq">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21725178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文本占位符 98306" descr="Rectangle: Click to edit Master text styles&#10;Second level&#10;Third level&#10;Fourth level&#10;Fifth level"/>
          <p:cNvSpPr>
            <a:spLocks noGrp="1"/>
          </p:cNvSpPr>
          <p:nvPr>
            <p:ph idx="1"/>
          </p:nvPr>
        </p:nvSpPr>
        <p:spPr>
          <a:xfrm>
            <a:off x="448310" y="969645"/>
            <a:ext cx="8229600" cy="2158365"/>
          </a:xfrm>
        </p:spPr>
        <p:txBody>
          <a:bodyPr anchor="t"/>
          <a:lstStyle/>
          <a:p>
            <a:pPr>
              <a:lnSpc>
                <a:spcPct val="200000"/>
              </a:lnSpc>
              <a:buFont typeface="Wingdings" panose="05000000000000000000" pitchFamily="2" charset="2"/>
              <a:buChar char="Ø"/>
            </a:pPr>
            <a:r>
              <a:rPr lang="zh-CN" altLang="en-US" b="1" dirty="0" smtClean="0"/>
              <a:t>表达式</a:t>
            </a:r>
            <a:endParaRPr lang="en-US" altLang="zh-CN" b="1" dirty="0"/>
          </a:p>
          <a:p>
            <a:pPr>
              <a:lnSpc>
                <a:spcPct val="200000"/>
              </a:lnSpc>
              <a:buFont typeface="Wingdings" panose="05000000000000000000" pitchFamily="2" charset="2"/>
              <a:buChar char="Ø"/>
            </a:pPr>
            <a:r>
              <a:rPr lang="zh-CN" altLang="en-US" b="1" dirty="0" smtClean="0"/>
              <a:t>语句</a:t>
            </a:r>
            <a:r>
              <a:rPr lang="zh-CN" altLang="en-US" b="1" dirty="0"/>
              <a:t>和块</a:t>
            </a:r>
          </a:p>
          <a:p>
            <a:pPr>
              <a:lnSpc>
                <a:spcPct val="200000"/>
              </a:lnSpc>
              <a:buFont typeface="Wingdings" panose="05000000000000000000" pitchFamily="2" charset="2"/>
              <a:buChar char="Ø"/>
            </a:pPr>
            <a:r>
              <a:rPr lang="zh-CN" altLang="en-US" b="1" dirty="0" smtClean="0"/>
              <a:t>运算符</a:t>
            </a:r>
            <a:endParaRPr lang="zh-CN" altLang="en-US" b="1" dirty="0"/>
          </a:p>
        </p:txBody>
      </p:sp>
      <p:sp>
        <p:nvSpPr>
          <p:cNvPr id="5126" name="Text Box 8"/>
          <p:cNvSpPr txBox="1">
            <a:spLocks noChangeArrowheads="1"/>
          </p:cNvSpPr>
          <p:nvPr/>
        </p:nvSpPr>
        <p:spPr bwMode="auto">
          <a:xfrm>
            <a:off x="451585" y="-95373"/>
            <a:ext cx="3401060" cy="822960"/>
          </a:xfrm>
          <a:prstGeom prst="rect">
            <a:avLst/>
          </a:prstGeom>
          <a:noFill/>
          <a:ln>
            <a:noFill/>
          </a:ln>
          <a:effectLst>
            <a:outerShdw dist="12700" dir="10800000" algn="ctr" rotWithShape="0">
              <a:schemeClr val="accent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en-US" sz="3200" b="1" dirty="0" smtClean="0"/>
              <a:t>C++</a:t>
            </a:r>
            <a:r>
              <a:rPr lang="zh-CN" altLang="en-US" sz="3200" b="1" dirty="0" smtClean="0"/>
              <a:t>表达式与语句</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3" descr="Rectangle: Click to edit Master text styles&#10;Second level&#10;Third level&#10;Fourth level&#10;Fifth level"/>
          <p:cNvSpPr>
            <a:spLocks noGrp="1" noChangeArrowheads="1"/>
          </p:cNvSpPr>
          <p:nvPr>
            <p:ph type="body" idx="1"/>
          </p:nvPr>
        </p:nvSpPr>
        <p:spPr>
          <a:xfrm>
            <a:off x="179512" y="916781"/>
            <a:ext cx="8676456" cy="4454525"/>
          </a:xfrm>
        </p:spPr>
        <p:txBody>
          <a:bodyPr/>
          <a:lstStyle/>
          <a:p>
            <a:pPr marL="0" indent="0" algn="just">
              <a:buNone/>
            </a:pPr>
            <a:r>
              <a:rPr lang="zh-CN" altLang="en-US" sz="2800" b="1" dirty="0">
                <a:solidFill>
                  <a:srgbClr val="FF0000"/>
                </a:solidFill>
              </a:rPr>
              <a:t>注意</a:t>
            </a:r>
            <a:endParaRPr lang="en-US" altLang="zh-CN" sz="2800" b="1" dirty="0">
              <a:solidFill>
                <a:srgbClr val="FF0000"/>
              </a:solidFill>
            </a:endParaRPr>
          </a:p>
          <a:p>
            <a:pPr marL="0" indent="0" algn="just">
              <a:buFont typeface="Wingdings" pitchFamily="2" charset="2"/>
              <a:buNone/>
            </a:pPr>
            <a:r>
              <a:rPr lang="zh-CN" altLang="en-US" sz="2800" dirty="0"/>
              <a:t>     </a:t>
            </a:r>
            <a:r>
              <a:rPr lang="zh-CN" altLang="en-US" sz="2800" b="0" dirty="0"/>
              <a:t>在进行算术运算时，很可能出现溢出，溢出是指在给一个变量赋值时超出了其数据类型表示的范围。溢出不会引起编译错误的，但运行结果会出现偏差。</a:t>
            </a:r>
          </a:p>
          <a:p>
            <a:pPr>
              <a:buFont typeface="Wingdings" pitchFamily="2" charset="2"/>
              <a:buNone/>
            </a:pPr>
            <a:r>
              <a:rPr lang="zh-CN" altLang="en-US" sz="2800" b="0" dirty="0"/>
              <a:t>     	例如：</a:t>
            </a:r>
          </a:p>
          <a:p>
            <a:pPr>
              <a:buFont typeface="Wingdings" pitchFamily="2" charset="2"/>
              <a:buNone/>
            </a:pPr>
            <a:r>
              <a:rPr lang="en-US" altLang="zh-CN" sz="2800" b="0" dirty="0"/>
              <a:t>          </a:t>
            </a:r>
            <a:r>
              <a:rPr lang="en-US" altLang="zh-CN" sz="2800" b="0" dirty="0">
                <a:latin typeface="Times New Roman" pitchFamily="18" charset="0"/>
              </a:rPr>
              <a:t>short </a:t>
            </a:r>
            <a:r>
              <a:rPr lang="en-US" altLang="zh-CN" sz="2800" b="0" dirty="0" err="1">
                <a:latin typeface="Times New Roman" pitchFamily="18" charset="0"/>
              </a:rPr>
              <a:t>int</a:t>
            </a:r>
            <a:r>
              <a:rPr lang="en-US" altLang="zh-CN" sz="2800" b="0" dirty="0">
                <a:latin typeface="Times New Roman" pitchFamily="18" charset="0"/>
              </a:rPr>
              <a:t> </a:t>
            </a:r>
            <a:r>
              <a:rPr lang="en-US" altLang="zh-CN" sz="2800" b="0" dirty="0" err="1">
                <a:latin typeface="Times New Roman" pitchFamily="18" charset="0"/>
              </a:rPr>
              <a:t>i</a:t>
            </a:r>
            <a:r>
              <a:rPr lang="en-US" altLang="zh-CN" sz="2800" b="0" dirty="0">
                <a:latin typeface="Times New Roman" pitchFamily="18" charset="0"/>
              </a:rPr>
              <a:t>=40000;</a:t>
            </a:r>
          </a:p>
          <a:p>
            <a:pPr>
              <a:buFont typeface="Wingdings" pitchFamily="2" charset="2"/>
              <a:buNone/>
            </a:pPr>
            <a:r>
              <a:rPr lang="en-US" altLang="zh-CN" sz="2800" b="0" dirty="0" smtClean="0">
                <a:latin typeface="Times New Roman" pitchFamily="18" charset="0"/>
              </a:rPr>
              <a:t>           </a:t>
            </a:r>
            <a:r>
              <a:rPr lang="en-US" altLang="zh-CN" sz="2800" b="0" dirty="0" err="1" smtClean="0">
                <a:latin typeface="Times New Roman" pitchFamily="18" charset="0"/>
              </a:rPr>
              <a:t>cout</a:t>
            </a:r>
            <a:r>
              <a:rPr lang="en-US" altLang="zh-CN" sz="2800" b="0" dirty="0">
                <a:latin typeface="Times New Roman" pitchFamily="18" charset="0"/>
              </a:rPr>
              <a:t>&lt;&lt;</a:t>
            </a:r>
            <a:r>
              <a:rPr lang="en-US" altLang="zh-CN" sz="2800" b="0" dirty="0" err="1">
                <a:latin typeface="Times New Roman" pitchFamily="18" charset="0"/>
              </a:rPr>
              <a:t>i</a:t>
            </a:r>
            <a:r>
              <a:rPr lang="en-US" altLang="zh-CN" sz="2800" b="0" dirty="0">
                <a:latin typeface="Times New Roman" pitchFamily="18" charset="0"/>
              </a:rPr>
              <a:t>&lt;&lt;</a:t>
            </a:r>
            <a:r>
              <a:rPr lang="en-US" altLang="zh-CN" sz="2800" b="0" dirty="0" err="1">
                <a:latin typeface="Times New Roman" pitchFamily="18" charset="0"/>
              </a:rPr>
              <a:t>endl</a:t>
            </a:r>
            <a:r>
              <a:rPr lang="en-US" altLang="zh-CN" sz="2800" b="0" dirty="0">
                <a:latin typeface="Times New Roman" pitchFamily="18" charset="0"/>
              </a:rPr>
              <a:t>;</a:t>
            </a:r>
            <a:endParaRPr lang="zh-CN" altLang="en-US" sz="2800" b="0" dirty="0">
              <a:latin typeface="Times New Roman" pitchFamily="18" charset="0"/>
            </a:endParaRPr>
          </a:p>
        </p:txBody>
      </p:sp>
      <p:sp>
        <p:nvSpPr>
          <p:cNvPr id="114692" name="Text Box 4"/>
          <p:cNvSpPr txBox="1">
            <a:spLocks noChangeArrowheads="1"/>
          </p:cNvSpPr>
          <p:nvPr/>
        </p:nvSpPr>
        <p:spPr bwMode="auto">
          <a:xfrm>
            <a:off x="3779912" y="4725144"/>
            <a:ext cx="3657600" cy="531813"/>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tx2"/>
              </a:buClr>
              <a:buSzPct val="75000"/>
              <a:buFont typeface="Wingdings" pitchFamily="2" charset="2"/>
              <a:buNone/>
            </a:pPr>
            <a:r>
              <a:rPr kumimoji="1" lang="zh-CN" altLang="en-US" sz="2800" dirty="0">
                <a:latin typeface="楷体_GB2312" pitchFamily="49" charset="-122"/>
                <a:ea typeface="楷体_GB2312" pitchFamily="49" charset="-122"/>
              </a:rPr>
              <a:t>输出结果：-25536</a:t>
            </a:r>
            <a:endParaRPr kumimoji="1" lang="zh-CN" altLang="en-US" dirty="0">
              <a:latin typeface="楷体_GB2312" pitchFamily="49" charset="-122"/>
              <a:ea typeface="楷体_GB2312" pitchFamily="49" charset="-122"/>
            </a:endParaRPr>
          </a:p>
        </p:txBody>
      </p:sp>
    </p:spTree>
    <p:extLst>
      <p:ext uri="{BB962C8B-B14F-4D97-AF65-F5344CB8AC3E}">
        <p14:creationId xmlns:p14="http://schemas.microsoft.com/office/powerpoint/2010/main" val="24517927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Rectangle 3" descr="Rectangle: Click to edit Master text styles&#10;Second level&#10;Third level&#10;Fourth level&#10;Fifth level"/>
          <p:cNvSpPr>
            <a:spLocks noGrp="1" noChangeArrowheads="1"/>
          </p:cNvSpPr>
          <p:nvPr>
            <p:ph type="body" idx="1"/>
          </p:nvPr>
        </p:nvSpPr>
        <p:spPr>
          <a:xfrm>
            <a:off x="251520" y="908720"/>
            <a:ext cx="8640960" cy="4608512"/>
          </a:xfrm>
          <a:solidFill>
            <a:schemeClr val="bg1"/>
          </a:solidFill>
        </p:spPr>
        <p:txBody>
          <a:bodyPr/>
          <a:lstStyle/>
          <a:p>
            <a:pPr marL="0" indent="0" algn="just">
              <a:buNone/>
            </a:pPr>
            <a:r>
              <a:rPr lang="zh-CN" altLang="en-US" sz="3200" b="1" dirty="0"/>
              <a:t>关系运算符</a:t>
            </a:r>
            <a:r>
              <a:rPr lang="zh-CN" altLang="en-US" b="1" dirty="0"/>
              <a:t>  </a:t>
            </a:r>
          </a:p>
          <a:p>
            <a:pPr marL="0" indent="0" algn="just">
              <a:buFont typeface="Wingdings" pitchFamily="2" charset="2"/>
              <a:buNone/>
            </a:pPr>
            <a:r>
              <a:rPr lang="zh-CN" altLang="en-US" sz="2400" dirty="0"/>
              <a:t>      </a:t>
            </a:r>
            <a:r>
              <a:rPr lang="zh-CN" altLang="en-US" sz="2400" dirty="0" smtClean="0"/>
              <a:t>   </a:t>
            </a:r>
            <a:r>
              <a:rPr lang="zh-CN" altLang="en-US" b="0" dirty="0" smtClean="0"/>
              <a:t>关系</a:t>
            </a:r>
            <a:r>
              <a:rPr lang="zh-CN" altLang="en-US" b="0" dirty="0"/>
              <a:t>运算符有</a:t>
            </a:r>
            <a:r>
              <a:rPr lang="zh-CN" altLang="en-US" b="0" dirty="0">
                <a:solidFill>
                  <a:schemeClr val="tx2"/>
                </a:solidFill>
                <a:latin typeface="Times New Roman" pitchFamily="18" charset="0"/>
              </a:rPr>
              <a:t>==、!=、&gt;=、&gt;、&lt;=、&lt;</a:t>
            </a:r>
            <a:r>
              <a:rPr lang="zh-CN" altLang="en-US" b="0" dirty="0"/>
              <a:t>六种；这些运算符的优先级由高到低依次为：</a:t>
            </a:r>
          </a:p>
          <a:p>
            <a:pPr algn="just">
              <a:buFont typeface="Wingdings" pitchFamily="2" charset="2"/>
              <a:buNone/>
            </a:pPr>
            <a:r>
              <a:rPr lang="zh-CN" altLang="en-US" b="0" dirty="0"/>
              <a:t>     </a:t>
            </a:r>
            <a:r>
              <a:rPr lang="zh-CN" altLang="en-US" b="0" dirty="0" smtClean="0"/>
              <a:t>   </a:t>
            </a:r>
            <a:r>
              <a:rPr lang="zh-CN" altLang="en-US" b="0" dirty="0" smtClean="0">
                <a:latin typeface="Times New Roman" pitchFamily="18" charset="0"/>
              </a:rPr>
              <a:t>1</a:t>
            </a:r>
            <a:r>
              <a:rPr lang="zh-CN" altLang="en-US" b="0" dirty="0">
                <a:latin typeface="Times New Roman" pitchFamily="18" charset="0"/>
              </a:rPr>
              <a:t>、&gt;=、&gt;、&lt;=、&lt;</a:t>
            </a:r>
          </a:p>
          <a:p>
            <a:pPr algn="just">
              <a:buFont typeface="Wingdings" pitchFamily="2" charset="2"/>
              <a:buNone/>
            </a:pPr>
            <a:r>
              <a:rPr lang="zh-CN" altLang="en-US" b="0" dirty="0">
                <a:latin typeface="Times New Roman" pitchFamily="18" charset="0"/>
              </a:rPr>
              <a:t>         2、==、!=</a:t>
            </a:r>
          </a:p>
          <a:p>
            <a:pPr marL="0" indent="0" algn="just">
              <a:buFont typeface="Wingdings" pitchFamily="2" charset="2"/>
              <a:buNone/>
            </a:pPr>
            <a:r>
              <a:rPr lang="zh-CN" altLang="en-US" b="0" dirty="0"/>
              <a:t>      </a:t>
            </a:r>
            <a:r>
              <a:rPr lang="zh-CN" altLang="en-US" b="0" dirty="0" smtClean="0"/>
              <a:t> 由</a:t>
            </a:r>
            <a:r>
              <a:rPr lang="zh-CN" altLang="en-US" b="0" dirty="0"/>
              <a:t>关系运算符将两个表达式连接起来，就是关系表达式；关系表达式的结果类型为</a:t>
            </a:r>
            <a:r>
              <a:rPr lang="en-US" altLang="zh-CN" b="0" dirty="0">
                <a:latin typeface="Times New Roman" pitchFamily="18" charset="0"/>
              </a:rPr>
              <a:t>bool</a:t>
            </a:r>
            <a:r>
              <a:rPr lang="en-US" altLang="zh-CN" b="0" dirty="0"/>
              <a:t>，</a:t>
            </a:r>
            <a:r>
              <a:rPr lang="zh-CN" altLang="en-US" b="0" dirty="0"/>
              <a:t>值只能为</a:t>
            </a:r>
            <a:r>
              <a:rPr lang="en-US" altLang="zh-CN" b="0" dirty="0">
                <a:latin typeface="Times New Roman" pitchFamily="18" charset="0"/>
              </a:rPr>
              <a:t>true</a:t>
            </a:r>
            <a:r>
              <a:rPr lang="zh-CN" altLang="en-US" b="0" dirty="0"/>
              <a:t>或</a:t>
            </a:r>
            <a:r>
              <a:rPr lang="en-US" altLang="zh-CN" b="0" dirty="0">
                <a:latin typeface="Times New Roman" pitchFamily="18" charset="0"/>
              </a:rPr>
              <a:t>false</a:t>
            </a:r>
            <a:r>
              <a:rPr lang="en-US" altLang="zh-CN" b="0" dirty="0"/>
              <a:t>，</a:t>
            </a:r>
            <a:r>
              <a:rPr lang="zh-CN" altLang="en-US" b="0" dirty="0"/>
              <a:t>屏幕显示为1或0。</a:t>
            </a:r>
          </a:p>
          <a:p>
            <a:pPr>
              <a:buFont typeface="Wingdings" pitchFamily="2" charset="2"/>
              <a:buNone/>
            </a:pPr>
            <a:endParaRPr lang="zh-CN" altLang="en-US" b="0" dirty="0"/>
          </a:p>
        </p:txBody>
      </p:sp>
    </p:spTree>
    <p:extLst>
      <p:ext uri="{BB962C8B-B14F-4D97-AF65-F5344CB8AC3E}">
        <p14:creationId xmlns:p14="http://schemas.microsoft.com/office/powerpoint/2010/main" val="17347068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Rectangle 3" descr="Rectangle: Click to edit Master text styles&#10;Second level&#10;Third level&#10;Fourth level&#10;Fifth level"/>
          <p:cNvSpPr>
            <a:spLocks noGrp="1" noChangeArrowheads="1"/>
          </p:cNvSpPr>
          <p:nvPr>
            <p:ph type="body" idx="1"/>
          </p:nvPr>
        </p:nvSpPr>
        <p:spPr>
          <a:xfrm>
            <a:off x="762000" y="1208087"/>
            <a:ext cx="7772400" cy="4454525"/>
          </a:xfrm>
          <a:solidFill>
            <a:schemeClr val="bg1"/>
          </a:solidFill>
        </p:spPr>
        <p:txBody>
          <a:bodyPr/>
          <a:lstStyle/>
          <a:p>
            <a:pPr algn="just">
              <a:buFont typeface="Wingdings" pitchFamily="2" charset="2"/>
              <a:buNone/>
            </a:pPr>
            <a:r>
              <a:rPr lang="en-US" altLang="zh-CN" b="0" dirty="0" err="1">
                <a:latin typeface="Times New Roman" pitchFamily="18" charset="0"/>
              </a:rPr>
              <a:t>int</a:t>
            </a:r>
            <a:r>
              <a:rPr lang="en-US" altLang="zh-CN" b="0" dirty="0">
                <a:latin typeface="Times New Roman" pitchFamily="18" charset="0"/>
              </a:rPr>
              <a:t> a=1, b=2, c=3;</a:t>
            </a:r>
          </a:p>
          <a:p>
            <a:pPr algn="just">
              <a:buFont typeface="Wingdings" pitchFamily="2" charset="2"/>
              <a:buNone/>
            </a:pPr>
            <a:r>
              <a:rPr lang="en-US" altLang="zh-CN" b="0" dirty="0" err="1">
                <a:latin typeface="Times New Roman" pitchFamily="18" charset="0"/>
              </a:rPr>
              <a:t>cout</a:t>
            </a:r>
            <a:r>
              <a:rPr lang="en-US" altLang="zh-CN" b="0" dirty="0">
                <a:latin typeface="Times New Roman" pitchFamily="18" charset="0"/>
              </a:rPr>
              <a:t>&lt;&lt;a==b&lt;&lt;</a:t>
            </a:r>
            <a:r>
              <a:rPr lang="en-US" altLang="zh-CN" b="0" dirty="0" err="1">
                <a:latin typeface="Times New Roman" pitchFamily="18" charset="0"/>
              </a:rPr>
              <a:t>endl</a:t>
            </a:r>
            <a:r>
              <a:rPr lang="en-US" altLang="zh-CN" b="0" dirty="0">
                <a:latin typeface="Times New Roman" pitchFamily="18" charset="0"/>
              </a:rPr>
              <a:t>;          </a:t>
            </a:r>
            <a:endParaRPr lang="zh-CN" altLang="en-US" b="0" dirty="0">
              <a:latin typeface="Times New Roman" pitchFamily="18" charset="0"/>
            </a:endParaRPr>
          </a:p>
          <a:p>
            <a:pPr algn="just">
              <a:buFont typeface="Wingdings" pitchFamily="2" charset="2"/>
              <a:buNone/>
            </a:pPr>
            <a:r>
              <a:rPr lang="en-US" altLang="zh-CN" b="0" dirty="0" err="1">
                <a:latin typeface="Times New Roman" pitchFamily="18" charset="0"/>
              </a:rPr>
              <a:t>cout</a:t>
            </a:r>
            <a:r>
              <a:rPr lang="en-US" altLang="zh-CN" b="0" dirty="0">
                <a:latin typeface="Times New Roman" pitchFamily="18" charset="0"/>
              </a:rPr>
              <a:t>&lt;&lt;a!=b&lt;&lt;</a:t>
            </a:r>
            <a:r>
              <a:rPr lang="en-US" altLang="zh-CN" b="0" dirty="0" err="1">
                <a:latin typeface="Times New Roman" pitchFamily="18" charset="0"/>
              </a:rPr>
              <a:t>endl</a:t>
            </a:r>
            <a:r>
              <a:rPr lang="en-US" altLang="zh-CN" b="0" dirty="0">
                <a:latin typeface="Times New Roman" pitchFamily="18" charset="0"/>
              </a:rPr>
              <a:t>;       </a:t>
            </a:r>
            <a:endParaRPr lang="zh-CN" altLang="en-US" b="0" dirty="0">
              <a:latin typeface="Times New Roman" pitchFamily="18" charset="0"/>
            </a:endParaRPr>
          </a:p>
          <a:p>
            <a:pPr algn="just">
              <a:buFont typeface="Wingdings" pitchFamily="2" charset="2"/>
              <a:buNone/>
            </a:pPr>
            <a:r>
              <a:rPr lang="en-US" altLang="zh-CN" b="0" dirty="0" err="1">
                <a:latin typeface="Times New Roman" pitchFamily="18" charset="0"/>
              </a:rPr>
              <a:t>cout</a:t>
            </a:r>
            <a:r>
              <a:rPr lang="en-US" altLang="zh-CN" b="0" dirty="0">
                <a:latin typeface="Times New Roman" pitchFamily="18" charset="0"/>
              </a:rPr>
              <a:t>&lt;&lt;a&gt;=b&lt;&lt;</a:t>
            </a:r>
            <a:r>
              <a:rPr lang="en-US" altLang="zh-CN" b="0" dirty="0" err="1">
                <a:latin typeface="Times New Roman" pitchFamily="18" charset="0"/>
              </a:rPr>
              <a:t>endl</a:t>
            </a:r>
            <a:r>
              <a:rPr lang="en-US" altLang="zh-CN" b="0" dirty="0">
                <a:latin typeface="Times New Roman" pitchFamily="18" charset="0"/>
              </a:rPr>
              <a:t>;      </a:t>
            </a:r>
            <a:endParaRPr lang="zh-CN" altLang="en-US" b="0" dirty="0">
              <a:latin typeface="Times New Roman" pitchFamily="18" charset="0"/>
            </a:endParaRPr>
          </a:p>
          <a:p>
            <a:pPr algn="just">
              <a:buFont typeface="Wingdings" pitchFamily="2" charset="2"/>
              <a:buNone/>
            </a:pPr>
            <a:r>
              <a:rPr lang="en-US" altLang="zh-CN" b="0" dirty="0" err="1">
                <a:latin typeface="Times New Roman" pitchFamily="18" charset="0"/>
              </a:rPr>
              <a:t>cout</a:t>
            </a:r>
            <a:r>
              <a:rPr lang="en-US" altLang="zh-CN" b="0" dirty="0">
                <a:latin typeface="Times New Roman" pitchFamily="18" charset="0"/>
              </a:rPr>
              <a:t>&lt;&lt;a&lt;b&lt;&lt;</a:t>
            </a:r>
            <a:r>
              <a:rPr lang="en-US" altLang="zh-CN" b="0" dirty="0" err="1">
                <a:latin typeface="Times New Roman" pitchFamily="18" charset="0"/>
              </a:rPr>
              <a:t>endl</a:t>
            </a:r>
            <a:r>
              <a:rPr lang="en-US" altLang="zh-CN" b="0" dirty="0">
                <a:latin typeface="Times New Roman" pitchFamily="18" charset="0"/>
              </a:rPr>
              <a:t>;        </a:t>
            </a:r>
            <a:endParaRPr lang="zh-CN" altLang="en-US" b="0" dirty="0">
              <a:latin typeface="Times New Roman" pitchFamily="18" charset="0"/>
            </a:endParaRPr>
          </a:p>
          <a:p>
            <a:pPr algn="just">
              <a:buFont typeface="Wingdings" pitchFamily="2" charset="2"/>
              <a:buNone/>
            </a:pPr>
            <a:r>
              <a:rPr lang="en-US" altLang="zh-CN" b="0" dirty="0">
                <a:latin typeface="Times New Roman" pitchFamily="18" charset="0"/>
              </a:rPr>
              <a:t>d=a&gt;b==c&gt;a+5;</a:t>
            </a:r>
          </a:p>
          <a:p>
            <a:pPr algn="just">
              <a:buFont typeface="Wingdings" pitchFamily="2" charset="2"/>
              <a:buNone/>
            </a:pPr>
            <a:r>
              <a:rPr lang="en-US" altLang="zh-CN" b="0" dirty="0" err="1">
                <a:latin typeface="Times New Roman" pitchFamily="18" charset="0"/>
              </a:rPr>
              <a:t>cout</a:t>
            </a:r>
            <a:r>
              <a:rPr lang="en-US" altLang="zh-CN" b="0" dirty="0">
                <a:latin typeface="Times New Roman" pitchFamily="18" charset="0"/>
              </a:rPr>
              <a:t>&lt;&lt;d&lt;&lt;</a:t>
            </a:r>
            <a:r>
              <a:rPr lang="en-US" altLang="zh-CN" b="0" dirty="0" err="1">
                <a:latin typeface="Times New Roman" pitchFamily="18" charset="0"/>
              </a:rPr>
              <a:t>endl</a:t>
            </a:r>
            <a:r>
              <a:rPr lang="en-US" altLang="zh-CN" b="0" dirty="0">
                <a:latin typeface="Times New Roman" pitchFamily="18" charset="0"/>
              </a:rPr>
              <a:t>;           </a:t>
            </a:r>
            <a:endParaRPr lang="zh-CN" altLang="en-US" b="0" dirty="0">
              <a:latin typeface="Times New Roman" pitchFamily="18" charset="0"/>
            </a:endParaRPr>
          </a:p>
          <a:p>
            <a:pPr>
              <a:buFont typeface="Wingdings" pitchFamily="2" charset="2"/>
              <a:buNone/>
            </a:pPr>
            <a:endParaRPr lang="zh-CN" altLang="en-US" b="0" dirty="0">
              <a:latin typeface="Times New Roman" pitchFamily="18" charset="0"/>
            </a:endParaRPr>
          </a:p>
        </p:txBody>
      </p:sp>
    </p:spTree>
    <p:extLst>
      <p:ext uri="{BB962C8B-B14F-4D97-AF65-F5344CB8AC3E}">
        <p14:creationId xmlns:p14="http://schemas.microsoft.com/office/powerpoint/2010/main" val="14276875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Rectangle 3" descr="Rectangle: Click to edit Master text styles&#10;Second level&#10;Third level&#10;Fourth level&#10;Fifth level"/>
          <p:cNvSpPr>
            <a:spLocks noGrp="1" noChangeArrowheads="1"/>
          </p:cNvSpPr>
          <p:nvPr>
            <p:ph type="body" idx="1"/>
          </p:nvPr>
        </p:nvSpPr>
        <p:spPr>
          <a:xfrm>
            <a:off x="395536" y="908720"/>
            <a:ext cx="8352928" cy="5544616"/>
          </a:xfrm>
          <a:solidFill>
            <a:schemeClr val="bg1"/>
          </a:solidFill>
        </p:spPr>
        <p:txBody>
          <a:bodyPr/>
          <a:lstStyle/>
          <a:p>
            <a:pPr marL="0" indent="0" algn="just">
              <a:lnSpc>
                <a:spcPct val="90000"/>
              </a:lnSpc>
              <a:buNone/>
            </a:pPr>
            <a:r>
              <a:rPr lang="zh-CN" altLang="en-US" sz="3200" b="1" dirty="0"/>
              <a:t>逻辑运算符</a:t>
            </a:r>
            <a:r>
              <a:rPr lang="zh-CN" altLang="en-US" b="1" dirty="0"/>
              <a:t>       </a:t>
            </a:r>
          </a:p>
          <a:p>
            <a:pPr marL="0" indent="0" algn="just">
              <a:lnSpc>
                <a:spcPct val="90000"/>
              </a:lnSpc>
              <a:buFont typeface="Wingdings" pitchFamily="2" charset="2"/>
              <a:buNone/>
            </a:pPr>
            <a:r>
              <a:rPr lang="zh-CN" altLang="en-US" dirty="0"/>
              <a:t>      </a:t>
            </a:r>
            <a:r>
              <a:rPr lang="zh-CN" altLang="en-US" dirty="0" smtClean="0"/>
              <a:t> </a:t>
            </a:r>
            <a:r>
              <a:rPr lang="zh-CN" altLang="en-US" b="0" dirty="0" smtClean="0"/>
              <a:t>逻辑运算</a:t>
            </a:r>
            <a:r>
              <a:rPr lang="zh-CN" altLang="en-US" b="0" dirty="0"/>
              <a:t>符有</a:t>
            </a:r>
            <a:r>
              <a:rPr lang="zh-CN" altLang="en-US" b="0" dirty="0">
                <a:latin typeface="Times New Roman" pitchFamily="18" charset="0"/>
              </a:rPr>
              <a:t>&amp;&amp;、||、!</a:t>
            </a:r>
            <a:r>
              <a:rPr lang="zh-CN" altLang="en-US" b="0" dirty="0"/>
              <a:t> 三种；这些运算符的优先级由高到低依次为</a:t>
            </a:r>
          </a:p>
          <a:p>
            <a:pPr marL="514350" indent="-74613" algn="just">
              <a:lnSpc>
                <a:spcPct val="90000"/>
              </a:lnSpc>
              <a:buFont typeface="+mj-lt"/>
              <a:buAutoNum type="arabicPeriod"/>
            </a:pPr>
            <a:r>
              <a:rPr lang="zh-CN" altLang="en-US" b="0" dirty="0" smtClean="0">
                <a:latin typeface="Times New Roman" pitchFamily="18" charset="0"/>
              </a:rPr>
              <a:t>!</a:t>
            </a:r>
            <a:endParaRPr lang="zh-CN" altLang="en-US" b="0" dirty="0">
              <a:latin typeface="Times New Roman" pitchFamily="18" charset="0"/>
            </a:endParaRPr>
          </a:p>
          <a:p>
            <a:pPr marL="514350" indent="-74613" algn="just">
              <a:lnSpc>
                <a:spcPct val="90000"/>
              </a:lnSpc>
              <a:buFont typeface="+mj-lt"/>
              <a:buAutoNum type="arabicPeriod"/>
            </a:pPr>
            <a:r>
              <a:rPr lang="zh-CN" altLang="en-US" b="0" dirty="0" smtClean="0">
                <a:latin typeface="Times New Roman" pitchFamily="18" charset="0"/>
              </a:rPr>
              <a:t>&amp;&amp;</a:t>
            </a:r>
            <a:endParaRPr lang="en-US" altLang="zh-CN" dirty="0" smtClean="0">
              <a:latin typeface="Times New Roman" pitchFamily="18" charset="0"/>
            </a:endParaRPr>
          </a:p>
          <a:p>
            <a:pPr marL="514350" indent="-74613" algn="just">
              <a:lnSpc>
                <a:spcPct val="90000"/>
              </a:lnSpc>
              <a:buFont typeface="+mj-lt"/>
              <a:buAutoNum type="arabicPeriod"/>
            </a:pPr>
            <a:r>
              <a:rPr lang="en-US" altLang="zh-CN" b="0" dirty="0" smtClean="0">
                <a:latin typeface="Times New Roman" pitchFamily="18" charset="0"/>
              </a:rPr>
              <a:t>||</a:t>
            </a:r>
            <a:endParaRPr lang="zh-CN" altLang="en-US" b="0" dirty="0">
              <a:latin typeface="Times New Roman" pitchFamily="18" charset="0"/>
            </a:endParaRPr>
          </a:p>
          <a:p>
            <a:pPr marL="0" indent="0">
              <a:lnSpc>
                <a:spcPct val="90000"/>
              </a:lnSpc>
              <a:buFont typeface="Wingdings" pitchFamily="2" charset="2"/>
              <a:buNone/>
            </a:pPr>
            <a:r>
              <a:rPr lang="zh-CN" altLang="en-US" b="0" dirty="0"/>
              <a:t>      除了逻辑非，逻辑运算的级别低于关系运算。</a:t>
            </a:r>
          </a:p>
          <a:p>
            <a:pPr marL="0" indent="0">
              <a:lnSpc>
                <a:spcPct val="90000"/>
              </a:lnSpc>
              <a:buFont typeface="Wingdings" pitchFamily="2" charset="2"/>
              <a:buNone/>
            </a:pPr>
            <a:r>
              <a:rPr lang="zh-CN" altLang="en-US" b="0" dirty="0"/>
              <a:t>      逻辑表达式的结果类型也为</a:t>
            </a:r>
            <a:r>
              <a:rPr lang="en-US" altLang="zh-CN" b="0" dirty="0">
                <a:latin typeface="Times New Roman" pitchFamily="18" charset="0"/>
              </a:rPr>
              <a:t>bool</a:t>
            </a:r>
            <a:r>
              <a:rPr lang="en-US" altLang="zh-CN" b="0" dirty="0"/>
              <a:t>，</a:t>
            </a:r>
            <a:r>
              <a:rPr lang="zh-CN" altLang="en-US" b="0" dirty="0"/>
              <a:t>值只能为</a:t>
            </a:r>
            <a:r>
              <a:rPr lang="en-US" altLang="zh-CN" b="0" dirty="0">
                <a:latin typeface="Times New Roman" pitchFamily="18" charset="0"/>
              </a:rPr>
              <a:t>true</a:t>
            </a:r>
            <a:r>
              <a:rPr lang="zh-CN" altLang="en-US" b="0" dirty="0"/>
              <a:t>或</a:t>
            </a:r>
            <a:r>
              <a:rPr lang="en-US" altLang="zh-CN" b="0" dirty="0">
                <a:latin typeface="Times New Roman" pitchFamily="18" charset="0"/>
              </a:rPr>
              <a:t>false</a:t>
            </a:r>
            <a:r>
              <a:rPr lang="en-US" altLang="zh-CN" b="0" dirty="0"/>
              <a:t>，</a:t>
            </a:r>
            <a:r>
              <a:rPr lang="zh-CN" altLang="en-US" b="0" dirty="0"/>
              <a:t>屏幕显示为1或0。</a:t>
            </a:r>
          </a:p>
          <a:p>
            <a:pPr>
              <a:lnSpc>
                <a:spcPct val="90000"/>
              </a:lnSpc>
              <a:buFont typeface="Wingdings" pitchFamily="2" charset="2"/>
              <a:buNone/>
            </a:pPr>
            <a:endParaRPr lang="zh-CN" altLang="en-US" b="0" dirty="0"/>
          </a:p>
        </p:txBody>
      </p:sp>
    </p:spTree>
    <p:extLst>
      <p:ext uri="{BB962C8B-B14F-4D97-AF65-F5344CB8AC3E}">
        <p14:creationId xmlns:p14="http://schemas.microsoft.com/office/powerpoint/2010/main" val="22285544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8787" name="Rectangle 3" descr="Rectangle: Click to edit Master text styles&#10;Second level&#10;Third level&#10;Fourth level&#10;Fifth level"/>
          <p:cNvSpPr>
            <a:spLocks noGrp="1" noChangeArrowheads="1"/>
          </p:cNvSpPr>
          <p:nvPr>
            <p:ph type="body" idx="1"/>
          </p:nvPr>
        </p:nvSpPr>
        <p:spPr>
          <a:xfrm>
            <a:off x="467544" y="808037"/>
            <a:ext cx="8229600" cy="4525963"/>
          </a:xfrm>
        </p:spPr>
        <p:txBody>
          <a:bodyPr/>
          <a:lstStyle/>
          <a:p>
            <a:pPr algn="just"/>
            <a:r>
              <a:rPr lang="zh-CN" altLang="en-US" sz="2800" b="1" dirty="0">
                <a:solidFill>
                  <a:srgbClr val="FF0000"/>
                </a:solidFill>
              </a:rPr>
              <a:t>注意</a:t>
            </a:r>
          </a:p>
          <a:p>
            <a:pPr marL="0" indent="0" algn="just">
              <a:buFont typeface="Wingdings" pitchFamily="2" charset="2"/>
              <a:buNone/>
            </a:pPr>
            <a:r>
              <a:rPr lang="zh-CN" altLang="en-US" sz="2800" dirty="0"/>
              <a:t>    </a:t>
            </a:r>
            <a:r>
              <a:rPr lang="zh-CN" altLang="en-US" sz="2800" dirty="0" smtClean="0"/>
              <a:t>   </a:t>
            </a:r>
            <a:r>
              <a:rPr lang="zh-CN" altLang="en-US" sz="2800" b="0" dirty="0" smtClean="0"/>
              <a:t>如果</a:t>
            </a:r>
            <a:r>
              <a:rPr lang="zh-CN" altLang="en-US" sz="2800" b="0" dirty="0"/>
              <a:t>多个表达式用</a:t>
            </a:r>
            <a:r>
              <a:rPr lang="zh-CN" altLang="en-US" sz="2800" b="0" dirty="0">
                <a:latin typeface="Times New Roman" pitchFamily="18" charset="0"/>
              </a:rPr>
              <a:t>&amp;&amp; 或 ||</a:t>
            </a:r>
            <a:r>
              <a:rPr lang="zh-CN" altLang="en-US" sz="2800" b="0" dirty="0"/>
              <a:t> 连接，为了提高判断效率，只要能够确定表达式的结果了，运行就不再继续。</a:t>
            </a:r>
          </a:p>
          <a:p>
            <a:pPr algn="just">
              <a:buFont typeface="Wingdings" pitchFamily="2" charset="2"/>
              <a:buNone/>
            </a:pPr>
            <a:r>
              <a:rPr lang="zh-CN" altLang="en-US" sz="2800" b="0" dirty="0"/>
              <a:t>    例如： </a:t>
            </a:r>
          </a:p>
          <a:p>
            <a:pPr algn="just">
              <a:buFont typeface="Wingdings" pitchFamily="2" charset="2"/>
              <a:buNone/>
            </a:pPr>
            <a:r>
              <a:rPr lang="zh-CN" altLang="en-US" sz="2800" b="0" dirty="0"/>
              <a:t>       </a:t>
            </a:r>
            <a:r>
              <a:rPr lang="en-US" altLang="zh-CN" sz="2800" b="0" dirty="0" err="1">
                <a:latin typeface="Times New Roman" pitchFamily="18" charset="0"/>
              </a:rPr>
              <a:t>int</a:t>
            </a:r>
            <a:r>
              <a:rPr lang="en-US" altLang="zh-CN" sz="2800" b="0" dirty="0">
                <a:latin typeface="Times New Roman" pitchFamily="18" charset="0"/>
              </a:rPr>
              <a:t> a=1,b=2;</a:t>
            </a:r>
          </a:p>
          <a:p>
            <a:pPr algn="just">
              <a:buFont typeface="Wingdings" pitchFamily="2" charset="2"/>
              <a:buNone/>
            </a:pPr>
            <a:r>
              <a:rPr lang="en-US" altLang="zh-CN" sz="2800" b="0" dirty="0">
                <a:latin typeface="Times New Roman" pitchFamily="18" charset="0"/>
              </a:rPr>
              <a:t>              if (a&gt;b &amp;&amp; b++)</a:t>
            </a:r>
          </a:p>
          <a:p>
            <a:pPr algn="just">
              <a:buFont typeface="Wingdings" pitchFamily="2" charset="2"/>
              <a:buNone/>
            </a:pPr>
            <a:r>
              <a:rPr lang="en-US" altLang="zh-CN" sz="2800" b="0" dirty="0">
                <a:latin typeface="Times New Roman" pitchFamily="18" charset="0"/>
              </a:rPr>
              <a:t>                     </a:t>
            </a:r>
            <a:r>
              <a:rPr lang="en-US" altLang="zh-CN" sz="2800" b="0" dirty="0" err="1">
                <a:latin typeface="Times New Roman" pitchFamily="18" charset="0"/>
              </a:rPr>
              <a:t>cout</a:t>
            </a:r>
            <a:r>
              <a:rPr lang="en-US" altLang="zh-CN" sz="2800" b="0" dirty="0">
                <a:latin typeface="Times New Roman" pitchFamily="18" charset="0"/>
              </a:rPr>
              <a:t>&lt;&lt;”b</a:t>
            </a:r>
            <a:r>
              <a:rPr lang="zh-CN" altLang="en-US" sz="2800" b="0" dirty="0">
                <a:latin typeface="Times New Roman" pitchFamily="18" charset="0"/>
              </a:rPr>
              <a:t>的值没有被改变。”&lt;&lt;</a:t>
            </a:r>
            <a:r>
              <a:rPr lang="en-US" altLang="zh-CN" sz="2800" b="0" dirty="0" err="1">
                <a:latin typeface="Times New Roman" pitchFamily="18" charset="0"/>
              </a:rPr>
              <a:t>endl</a:t>
            </a:r>
            <a:r>
              <a:rPr lang="en-US" altLang="zh-CN" sz="2800" b="0" dirty="0">
                <a:latin typeface="Times New Roman" pitchFamily="18" charset="0"/>
              </a:rPr>
              <a:t>;</a:t>
            </a:r>
          </a:p>
          <a:p>
            <a:pPr algn="just">
              <a:buFont typeface="Wingdings" pitchFamily="2" charset="2"/>
              <a:buNone/>
            </a:pPr>
            <a:r>
              <a:rPr lang="en-US" altLang="zh-CN" sz="2800" b="0" dirty="0">
                <a:latin typeface="Times New Roman" pitchFamily="18" charset="0"/>
              </a:rPr>
              <a:t>             </a:t>
            </a:r>
            <a:r>
              <a:rPr lang="en-US" altLang="zh-CN" sz="2800" b="0" dirty="0" err="1">
                <a:latin typeface="Times New Roman" pitchFamily="18" charset="0"/>
              </a:rPr>
              <a:t>cout</a:t>
            </a:r>
            <a:r>
              <a:rPr lang="en-US" altLang="zh-CN" sz="2800" b="0" dirty="0">
                <a:latin typeface="Times New Roman" pitchFamily="18" charset="0"/>
              </a:rPr>
              <a:t>&lt;&lt;b&lt;&lt;</a:t>
            </a:r>
            <a:r>
              <a:rPr lang="en-US" altLang="zh-CN" sz="2800" b="0" dirty="0" err="1">
                <a:latin typeface="Times New Roman" pitchFamily="18" charset="0"/>
              </a:rPr>
              <a:t>endl</a:t>
            </a:r>
            <a:r>
              <a:rPr lang="en-US" altLang="zh-CN" sz="2800" b="0" dirty="0">
                <a:latin typeface="Times New Roman" pitchFamily="18" charset="0"/>
              </a:rPr>
              <a:t>;</a:t>
            </a:r>
            <a:r>
              <a:rPr lang="en-US" altLang="zh-CN" sz="2800" dirty="0"/>
              <a:t>                        </a:t>
            </a:r>
            <a:endParaRPr lang="zh-CN" altLang="en-US" sz="2800" dirty="0"/>
          </a:p>
        </p:txBody>
      </p:sp>
      <p:sp>
        <p:nvSpPr>
          <p:cNvPr id="118789" name="Text Box 5"/>
          <p:cNvSpPr txBox="1">
            <a:spLocks noChangeArrowheads="1"/>
          </p:cNvSpPr>
          <p:nvPr/>
        </p:nvSpPr>
        <p:spPr bwMode="auto">
          <a:xfrm>
            <a:off x="5436096" y="5322277"/>
            <a:ext cx="2514600" cy="488950"/>
          </a:xfrm>
          <a:prstGeom prst="rect">
            <a:avLst/>
          </a:prstGeom>
          <a:noFill/>
          <a:ln w="12700" cap="sq">
            <a:solidFill>
              <a:schemeClr val="hlink"/>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90000"/>
              </a:lnSpc>
              <a:spcBef>
                <a:spcPct val="20000"/>
              </a:spcBef>
              <a:buClr>
                <a:schemeClr val="tx2"/>
              </a:buClr>
              <a:buSzPct val="75000"/>
              <a:buFont typeface="Wingdings" pitchFamily="2" charset="2"/>
              <a:buNone/>
            </a:pPr>
            <a:r>
              <a:rPr kumimoji="1" lang="zh-CN" altLang="en-US" sz="2800" dirty="0">
                <a:latin typeface="楷体_GB2312" pitchFamily="49" charset="-122"/>
                <a:ea typeface="楷体_GB2312" pitchFamily="49" charset="-122"/>
              </a:rPr>
              <a:t>运行结果：2</a:t>
            </a:r>
            <a:endParaRPr kumimoji="1" lang="zh-CN" altLang="en-US" dirty="0">
              <a:latin typeface="楷体_GB2312" pitchFamily="49" charset="-122"/>
              <a:ea typeface="楷体_GB2312" pitchFamily="49" charset="-122"/>
            </a:endParaRPr>
          </a:p>
        </p:txBody>
      </p:sp>
    </p:spTree>
    <p:extLst>
      <p:ext uri="{BB962C8B-B14F-4D97-AF65-F5344CB8AC3E}">
        <p14:creationId xmlns:p14="http://schemas.microsoft.com/office/powerpoint/2010/main" val="22611203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8789"/>
                                        </p:tgtEl>
                                        <p:attrNameLst>
                                          <p:attrName>style.visibility</p:attrName>
                                        </p:attrNameLst>
                                      </p:cBhvr>
                                      <p:to>
                                        <p:strVal val="visible"/>
                                      </p:to>
                                    </p:set>
                                    <p:anim calcmode="lin" valueType="num">
                                      <p:cBhvr additive="base">
                                        <p:cTn id="7" dur="500" fill="hold"/>
                                        <p:tgtEl>
                                          <p:spTgt spid="118789"/>
                                        </p:tgtEl>
                                        <p:attrNameLst>
                                          <p:attrName>ppt_x</p:attrName>
                                        </p:attrNameLst>
                                      </p:cBhvr>
                                      <p:tavLst>
                                        <p:tav tm="0">
                                          <p:val>
                                            <p:strVal val="0-#ppt_w/2"/>
                                          </p:val>
                                        </p:tav>
                                        <p:tav tm="100000">
                                          <p:val>
                                            <p:strVal val="#ppt_x"/>
                                          </p:val>
                                        </p:tav>
                                      </p:tavLst>
                                    </p:anim>
                                    <p:anim calcmode="lin" valueType="num">
                                      <p:cBhvr additive="base">
                                        <p:cTn id="8" dur="500" fill="hold"/>
                                        <p:tgtEl>
                                          <p:spTgt spid="11878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9"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Rectangle 3" descr="Rectangle: Click to edit Master text styles&#10;Second level&#10;Third level&#10;Fourth level&#10;Fifth level"/>
          <p:cNvSpPr>
            <a:spLocks noGrp="1" noChangeArrowheads="1"/>
          </p:cNvSpPr>
          <p:nvPr>
            <p:ph type="body" idx="1"/>
          </p:nvPr>
        </p:nvSpPr>
        <p:spPr>
          <a:xfrm>
            <a:off x="323528" y="908720"/>
            <a:ext cx="8373616" cy="4525963"/>
          </a:xfrm>
        </p:spPr>
        <p:txBody>
          <a:bodyPr/>
          <a:lstStyle/>
          <a:p>
            <a:pPr marL="0" indent="0" algn="just">
              <a:buNone/>
            </a:pPr>
            <a:r>
              <a:rPr lang="zh-CN" altLang="en-US" sz="3200" b="1" dirty="0"/>
              <a:t>位运算符</a:t>
            </a:r>
            <a:r>
              <a:rPr lang="zh-CN" altLang="en-US" b="1" dirty="0"/>
              <a:t>       </a:t>
            </a:r>
          </a:p>
          <a:p>
            <a:pPr algn="just">
              <a:buFont typeface="Wingdings" pitchFamily="2" charset="2"/>
              <a:buNone/>
            </a:pPr>
            <a:r>
              <a:rPr lang="zh-CN" altLang="en-US" b="0" dirty="0"/>
              <a:t>  </a:t>
            </a:r>
            <a:r>
              <a:rPr lang="zh-CN" altLang="en-US" b="0" dirty="0">
                <a:latin typeface="Times New Roman" pitchFamily="18" charset="0"/>
              </a:rPr>
              <a:t>一般高级语言：</a:t>
            </a:r>
            <a:r>
              <a:rPr lang="en-US" altLang="zh-CN" b="0" dirty="0">
                <a:solidFill>
                  <a:schemeClr val="tx2"/>
                </a:solidFill>
                <a:latin typeface="Times New Roman" pitchFamily="18" charset="0"/>
              </a:rPr>
              <a:t>byte</a:t>
            </a:r>
          </a:p>
          <a:p>
            <a:pPr algn="just">
              <a:buFont typeface="Wingdings" pitchFamily="2" charset="2"/>
              <a:buNone/>
            </a:pPr>
            <a:r>
              <a:rPr lang="en-US" altLang="zh-CN" b="0" dirty="0">
                <a:latin typeface="Times New Roman" pitchFamily="18" charset="0"/>
              </a:rPr>
              <a:t>    </a:t>
            </a:r>
            <a:r>
              <a:rPr lang="en-US" altLang="zh-CN" b="0" dirty="0" smtClean="0">
                <a:latin typeface="Times New Roman" pitchFamily="18" charset="0"/>
              </a:rPr>
              <a:t>C/C++</a:t>
            </a:r>
            <a:r>
              <a:rPr lang="zh-CN" altLang="en-US" b="0" dirty="0" smtClean="0">
                <a:latin typeface="Times New Roman" pitchFamily="18" charset="0"/>
              </a:rPr>
              <a:t>语言</a:t>
            </a:r>
            <a:r>
              <a:rPr lang="zh-CN" altLang="en-US" b="0" dirty="0">
                <a:latin typeface="Times New Roman" pitchFamily="18" charset="0"/>
              </a:rPr>
              <a:t>：</a:t>
            </a:r>
            <a:r>
              <a:rPr lang="zh-CN" altLang="en-US" b="0" dirty="0">
                <a:solidFill>
                  <a:schemeClr val="tx2"/>
                </a:solidFill>
                <a:latin typeface="Times New Roman" pitchFamily="18" charset="0"/>
              </a:rPr>
              <a:t> </a:t>
            </a:r>
            <a:r>
              <a:rPr lang="en-US" altLang="zh-CN" b="0" dirty="0">
                <a:solidFill>
                  <a:schemeClr val="tx2"/>
                </a:solidFill>
                <a:latin typeface="Times New Roman" pitchFamily="18" charset="0"/>
              </a:rPr>
              <a:t>bit</a:t>
            </a:r>
            <a:endParaRPr lang="en-US" altLang="zh-CN" b="0" dirty="0">
              <a:latin typeface="Times New Roman" pitchFamily="18" charset="0"/>
            </a:endParaRPr>
          </a:p>
          <a:p>
            <a:pPr algn="just">
              <a:buFont typeface="Wingdings" pitchFamily="2" charset="2"/>
              <a:buNone/>
            </a:pPr>
            <a:r>
              <a:rPr lang="en-US" altLang="zh-CN" b="0" dirty="0">
                <a:latin typeface="Times New Roman" pitchFamily="18" charset="0"/>
              </a:rPr>
              <a:t>   </a:t>
            </a:r>
            <a:r>
              <a:rPr lang="en-US" altLang="zh-CN" b="0" dirty="0" smtClean="0">
                <a:latin typeface="Times New Roman" pitchFamily="18" charset="0"/>
              </a:rPr>
              <a:t>C</a:t>
            </a:r>
            <a:r>
              <a:rPr lang="en-US" altLang="zh-CN" b="0" dirty="0">
                <a:latin typeface="Times New Roman" pitchFamily="18" charset="0"/>
              </a:rPr>
              <a:t>++</a:t>
            </a:r>
            <a:r>
              <a:rPr lang="zh-CN" altLang="en-US" b="0" dirty="0">
                <a:latin typeface="Times New Roman" pitchFamily="18" charset="0"/>
              </a:rPr>
              <a:t>语言中提供了六个位运算符，可以对整数进行位操作，分别是按位与（</a:t>
            </a:r>
            <a:r>
              <a:rPr lang="zh-CN" altLang="en-US" b="0" dirty="0">
                <a:solidFill>
                  <a:schemeClr val="tx2"/>
                </a:solidFill>
                <a:latin typeface="Times New Roman" pitchFamily="18" charset="0"/>
              </a:rPr>
              <a:t>&amp;</a:t>
            </a:r>
            <a:r>
              <a:rPr lang="zh-CN" altLang="en-US" b="0" dirty="0">
                <a:latin typeface="Times New Roman" pitchFamily="18" charset="0"/>
              </a:rPr>
              <a:t>），按位或（</a:t>
            </a:r>
            <a:r>
              <a:rPr lang="zh-CN" altLang="en-US" b="0" dirty="0">
                <a:solidFill>
                  <a:schemeClr val="tx2"/>
                </a:solidFill>
                <a:latin typeface="Times New Roman" pitchFamily="18" charset="0"/>
              </a:rPr>
              <a:t>|</a:t>
            </a:r>
            <a:r>
              <a:rPr lang="zh-CN" altLang="en-US" b="0" dirty="0">
                <a:latin typeface="Times New Roman" pitchFamily="18" charset="0"/>
              </a:rPr>
              <a:t>），按位异或（</a:t>
            </a:r>
            <a:r>
              <a:rPr lang="zh-CN" altLang="en-US" b="0" dirty="0">
                <a:solidFill>
                  <a:schemeClr val="tx2"/>
                </a:solidFill>
                <a:latin typeface="Times New Roman" pitchFamily="18" charset="0"/>
              </a:rPr>
              <a:t>^</a:t>
            </a:r>
            <a:r>
              <a:rPr lang="zh-CN" altLang="en-US" b="0" dirty="0">
                <a:latin typeface="Times New Roman" pitchFamily="18" charset="0"/>
              </a:rPr>
              <a:t>），按位取反（</a:t>
            </a:r>
            <a:r>
              <a:rPr lang="zh-CN" altLang="en-US" b="0" dirty="0">
                <a:solidFill>
                  <a:schemeClr val="tx2"/>
                </a:solidFill>
                <a:latin typeface="Times New Roman" pitchFamily="18" charset="0"/>
              </a:rPr>
              <a:t>~</a:t>
            </a:r>
            <a:r>
              <a:rPr lang="zh-CN" altLang="en-US" b="0" dirty="0">
                <a:latin typeface="Times New Roman" pitchFamily="18" charset="0"/>
              </a:rPr>
              <a:t>），左移位（</a:t>
            </a:r>
            <a:r>
              <a:rPr lang="zh-CN" altLang="en-US" b="0" dirty="0">
                <a:solidFill>
                  <a:schemeClr val="tx2"/>
                </a:solidFill>
                <a:latin typeface="Times New Roman" pitchFamily="18" charset="0"/>
              </a:rPr>
              <a:t>&lt;&lt;</a:t>
            </a:r>
            <a:r>
              <a:rPr lang="zh-CN" altLang="en-US" b="0" dirty="0">
                <a:latin typeface="Times New Roman" pitchFamily="18" charset="0"/>
              </a:rPr>
              <a:t>），右移位（</a:t>
            </a:r>
            <a:r>
              <a:rPr lang="zh-CN" altLang="en-US" b="0" dirty="0">
                <a:solidFill>
                  <a:schemeClr val="tx2"/>
                </a:solidFill>
                <a:latin typeface="Times New Roman" pitchFamily="18" charset="0"/>
              </a:rPr>
              <a:t>&gt;&gt;</a:t>
            </a:r>
            <a:r>
              <a:rPr lang="zh-CN" altLang="en-US" b="0" dirty="0">
                <a:latin typeface="Times New Roman" pitchFamily="18" charset="0"/>
              </a:rPr>
              <a:t>）。</a:t>
            </a:r>
          </a:p>
          <a:p>
            <a:pPr>
              <a:buFont typeface="Wingdings" pitchFamily="2" charset="2"/>
              <a:buNone/>
            </a:pPr>
            <a:endParaRPr lang="zh-CN" altLang="en-US" b="0" dirty="0">
              <a:latin typeface="Times New Roman" pitchFamily="18" charset="0"/>
            </a:endParaRPr>
          </a:p>
        </p:txBody>
      </p:sp>
    </p:spTree>
    <p:extLst>
      <p:ext uri="{BB962C8B-B14F-4D97-AF65-F5344CB8AC3E}">
        <p14:creationId xmlns:p14="http://schemas.microsoft.com/office/powerpoint/2010/main" val="31133780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Rectangle 3" descr="Rectangle: Click to edit Master text styles&#10;Second level&#10;Third level&#10;Fourth level&#10;Fifth level"/>
          <p:cNvSpPr>
            <a:spLocks noGrp="1" noChangeArrowheads="1"/>
          </p:cNvSpPr>
          <p:nvPr>
            <p:ph type="body" idx="1"/>
          </p:nvPr>
        </p:nvSpPr>
        <p:spPr>
          <a:xfrm>
            <a:off x="323528" y="1027906"/>
            <a:ext cx="7772400" cy="4114800"/>
          </a:xfrm>
        </p:spPr>
        <p:txBody>
          <a:bodyPr/>
          <a:lstStyle/>
          <a:p>
            <a:pPr marL="0" indent="0" algn="just">
              <a:lnSpc>
                <a:spcPct val="90000"/>
              </a:lnSpc>
              <a:buNone/>
            </a:pPr>
            <a:r>
              <a:rPr lang="zh-CN" altLang="en-US" sz="2800" b="1" dirty="0"/>
              <a:t>按位与（&amp;） </a:t>
            </a:r>
          </a:p>
          <a:p>
            <a:pPr algn="just">
              <a:lnSpc>
                <a:spcPct val="90000"/>
              </a:lnSpc>
              <a:buFont typeface="Wingdings" pitchFamily="2" charset="2"/>
              <a:buNone/>
            </a:pPr>
            <a:r>
              <a:rPr lang="zh-CN" altLang="en-US" sz="2800" b="0" dirty="0">
                <a:latin typeface="Times New Roman" pitchFamily="18" charset="0"/>
              </a:rPr>
              <a:t>         按位与操作的作用是将两个操作数对应的每一位分别进行</a:t>
            </a:r>
            <a:r>
              <a:rPr lang="zh-CN" altLang="en-US" sz="2800" b="0" dirty="0">
                <a:solidFill>
                  <a:schemeClr val="tx2"/>
                </a:solidFill>
                <a:latin typeface="Times New Roman" pitchFamily="18" charset="0"/>
              </a:rPr>
              <a:t>逻辑与</a:t>
            </a:r>
            <a:r>
              <a:rPr lang="zh-CN" altLang="en-US" sz="2800" b="0" dirty="0">
                <a:latin typeface="Times New Roman" pitchFamily="18" charset="0"/>
              </a:rPr>
              <a:t>操作。</a:t>
            </a:r>
          </a:p>
          <a:p>
            <a:pPr algn="just">
              <a:lnSpc>
                <a:spcPct val="90000"/>
              </a:lnSpc>
              <a:buFont typeface="Wingdings" pitchFamily="2" charset="2"/>
              <a:buNone/>
            </a:pPr>
            <a:r>
              <a:rPr lang="zh-CN" altLang="en-US" sz="2800" b="0" dirty="0">
                <a:latin typeface="Times New Roman" pitchFamily="18" charset="0"/>
              </a:rPr>
              <a:t>         例如：计算3 &amp; 5</a:t>
            </a:r>
          </a:p>
          <a:p>
            <a:pPr algn="just">
              <a:lnSpc>
                <a:spcPct val="90000"/>
              </a:lnSpc>
              <a:buFont typeface="Wingdings" pitchFamily="2" charset="2"/>
              <a:buNone/>
            </a:pPr>
            <a:r>
              <a:rPr lang="zh-CN" altLang="en-US" sz="2800" b="0" dirty="0">
                <a:latin typeface="Times New Roman" pitchFamily="18" charset="0"/>
              </a:rPr>
              <a:t>                   	3：0 0 0 0 0 0 1 1</a:t>
            </a:r>
          </a:p>
          <a:p>
            <a:pPr algn="just">
              <a:lnSpc>
                <a:spcPct val="90000"/>
              </a:lnSpc>
              <a:buFont typeface="Wingdings" pitchFamily="2" charset="2"/>
              <a:buNone/>
            </a:pPr>
            <a:r>
              <a:rPr lang="zh-CN" altLang="en-US" sz="2800" b="0" dirty="0">
                <a:latin typeface="Times New Roman" pitchFamily="18" charset="0"/>
              </a:rPr>
              <a:t>                </a:t>
            </a:r>
            <a:r>
              <a:rPr lang="zh-CN" altLang="en-US" sz="2800" b="0" u="sng" dirty="0">
                <a:latin typeface="Times New Roman" pitchFamily="18" charset="0"/>
              </a:rPr>
              <a:t>   	5：0 0 0 0 0 1 0 1   </a:t>
            </a:r>
            <a:endParaRPr lang="zh-CN" altLang="en-US" sz="2800" b="0" dirty="0">
              <a:latin typeface="Times New Roman" pitchFamily="18" charset="0"/>
            </a:endParaRPr>
          </a:p>
          <a:p>
            <a:pPr algn="just">
              <a:lnSpc>
                <a:spcPct val="90000"/>
              </a:lnSpc>
              <a:buFont typeface="Wingdings" pitchFamily="2" charset="2"/>
              <a:buNone/>
            </a:pPr>
            <a:r>
              <a:rPr lang="zh-CN" altLang="en-US" sz="2800" b="0" dirty="0">
                <a:latin typeface="Times New Roman" pitchFamily="18" charset="0"/>
              </a:rPr>
              <a:t>                  3 &amp;5：0 0 0 0 0 0 0 1</a:t>
            </a:r>
          </a:p>
          <a:p>
            <a:pPr algn="just">
              <a:lnSpc>
                <a:spcPct val="90000"/>
              </a:lnSpc>
              <a:buFont typeface="Wingdings" pitchFamily="2" charset="2"/>
              <a:buNone/>
            </a:pPr>
            <a:r>
              <a:rPr lang="zh-CN" altLang="en-US" sz="2800" b="0" dirty="0">
                <a:latin typeface="Times New Roman" pitchFamily="18" charset="0"/>
              </a:rPr>
              <a:t>   例如：</a:t>
            </a:r>
          </a:p>
          <a:p>
            <a:pPr algn="just">
              <a:lnSpc>
                <a:spcPct val="90000"/>
              </a:lnSpc>
              <a:buFont typeface="Wingdings" pitchFamily="2" charset="2"/>
              <a:buNone/>
            </a:pPr>
            <a:r>
              <a:rPr lang="zh-CN" altLang="en-US" sz="2800" b="0" dirty="0">
                <a:latin typeface="Times New Roman" pitchFamily="18" charset="0"/>
              </a:rPr>
              <a:t>        将</a:t>
            </a:r>
            <a:r>
              <a:rPr lang="en-US" altLang="zh-CN" sz="2800" b="0" dirty="0">
                <a:latin typeface="Times New Roman" pitchFamily="18" charset="0"/>
              </a:rPr>
              <a:t>char a;</a:t>
            </a:r>
            <a:r>
              <a:rPr lang="zh-CN" altLang="en-US" sz="2800" b="0" dirty="0">
                <a:latin typeface="Times New Roman" pitchFamily="18" charset="0"/>
              </a:rPr>
              <a:t>的最低位置0：</a:t>
            </a:r>
            <a:endParaRPr lang="en-US" altLang="zh-CN" sz="2800" b="0" dirty="0">
              <a:latin typeface="Times New Roman" pitchFamily="18" charset="0"/>
            </a:endParaRPr>
          </a:p>
          <a:p>
            <a:pPr algn="just">
              <a:lnSpc>
                <a:spcPct val="90000"/>
              </a:lnSpc>
              <a:buFont typeface="Wingdings" pitchFamily="2" charset="2"/>
              <a:buNone/>
            </a:pPr>
            <a:r>
              <a:rPr lang="en-US" altLang="zh-CN" sz="2800" b="0" dirty="0">
                <a:latin typeface="Times New Roman" pitchFamily="18" charset="0"/>
              </a:rPr>
              <a:t>        </a:t>
            </a:r>
            <a:r>
              <a:rPr lang="zh-CN" altLang="en-US" sz="2800" b="0" dirty="0">
                <a:latin typeface="Times New Roman" pitchFamily="18" charset="0"/>
              </a:rPr>
              <a:t>取</a:t>
            </a:r>
            <a:r>
              <a:rPr lang="en-US" altLang="zh-CN" sz="2800" b="0" dirty="0" err="1">
                <a:latin typeface="Times New Roman" pitchFamily="18" charset="0"/>
              </a:rPr>
              <a:t>int</a:t>
            </a:r>
            <a:r>
              <a:rPr lang="en-US" altLang="zh-CN" sz="2800" b="0" dirty="0">
                <a:latin typeface="Times New Roman" pitchFamily="18" charset="0"/>
              </a:rPr>
              <a:t> a;</a:t>
            </a:r>
            <a:r>
              <a:rPr lang="zh-CN" altLang="en-US" sz="2800" b="0" dirty="0">
                <a:latin typeface="Times New Roman" pitchFamily="18" charset="0"/>
              </a:rPr>
              <a:t>的低字节：</a:t>
            </a:r>
            <a:endParaRPr lang="en-US" altLang="zh-CN" sz="2800" b="0" dirty="0">
              <a:latin typeface="Times New Roman" pitchFamily="18" charset="0"/>
            </a:endParaRPr>
          </a:p>
          <a:p>
            <a:pPr>
              <a:lnSpc>
                <a:spcPct val="90000"/>
              </a:lnSpc>
              <a:buFont typeface="Wingdings" pitchFamily="2" charset="2"/>
              <a:buNone/>
            </a:pPr>
            <a:endParaRPr lang="zh-CN" altLang="en-US" sz="2800" b="0" dirty="0">
              <a:latin typeface="Times New Roman" pitchFamily="18" charset="0"/>
            </a:endParaRPr>
          </a:p>
        </p:txBody>
      </p:sp>
      <p:sp>
        <p:nvSpPr>
          <p:cNvPr id="120836" name="Text Box 4"/>
          <p:cNvSpPr txBox="1">
            <a:spLocks noChangeArrowheads="1"/>
          </p:cNvSpPr>
          <p:nvPr/>
        </p:nvSpPr>
        <p:spPr bwMode="auto">
          <a:xfrm>
            <a:off x="5486400" y="4289592"/>
            <a:ext cx="2819400" cy="531813"/>
          </a:xfrm>
          <a:prstGeom prst="rect">
            <a:avLst/>
          </a:prstGeom>
          <a:noFill/>
          <a:ln w="12700" cap="sq">
            <a:solidFill>
              <a:schemeClr val="hlink"/>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a:latin typeface="Times New Roman" pitchFamily="18" charset="0"/>
              </a:rPr>
              <a:t>a=a &amp; 0376;</a:t>
            </a:r>
            <a:endParaRPr kumimoji="1" lang="zh-CN" altLang="en-US" sz="2800">
              <a:latin typeface="Times New Roman" pitchFamily="18" charset="0"/>
            </a:endParaRPr>
          </a:p>
        </p:txBody>
      </p:sp>
      <p:sp>
        <p:nvSpPr>
          <p:cNvPr id="120837" name="Text Box 5"/>
          <p:cNvSpPr txBox="1">
            <a:spLocks noChangeArrowheads="1"/>
          </p:cNvSpPr>
          <p:nvPr/>
        </p:nvSpPr>
        <p:spPr bwMode="auto">
          <a:xfrm>
            <a:off x="5486400" y="4878387"/>
            <a:ext cx="2819400" cy="531813"/>
          </a:xfrm>
          <a:prstGeom prst="rect">
            <a:avLst/>
          </a:prstGeom>
          <a:noFill/>
          <a:ln w="12700" cap="sq">
            <a:solidFill>
              <a:schemeClr val="hlink"/>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a:latin typeface="Times New Roman" pitchFamily="18" charset="0"/>
              </a:rPr>
              <a:t>char c= a &amp; 0377;</a:t>
            </a:r>
            <a:endParaRPr kumimoji="1" lang="zh-CN" altLang="en-US" sz="2800">
              <a:latin typeface="Times New Roman" pitchFamily="18" charset="0"/>
            </a:endParaRPr>
          </a:p>
        </p:txBody>
      </p:sp>
    </p:spTree>
    <p:extLst>
      <p:ext uri="{BB962C8B-B14F-4D97-AF65-F5344CB8AC3E}">
        <p14:creationId xmlns:p14="http://schemas.microsoft.com/office/powerpoint/2010/main" val="14654346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0836"/>
                                        </p:tgtEl>
                                        <p:attrNameLst>
                                          <p:attrName>style.visibility</p:attrName>
                                        </p:attrNameLst>
                                      </p:cBhvr>
                                      <p:to>
                                        <p:strVal val="visible"/>
                                      </p:to>
                                    </p:set>
                                    <p:anim calcmode="lin" valueType="num">
                                      <p:cBhvr additive="base">
                                        <p:cTn id="7" dur="500" fill="hold"/>
                                        <p:tgtEl>
                                          <p:spTgt spid="120836"/>
                                        </p:tgtEl>
                                        <p:attrNameLst>
                                          <p:attrName>ppt_x</p:attrName>
                                        </p:attrNameLst>
                                      </p:cBhvr>
                                      <p:tavLst>
                                        <p:tav tm="0">
                                          <p:val>
                                            <p:strVal val="0-#ppt_w/2"/>
                                          </p:val>
                                        </p:tav>
                                        <p:tav tm="100000">
                                          <p:val>
                                            <p:strVal val="#ppt_x"/>
                                          </p:val>
                                        </p:tav>
                                      </p:tavLst>
                                    </p:anim>
                                    <p:anim calcmode="lin" valueType="num">
                                      <p:cBhvr additive="base">
                                        <p:cTn id="8" dur="500" fill="hold"/>
                                        <p:tgtEl>
                                          <p:spTgt spid="12083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0837"/>
                                        </p:tgtEl>
                                        <p:attrNameLst>
                                          <p:attrName>style.visibility</p:attrName>
                                        </p:attrNameLst>
                                      </p:cBhvr>
                                      <p:to>
                                        <p:strVal val="visible"/>
                                      </p:to>
                                    </p:set>
                                    <p:anim calcmode="lin" valueType="num">
                                      <p:cBhvr additive="base">
                                        <p:cTn id="13" dur="500" fill="hold"/>
                                        <p:tgtEl>
                                          <p:spTgt spid="120837"/>
                                        </p:tgtEl>
                                        <p:attrNameLst>
                                          <p:attrName>ppt_x</p:attrName>
                                        </p:attrNameLst>
                                      </p:cBhvr>
                                      <p:tavLst>
                                        <p:tav tm="0">
                                          <p:val>
                                            <p:strVal val="0-#ppt_w/2"/>
                                          </p:val>
                                        </p:tav>
                                        <p:tav tm="100000">
                                          <p:val>
                                            <p:strVal val="#ppt_x"/>
                                          </p:val>
                                        </p:tav>
                                      </p:tavLst>
                                    </p:anim>
                                    <p:anim calcmode="lin" valueType="num">
                                      <p:cBhvr additive="base">
                                        <p:cTn id="14" dur="500" fill="hold"/>
                                        <p:tgtEl>
                                          <p:spTgt spid="1208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6" grpId="0" animBg="1" autoUpdateAnimBg="0"/>
      <p:bldP spid="120837" grpId="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Rectangle 3" descr="Rectangle: Click to edit Master text styles&#10;Second level&#10;Third level&#10;Fourth level&#10;Fifth level"/>
          <p:cNvSpPr>
            <a:spLocks noGrp="1" noChangeArrowheads="1"/>
          </p:cNvSpPr>
          <p:nvPr>
            <p:ph type="body" idx="1"/>
          </p:nvPr>
        </p:nvSpPr>
        <p:spPr>
          <a:xfrm>
            <a:off x="251520" y="980728"/>
            <a:ext cx="8712968" cy="4277072"/>
          </a:xfrm>
        </p:spPr>
        <p:txBody>
          <a:bodyPr/>
          <a:lstStyle/>
          <a:p>
            <a:pPr marL="0" indent="0" algn="just">
              <a:buNone/>
            </a:pPr>
            <a:r>
              <a:rPr lang="zh-CN" altLang="en-US" sz="2800" b="1" dirty="0"/>
              <a:t>按位或（|） </a:t>
            </a:r>
          </a:p>
          <a:p>
            <a:pPr marL="0" indent="0" algn="just">
              <a:buFont typeface="Wingdings" pitchFamily="2" charset="2"/>
              <a:buNone/>
            </a:pPr>
            <a:r>
              <a:rPr lang="zh-CN" altLang="en-US" sz="2800" b="0" dirty="0">
                <a:latin typeface="Times New Roman" pitchFamily="18" charset="0"/>
              </a:rPr>
              <a:t>         按位或操作的作用是将两个操作数对应的每一位分别进行逻辑或操作。</a:t>
            </a:r>
          </a:p>
          <a:p>
            <a:pPr algn="just">
              <a:buFont typeface="Wingdings" pitchFamily="2" charset="2"/>
              <a:buNone/>
            </a:pPr>
            <a:r>
              <a:rPr lang="zh-CN" altLang="en-US" sz="2800" b="0" dirty="0">
                <a:latin typeface="Times New Roman" pitchFamily="18" charset="0"/>
              </a:rPr>
              <a:t>   例如：计算3 | 5</a:t>
            </a:r>
          </a:p>
          <a:p>
            <a:pPr algn="just">
              <a:buFont typeface="Wingdings" pitchFamily="2" charset="2"/>
              <a:buNone/>
            </a:pPr>
            <a:r>
              <a:rPr lang="zh-CN" altLang="en-US" sz="2800" b="0" dirty="0">
                <a:latin typeface="Times New Roman" pitchFamily="18" charset="0"/>
              </a:rPr>
              <a:t>                   	3：0 0 0 0 0 0 1 1</a:t>
            </a:r>
          </a:p>
          <a:p>
            <a:pPr algn="just">
              <a:buFont typeface="Wingdings" pitchFamily="2" charset="2"/>
              <a:buNone/>
            </a:pPr>
            <a:r>
              <a:rPr lang="zh-CN" altLang="en-US" sz="2800" b="0" dirty="0">
                <a:latin typeface="Times New Roman" pitchFamily="18" charset="0"/>
              </a:rPr>
              <a:t>                </a:t>
            </a:r>
            <a:r>
              <a:rPr lang="zh-CN" altLang="en-US" sz="2800" b="0" u="sng" dirty="0">
                <a:latin typeface="Times New Roman" pitchFamily="18" charset="0"/>
              </a:rPr>
              <a:t>   	5：0 0 0 0 0 1 0 1   </a:t>
            </a:r>
            <a:endParaRPr lang="zh-CN" altLang="en-US" sz="2800" b="0" dirty="0">
              <a:latin typeface="Times New Roman" pitchFamily="18" charset="0"/>
            </a:endParaRPr>
          </a:p>
          <a:p>
            <a:pPr algn="just">
              <a:buFont typeface="Wingdings" pitchFamily="2" charset="2"/>
              <a:buNone/>
            </a:pPr>
            <a:r>
              <a:rPr lang="zh-CN" altLang="en-US" sz="2800" b="0" dirty="0">
                <a:latin typeface="Times New Roman" pitchFamily="18" charset="0"/>
              </a:rPr>
              <a:t>                    3 |5：0 0 0 0 0 1 1 1</a:t>
            </a:r>
          </a:p>
          <a:p>
            <a:pPr algn="just">
              <a:buFont typeface="Wingdings" pitchFamily="2" charset="2"/>
              <a:buNone/>
            </a:pPr>
            <a:r>
              <a:rPr lang="zh-CN" altLang="en-US" sz="2800" b="0" dirty="0">
                <a:latin typeface="Times New Roman" pitchFamily="18" charset="0"/>
              </a:rPr>
              <a:t>      例如：</a:t>
            </a:r>
          </a:p>
          <a:p>
            <a:pPr algn="just">
              <a:buFont typeface="Wingdings" pitchFamily="2" charset="2"/>
              <a:buNone/>
            </a:pPr>
            <a:r>
              <a:rPr lang="zh-CN" altLang="en-US" sz="2800" b="0" dirty="0">
                <a:latin typeface="Times New Roman" pitchFamily="18" charset="0"/>
              </a:rPr>
              <a:t>          将</a:t>
            </a:r>
            <a:r>
              <a:rPr lang="en-US" altLang="zh-CN" sz="2800" b="0" dirty="0" err="1">
                <a:latin typeface="Times New Roman" pitchFamily="18" charset="0"/>
              </a:rPr>
              <a:t>int</a:t>
            </a:r>
            <a:r>
              <a:rPr lang="en-US" altLang="zh-CN" sz="2800" b="0" dirty="0">
                <a:latin typeface="Times New Roman" pitchFamily="18" charset="0"/>
              </a:rPr>
              <a:t> a;</a:t>
            </a:r>
            <a:r>
              <a:rPr lang="zh-CN" altLang="en-US" sz="2800" b="0" dirty="0">
                <a:latin typeface="Times New Roman" pitchFamily="18" charset="0"/>
              </a:rPr>
              <a:t>的低字节置1：</a:t>
            </a:r>
            <a:endParaRPr lang="en-US" altLang="zh-CN" sz="2800" b="0" dirty="0">
              <a:latin typeface="Times New Roman" pitchFamily="18" charset="0"/>
            </a:endParaRPr>
          </a:p>
          <a:p>
            <a:pPr>
              <a:buFont typeface="Wingdings" pitchFamily="2" charset="2"/>
              <a:buNone/>
            </a:pPr>
            <a:endParaRPr lang="zh-CN" altLang="en-US" sz="2800" b="0" dirty="0">
              <a:latin typeface="Times New Roman" pitchFamily="18" charset="0"/>
            </a:endParaRPr>
          </a:p>
        </p:txBody>
      </p:sp>
      <p:sp>
        <p:nvSpPr>
          <p:cNvPr id="121860" name="Text Box 4"/>
          <p:cNvSpPr txBox="1">
            <a:spLocks noChangeArrowheads="1"/>
          </p:cNvSpPr>
          <p:nvPr/>
        </p:nvSpPr>
        <p:spPr bwMode="auto">
          <a:xfrm>
            <a:off x="5181600" y="5257800"/>
            <a:ext cx="2133600" cy="531813"/>
          </a:xfrm>
          <a:prstGeom prst="rect">
            <a:avLst/>
          </a:prstGeom>
          <a:noFill/>
          <a:ln w="12700" cap="sq">
            <a:solidFill>
              <a:schemeClr val="hlink"/>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a:latin typeface="Times New Roman" pitchFamily="18" charset="0"/>
              </a:rPr>
              <a:t>a = a | 0xff;</a:t>
            </a:r>
            <a:endParaRPr kumimoji="1" lang="zh-CN" altLang="en-US" sz="2800">
              <a:latin typeface="Times New Roman" pitchFamily="18" charset="0"/>
            </a:endParaRPr>
          </a:p>
        </p:txBody>
      </p:sp>
    </p:spTree>
    <p:extLst>
      <p:ext uri="{BB962C8B-B14F-4D97-AF65-F5344CB8AC3E}">
        <p14:creationId xmlns:p14="http://schemas.microsoft.com/office/powerpoint/2010/main" val="9688483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1860"/>
                                        </p:tgtEl>
                                        <p:attrNameLst>
                                          <p:attrName>style.visibility</p:attrName>
                                        </p:attrNameLst>
                                      </p:cBhvr>
                                      <p:to>
                                        <p:strVal val="visible"/>
                                      </p:to>
                                    </p:set>
                                    <p:anim calcmode="lin" valueType="num">
                                      <p:cBhvr additive="base">
                                        <p:cTn id="7" dur="500" fill="hold"/>
                                        <p:tgtEl>
                                          <p:spTgt spid="121860"/>
                                        </p:tgtEl>
                                        <p:attrNameLst>
                                          <p:attrName>ppt_x</p:attrName>
                                        </p:attrNameLst>
                                      </p:cBhvr>
                                      <p:tavLst>
                                        <p:tav tm="0">
                                          <p:val>
                                            <p:strVal val="0-#ppt_w/2"/>
                                          </p:val>
                                        </p:tav>
                                        <p:tav tm="100000">
                                          <p:val>
                                            <p:strVal val="#ppt_x"/>
                                          </p:val>
                                        </p:tav>
                                      </p:tavLst>
                                    </p:anim>
                                    <p:anim calcmode="lin" valueType="num">
                                      <p:cBhvr additive="base">
                                        <p:cTn id="8" dur="500" fill="hold"/>
                                        <p:tgtEl>
                                          <p:spTgt spid="1218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60" grpId="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3" descr="Rectangle: Click to edit Master text styles&#10;Second level&#10;Third level&#10;Fourth level&#10;Fifth level"/>
          <p:cNvSpPr>
            <a:spLocks noGrp="1" noChangeArrowheads="1"/>
          </p:cNvSpPr>
          <p:nvPr>
            <p:ph type="body" idx="1"/>
          </p:nvPr>
        </p:nvSpPr>
        <p:spPr>
          <a:xfrm>
            <a:off x="395536" y="980728"/>
            <a:ext cx="8496944" cy="4114800"/>
          </a:xfrm>
        </p:spPr>
        <p:txBody>
          <a:bodyPr/>
          <a:lstStyle/>
          <a:p>
            <a:pPr marL="0" indent="0" algn="just">
              <a:buNone/>
            </a:pPr>
            <a:r>
              <a:rPr lang="zh-CN" altLang="en-US" sz="3200" b="1" dirty="0"/>
              <a:t>按位异或（^）</a:t>
            </a:r>
            <a:r>
              <a:rPr lang="zh-CN" altLang="en-US" sz="2400" b="1" dirty="0"/>
              <a:t> </a:t>
            </a:r>
          </a:p>
          <a:p>
            <a:pPr marL="0" indent="0" algn="just">
              <a:buFont typeface="Wingdings" pitchFamily="2" charset="2"/>
              <a:buNone/>
            </a:pPr>
            <a:r>
              <a:rPr lang="zh-CN" altLang="en-US" sz="2400" b="0" dirty="0">
                <a:latin typeface="Times New Roman" pitchFamily="18" charset="0"/>
              </a:rPr>
              <a:t>          按位异或操作的作用是将两个操作数对应的每一位分别进行异或操作。</a:t>
            </a:r>
          </a:p>
          <a:p>
            <a:pPr marL="544513" indent="-544513" algn="just">
              <a:buFont typeface="Wingdings" pitchFamily="2" charset="2"/>
              <a:buNone/>
            </a:pPr>
            <a:r>
              <a:rPr lang="zh-CN" altLang="en-US" sz="2400" b="0" dirty="0">
                <a:latin typeface="Times New Roman" pitchFamily="18" charset="0"/>
              </a:rPr>
              <a:t>    </a:t>
            </a:r>
            <a:r>
              <a:rPr lang="zh-CN" altLang="en-US" sz="2400" b="0" dirty="0" smtClean="0">
                <a:latin typeface="Times New Roman" pitchFamily="18" charset="0"/>
              </a:rPr>
              <a:t>    具体</a:t>
            </a:r>
            <a:r>
              <a:rPr lang="zh-CN" altLang="en-US" sz="2400" b="0" dirty="0">
                <a:latin typeface="Times New Roman" pitchFamily="18" charset="0"/>
              </a:rPr>
              <a:t>运算规则：</a:t>
            </a:r>
          </a:p>
          <a:p>
            <a:pPr algn="just">
              <a:buFont typeface="Wingdings" pitchFamily="2" charset="2"/>
              <a:buNone/>
            </a:pPr>
            <a:r>
              <a:rPr lang="zh-CN" altLang="en-US" sz="2400" b="0" dirty="0">
                <a:latin typeface="Times New Roman" pitchFamily="18" charset="0"/>
              </a:rPr>
              <a:t>           </a:t>
            </a:r>
            <a:r>
              <a:rPr lang="zh-CN" altLang="en-US" sz="2400" b="0" dirty="0">
                <a:solidFill>
                  <a:schemeClr val="tx2"/>
                </a:solidFill>
                <a:latin typeface="Times New Roman" pitchFamily="18" charset="0"/>
              </a:rPr>
              <a:t>1^1=0，0^0=0，1^0=0^1=1</a:t>
            </a:r>
          </a:p>
          <a:p>
            <a:pPr algn="just">
              <a:buFont typeface="Wingdings" pitchFamily="2" charset="2"/>
              <a:buNone/>
            </a:pPr>
            <a:r>
              <a:rPr lang="zh-CN" altLang="en-US" sz="2400" b="0" dirty="0">
                <a:latin typeface="Times New Roman" pitchFamily="18" charset="0"/>
              </a:rPr>
              <a:t>     </a:t>
            </a:r>
            <a:r>
              <a:rPr lang="zh-CN" altLang="en-US" sz="2400" b="0" dirty="0" smtClean="0">
                <a:latin typeface="Times New Roman" pitchFamily="18" charset="0"/>
              </a:rPr>
              <a:t>   例如</a:t>
            </a:r>
            <a:r>
              <a:rPr lang="zh-CN" altLang="en-US" sz="2400" b="0" dirty="0">
                <a:latin typeface="Times New Roman" pitchFamily="18" charset="0"/>
              </a:rPr>
              <a:t>：计算3^5</a:t>
            </a:r>
          </a:p>
          <a:p>
            <a:pPr algn="just">
              <a:buFont typeface="Wingdings" pitchFamily="2" charset="2"/>
              <a:buNone/>
            </a:pPr>
            <a:r>
              <a:rPr lang="zh-CN" altLang="en-US" sz="2400" b="0" dirty="0">
                <a:latin typeface="Times New Roman" pitchFamily="18" charset="0"/>
              </a:rPr>
              <a:t>	               	3：0 0 0 0 0 0 1 1</a:t>
            </a:r>
          </a:p>
          <a:p>
            <a:pPr algn="just">
              <a:buFont typeface="Wingdings" pitchFamily="2" charset="2"/>
              <a:buNone/>
            </a:pPr>
            <a:r>
              <a:rPr lang="zh-CN" altLang="en-US" sz="2400" b="0" dirty="0">
                <a:latin typeface="Times New Roman" pitchFamily="18" charset="0"/>
              </a:rPr>
              <a:t>                </a:t>
            </a:r>
            <a:r>
              <a:rPr lang="zh-CN" altLang="en-US" sz="2400" b="0" u="sng" dirty="0">
                <a:latin typeface="Times New Roman" pitchFamily="18" charset="0"/>
              </a:rPr>
              <a:t>   	5：0 0 0 0 0 1 0 1   </a:t>
            </a:r>
            <a:endParaRPr lang="zh-CN" altLang="en-US" sz="2400" b="0" dirty="0">
              <a:latin typeface="Times New Roman" pitchFamily="18" charset="0"/>
            </a:endParaRPr>
          </a:p>
          <a:p>
            <a:pPr algn="just">
              <a:buFont typeface="Wingdings" pitchFamily="2" charset="2"/>
              <a:buNone/>
            </a:pPr>
            <a:r>
              <a:rPr lang="zh-CN" altLang="en-US" sz="2400" b="0" dirty="0">
                <a:latin typeface="Times New Roman" pitchFamily="18" charset="0"/>
              </a:rPr>
              <a:t>                   3 ^5：0 0 0 0 0 1 1 0</a:t>
            </a:r>
          </a:p>
          <a:p>
            <a:pPr>
              <a:buFont typeface="Wingdings" pitchFamily="2" charset="2"/>
              <a:buNone/>
            </a:pPr>
            <a:endParaRPr lang="zh-CN" altLang="en-US" sz="2400" b="0" dirty="0">
              <a:latin typeface="Times New Roman" pitchFamily="18" charset="0"/>
            </a:endParaRPr>
          </a:p>
        </p:txBody>
      </p:sp>
    </p:spTree>
    <p:extLst>
      <p:ext uri="{BB962C8B-B14F-4D97-AF65-F5344CB8AC3E}">
        <p14:creationId xmlns:p14="http://schemas.microsoft.com/office/powerpoint/2010/main" val="236670165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Rectangle 3" descr="Rectangle: Click to edit Master text styles&#10;Second level&#10;Third level&#10;Fourth level&#10;Fifth level"/>
          <p:cNvSpPr>
            <a:spLocks noGrp="1" noChangeArrowheads="1"/>
          </p:cNvSpPr>
          <p:nvPr>
            <p:ph type="body" idx="1"/>
          </p:nvPr>
        </p:nvSpPr>
        <p:spPr>
          <a:xfrm>
            <a:off x="395536" y="934614"/>
            <a:ext cx="8229600" cy="4525963"/>
          </a:xfrm>
        </p:spPr>
        <p:txBody>
          <a:bodyPr/>
          <a:lstStyle/>
          <a:p>
            <a:pPr marL="0" indent="0" algn="just">
              <a:buNone/>
            </a:pPr>
            <a:r>
              <a:rPr lang="zh-CN" altLang="en-US" sz="3600" b="0" dirty="0"/>
              <a:t>按位异或（^）</a:t>
            </a:r>
            <a:r>
              <a:rPr lang="zh-CN" altLang="en-US" dirty="0"/>
              <a:t> </a:t>
            </a:r>
          </a:p>
          <a:p>
            <a:pPr algn="just">
              <a:buFont typeface="Wingdings" pitchFamily="2" charset="2"/>
              <a:buNone/>
            </a:pPr>
            <a:r>
              <a:rPr lang="zh-CN" altLang="en-US" dirty="0">
                <a:latin typeface="Times New Roman" pitchFamily="18" charset="0"/>
              </a:rPr>
              <a:t> </a:t>
            </a:r>
            <a:r>
              <a:rPr lang="zh-CN" altLang="en-US" b="0" dirty="0">
                <a:latin typeface="Times New Roman" pitchFamily="18" charset="0"/>
              </a:rPr>
              <a:t>例如：</a:t>
            </a:r>
          </a:p>
          <a:p>
            <a:pPr algn="just">
              <a:buFont typeface="Wingdings" pitchFamily="2" charset="2"/>
              <a:buNone/>
            </a:pPr>
            <a:r>
              <a:rPr lang="zh-CN" altLang="en-US" b="0" dirty="0">
                <a:latin typeface="Times New Roman" pitchFamily="18" charset="0"/>
              </a:rPr>
              <a:t>     如果使8位二进制数01111010的后四位翻转？</a:t>
            </a:r>
          </a:p>
        </p:txBody>
      </p:sp>
      <p:sp>
        <p:nvSpPr>
          <p:cNvPr id="123908" name="Text Box 4"/>
          <p:cNvSpPr txBox="1">
            <a:spLocks noChangeArrowheads="1"/>
          </p:cNvSpPr>
          <p:nvPr/>
        </p:nvSpPr>
        <p:spPr bwMode="auto">
          <a:xfrm>
            <a:off x="1447800" y="3429000"/>
            <a:ext cx="6324600" cy="1200329"/>
          </a:xfrm>
          <a:prstGeom prst="rect">
            <a:avLst/>
          </a:prstGeom>
          <a:noFill/>
          <a:ln w="12700" cap="sq">
            <a:solidFill>
              <a:schemeClr val="hlink"/>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kumimoji="1" lang="zh-CN" altLang="en-US" dirty="0">
                <a:latin typeface="楷体_GB2312" pitchFamily="49" charset="-122"/>
                <a:ea typeface="楷体_GB2312" pitchFamily="49" charset="-122"/>
              </a:rPr>
              <a:t>可以将该二进制数与00001111进行异或操作：</a:t>
            </a:r>
          </a:p>
          <a:p>
            <a:pPr algn="just"/>
            <a:r>
              <a:rPr kumimoji="1" lang="zh-CN" altLang="en-US" dirty="0">
                <a:latin typeface="Times New Roman" pitchFamily="18" charset="0"/>
              </a:rPr>
              <a:t>                        0 1 1 1 1 0 1 0</a:t>
            </a:r>
          </a:p>
          <a:p>
            <a:pPr algn="just"/>
            <a:r>
              <a:rPr kumimoji="1" lang="zh-CN" altLang="en-US" dirty="0">
                <a:latin typeface="Times New Roman" pitchFamily="18" charset="0"/>
              </a:rPr>
              <a:t>              </a:t>
            </a:r>
            <a:r>
              <a:rPr kumimoji="1" lang="zh-CN" altLang="en-US" u="sng" dirty="0">
                <a:latin typeface="Times New Roman" pitchFamily="18" charset="0"/>
              </a:rPr>
              <a:t>（^）0 0 0 0 1 1 1 1   </a:t>
            </a:r>
            <a:endParaRPr kumimoji="1" lang="zh-CN" altLang="en-US" dirty="0">
              <a:latin typeface="Times New Roman" pitchFamily="18" charset="0"/>
            </a:endParaRPr>
          </a:p>
          <a:p>
            <a:pPr algn="just"/>
            <a:r>
              <a:rPr kumimoji="1" lang="zh-CN" altLang="en-US" dirty="0">
                <a:latin typeface="Times New Roman" pitchFamily="18" charset="0"/>
              </a:rPr>
              <a:t>                </a:t>
            </a:r>
            <a:r>
              <a:rPr kumimoji="1" lang="zh-CN" altLang="en-US" dirty="0" smtClean="0">
                <a:latin typeface="Times New Roman" pitchFamily="18" charset="0"/>
              </a:rPr>
              <a:t>        0 </a:t>
            </a:r>
            <a:r>
              <a:rPr kumimoji="1" lang="zh-CN" altLang="en-US" dirty="0">
                <a:latin typeface="Times New Roman" pitchFamily="18" charset="0"/>
              </a:rPr>
              <a:t>1 1 1 0 1 0 1</a:t>
            </a:r>
          </a:p>
        </p:txBody>
      </p:sp>
    </p:spTree>
    <p:extLst>
      <p:ext uri="{BB962C8B-B14F-4D97-AF65-F5344CB8AC3E}">
        <p14:creationId xmlns:p14="http://schemas.microsoft.com/office/powerpoint/2010/main" val="32801607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3908"/>
                                        </p:tgtEl>
                                        <p:attrNameLst>
                                          <p:attrName>style.visibility</p:attrName>
                                        </p:attrNameLst>
                                      </p:cBhvr>
                                      <p:to>
                                        <p:strVal val="visible"/>
                                      </p:to>
                                    </p:set>
                                    <p:anim calcmode="lin" valueType="num">
                                      <p:cBhvr additive="base">
                                        <p:cTn id="7" dur="500" fill="hold"/>
                                        <p:tgtEl>
                                          <p:spTgt spid="123908"/>
                                        </p:tgtEl>
                                        <p:attrNameLst>
                                          <p:attrName>ppt_x</p:attrName>
                                        </p:attrNameLst>
                                      </p:cBhvr>
                                      <p:tavLst>
                                        <p:tav tm="0">
                                          <p:val>
                                            <p:strVal val="0-#ppt_w/2"/>
                                          </p:val>
                                        </p:tav>
                                        <p:tav tm="100000">
                                          <p:val>
                                            <p:strVal val="#ppt_x"/>
                                          </p:val>
                                        </p:tav>
                                      </p:tavLst>
                                    </p:anim>
                                    <p:anim calcmode="lin" valueType="num">
                                      <p:cBhvr additive="base">
                                        <p:cTn id="8" dur="500" fill="hold"/>
                                        <p:tgtEl>
                                          <p:spTgt spid="12390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8"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文本占位符 99330" descr="Rectangle: Click to edit Master text styles&#10;Second level&#10;Third level&#10;Fourth level&#10;Fifth level"/>
          <p:cNvSpPr>
            <a:spLocks noGrp="1"/>
          </p:cNvSpPr>
          <p:nvPr>
            <p:ph idx="1"/>
          </p:nvPr>
        </p:nvSpPr>
        <p:spPr>
          <a:xfrm>
            <a:off x="451485" y="927734"/>
            <a:ext cx="8229600" cy="5381585"/>
          </a:xfrm>
          <a:solidFill>
            <a:schemeClr val="bg1"/>
          </a:solidFill>
        </p:spPr>
        <p:txBody>
          <a:bodyPr anchor="t"/>
          <a:lstStyle/>
          <a:p>
            <a:pPr marL="0" indent="0" algn="just">
              <a:buNone/>
            </a:pPr>
            <a:r>
              <a:rPr lang="zh-CN" altLang="en-US" sz="2800" b="0" dirty="0"/>
              <a:t>表达式</a:t>
            </a:r>
            <a:endParaRPr lang="zh-CN" altLang="en-US" sz="2800" b="0" dirty="0">
              <a:solidFill>
                <a:schemeClr val="tx2"/>
              </a:solidFill>
            </a:endParaRPr>
          </a:p>
          <a:p>
            <a:pPr marL="0" indent="0" algn="just">
              <a:lnSpc>
                <a:spcPct val="150000"/>
              </a:lnSpc>
              <a:buNone/>
            </a:pPr>
            <a:r>
              <a:rPr lang="zh-CN" altLang="en-US" sz="2800" b="1" dirty="0" smtClean="0">
                <a:solidFill>
                  <a:srgbClr val="FF0000"/>
                </a:solidFill>
              </a:rPr>
              <a:t>表达式</a:t>
            </a:r>
            <a:r>
              <a:rPr lang="zh-CN" altLang="en-US" sz="2800" b="1" dirty="0">
                <a:solidFill>
                  <a:srgbClr val="FF0000"/>
                </a:solidFill>
              </a:rPr>
              <a:t>是操作符、操作数和标点符号组成的序列</a:t>
            </a:r>
            <a:r>
              <a:rPr lang="zh-CN" altLang="en-US" sz="2800" dirty="0"/>
              <a:t>。</a:t>
            </a:r>
          </a:p>
          <a:p>
            <a:pPr marL="0" indent="0" algn="just">
              <a:lnSpc>
                <a:spcPct val="150000"/>
              </a:lnSpc>
              <a:buNone/>
            </a:pPr>
            <a:r>
              <a:rPr lang="zh-CN" altLang="en-US" sz="2800" dirty="0"/>
              <a:t>      操作符：</a:t>
            </a:r>
            <a:r>
              <a:rPr lang="en-US" altLang="zh-CN" sz="2800" dirty="0"/>
              <a:t>+ - * / </a:t>
            </a:r>
            <a:r>
              <a:rPr lang="zh-CN" altLang="en-US" sz="2800" dirty="0"/>
              <a:t>等</a:t>
            </a:r>
          </a:p>
          <a:p>
            <a:pPr marL="0" indent="0" algn="just">
              <a:lnSpc>
                <a:spcPct val="150000"/>
              </a:lnSpc>
              <a:buNone/>
            </a:pPr>
            <a:r>
              <a:rPr lang="zh-CN" altLang="en-US" sz="2800" dirty="0"/>
              <a:t>      操作数：变量、</a:t>
            </a:r>
            <a:r>
              <a:rPr lang="zh-CN" altLang="en-US" sz="2800" dirty="0" smtClean="0"/>
              <a:t>常量</a:t>
            </a:r>
            <a:endParaRPr lang="en-US" altLang="zh-CN" sz="2800" dirty="0" smtClean="0"/>
          </a:p>
          <a:p>
            <a:pPr marL="0" indent="0" algn="just">
              <a:lnSpc>
                <a:spcPct val="150000"/>
              </a:lnSpc>
              <a:buNone/>
            </a:pPr>
            <a:r>
              <a:rPr lang="zh-CN" altLang="en-US" sz="2800" dirty="0" smtClean="0"/>
              <a:t>      </a:t>
            </a:r>
            <a:r>
              <a:rPr lang="zh-CN" altLang="en-US" sz="2800" dirty="0"/>
              <a:t>标点符号：空格、回车等</a:t>
            </a:r>
          </a:p>
          <a:p>
            <a:pPr marL="0" indent="0" algn="just">
              <a:lnSpc>
                <a:spcPct val="150000"/>
              </a:lnSpc>
              <a:buNone/>
            </a:pPr>
            <a:endParaRPr lang="zh-CN" altLang="en-US" sz="2800" b="0" dirty="0"/>
          </a:p>
          <a:p>
            <a:pPr algn="just">
              <a:buNone/>
            </a:pPr>
            <a:r>
              <a:rPr lang="zh-CN" altLang="en-US" sz="2800" dirty="0"/>
              <a:t>         </a:t>
            </a:r>
            <a:endParaRPr lang="en-US" altLang="zh-CN" sz="2800" dirty="0"/>
          </a:p>
        </p:txBody>
      </p:sp>
      <p:sp>
        <p:nvSpPr>
          <p:cNvPr id="5126" name="Text Box 8"/>
          <p:cNvSpPr txBox="1">
            <a:spLocks noChangeArrowheads="1"/>
          </p:cNvSpPr>
          <p:nvPr/>
        </p:nvSpPr>
        <p:spPr bwMode="auto">
          <a:xfrm>
            <a:off x="451585" y="-95373"/>
            <a:ext cx="3401060" cy="822960"/>
          </a:xfrm>
          <a:prstGeom prst="rect">
            <a:avLst/>
          </a:prstGeom>
          <a:noFill/>
          <a:ln>
            <a:noFill/>
          </a:ln>
          <a:effectLst>
            <a:outerShdw dist="12700" dir="10800000" algn="ctr" rotWithShape="0">
              <a:schemeClr val="accent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en-US" sz="3200" b="1" dirty="0" smtClean="0"/>
              <a:t>C++</a:t>
            </a:r>
            <a:r>
              <a:rPr lang="zh-CN" altLang="en-US" sz="3200" b="1" dirty="0" smtClean="0"/>
              <a:t>表达式与语句</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02">
                                            <p:txEl>
                                              <p:pRg st="2" end="2"/>
                                            </p:txEl>
                                          </p:spTgt>
                                        </p:tgtEl>
                                        <p:attrNameLst>
                                          <p:attrName>style.visibility</p:attrName>
                                        </p:attrNameLst>
                                      </p:cBhvr>
                                      <p:to>
                                        <p:strVal val="visible"/>
                                      </p:to>
                                    </p:set>
                                    <p:anim calcmode="lin" valueType="num">
                                      <p:cBhvr additive="base">
                                        <p:cTn id="7" dur="500" fill="hold"/>
                                        <p:tgtEl>
                                          <p:spTgt spid="5120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0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1202">
                                            <p:txEl>
                                              <p:pRg st="3" end="3"/>
                                            </p:txEl>
                                          </p:spTgt>
                                        </p:tgtEl>
                                        <p:attrNameLst>
                                          <p:attrName>style.visibility</p:attrName>
                                        </p:attrNameLst>
                                      </p:cBhvr>
                                      <p:to>
                                        <p:strVal val="visible"/>
                                      </p:to>
                                    </p:set>
                                    <p:anim calcmode="lin" valueType="num">
                                      <p:cBhvr additive="base">
                                        <p:cTn id="13" dur="500" fill="hold"/>
                                        <p:tgtEl>
                                          <p:spTgt spid="51202">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20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1202">
                                            <p:txEl>
                                              <p:pRg st="4" end="4"/>
                                            </p:txEl>
                                          </p:spTgt>
                                        </p:tgtEl>
                                        <p:attrNameLst>
                                          <p:attrName>style.visibility</p:attrName>
                                        </p:attrNameLst>
                                      </p:cBhvr>
                                      <p:to>
                                        <p:strVal val="visible"/>
                                      </p:to>
                                    </p:set>
                                    <p:anim calcmode="lin" valueType="num">
                                      <p:cBhvr additive="base">
                                        <p:cTn id="19" dur="500" fill="hold"/>
                                        <p:tgtEl>
                                          <p:spTgt spid="51202">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120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Rectangle 3" descr="Rectangle: Click to edit Master text styles&#10;Second level&#10;Third level&#10;Fourth level&#10;Fifth level"/>
          <p:cNvSpPr>
            <a:spLocks noGrp="1" noChangeArrowheads="1"/>
          </p:cNvSpPr>
          <p:nvPr>
            <p:ph type="body" idx="1"/>
          </p:nvPr>
        </p:nvSpPr>
        <p:spPr>
          <a:xfrm>
            <a:off x="395536" y="836712"/>
            <a:ext cx="8229600" cy="4525963"/>
          </a:xfrm>
        </p:spPr>
        <p:txBody>
          <a:bodyPr/>
          <a:lstStyle/>
          <a:p>
            <a:pPr marL="0" indent="0" algn="just">
              <a:buNone/>
            </a:pPr>
            <a:r>
              <a:rPr lang="zh-CN" altLang="en-US" sz="3200" b="1" dirty="0"/>
              <a:t>按位取反（</a:t>
            </a:r>
            <a:r>
              <a:rPr lang="zh-CN" altLang="en-US" sz="3200" b="1" dirty="0">
                <a:latin typeface="Times New Roman" pitchFamily="18" charset="0"/>
              </a:rPr>
              <a:t>~</a:t>
            </a:r>
            <a:r>
              <a:rPr lang="zh-CN" altLang="en-US" sz="3200" b="1" dirty="0"/>
              <a:t>）</a:t>
            </a:r>
            <a:r>
              <a:rPr lang="zh-CN" altLang="en-US" b="1" dirty="0"/>
              <a:t> </a:t>
            </a:r>
          </a:p>
          <a:p>
            <a:pPr marL="0" indent="0" algn="just">
              <a:buFont typeface="Wingdings" pitchFamily="2" charset="2"/>
              <a:buNone/>
            </a:pPr>
            <a:r>
              <a:rPr lang="zh-CN" altLang="en-US" b="0" dirty="0">
                <a:latin typeface="Times New Roman" pitchFamily="18" charset="0"/>
              </a:rPr>
              <a:t>         按位取反是一个一元运算符，它的作用是将两个操作数对应的每一位分别进行取反操作。</a:t>
            </a:r>
          </a:p>
          <a:p>
            <a:pPr algn="just">
              <a:buFont typeface="Wingdings" pitchFamily="2" charset="2"/>
              <a:buNone/>
            </a:pPr>
            <a:r>
              <a:rPr lang="zh-CN" altLang="en-US" b="0" dirty="0">
                <a:latin typeface="Times New Roman" pitchFamily="18" charset="0"/>
              </a:rPr>
              <a:t>        具体运算规则：</a:t>
            </a:r>
            <a:r>
              <a:rPr lang="zh-CN" altLang="en-US" b="0" dirty="0">
                <a:solidFill>
                  <a:schemeClr val="tx2"/>
                </a:solidFill>
                <a:latin typeface="Times New Roman" pitchFamily="18" charset="0"/>
              </a:rPr>
              <a:t>~1=0，~0=1</a:t>
            </a:r>
            <a:r>
              <a:rPr lang="zh-CN" altLang="en-US" b="0" dirty="0">
                <a:latin typeface="Times New Roman" pitchFamily="18" charset="0"/>
              </a:rPr>
              <a:t>。</a:t>
            </a:r>
          </a:p>
          <a:p>
            <a:pPr algn="just">
              <a:buFont typeface="Wingdings" pitchFamily="2" charset="2"/>
              <a:buNone/>
            </a:pPr>
            <a:r>
              <a:rPr lang="zh-CN" altLang="en-US" b="0" dirty="0">
                <a:latin typeface="Times New Roman" pitchFamily="18" charset="0"/>
              </a:rPr>
              <a:t>        例如：计算~5</a:t>
            </a:r>
          </a:p>
          <a:p>
            <a:pPr algn="just">
              <a:buFont typeface="Wingdings" pitchFamily="2" charset="2"/>
              <a:buNone/>
            </a:pPr>
            <a:r>
              <a:rPr lang="zh-CN" altLang="en-US" b="0" dirty="0">
                <a:latin typeface="Times New Roman" pitchFamily="18" charset="0"/>
              </a:rPr>
              <a:t>	               	5：0 0 0 0 0 1 0 1</a:t>
            </a:r>
          </a:p>
          <a:p>
            <a:pPr algn="just">
              <a:buFont typeface="Wingdings" pitchFamily="2" charset="2"/>
              <a:buNone/>
            </a:pPr>
            <a:r>
              <a:rPr lang="zh-CN" altLang="en-US" b="0" dirty="0">
                <a:latin typeface="Times New Roman" pitchFamily="18" charset="0"/>
              </a:rPr>
              <a:t>                  </a:t>
            </a:r>
            <a:r>
              <a:rPr lang="zh-CN" altLang="en-US" b="0" dirty="0" smtClean="0">
                <a:latin typeface="Times New Roman" pitchFamily="18" charset="0"/>
              </a:rPr>
              <a:t>       ~</a:t>
            </a:r>
            <a:r>
              <a:rPr lang="zh-CN" altLang="en-US" b="0" dirty="0">
                <a:latin typeface="Times New Roman" pitchFamily="18" charset="0"/>
              </a:rPr>
              <a:t>5：1 1 1 1 1 0 1 0</a:t>
            </a:r>
          </a:p>
          <a:p>
            <a:pPr>
              <a:buFont typeface="Wingdings" pitchFamily="2" charset="2"/>
              <a:buNone/>
            </a:pPr>
            <a:endParaRPr lang="zh-CN" altLang="en-US" b="0" dirty="0">
              <a:latin typeface="Times New Roman" pitchFamily="18" charset="0"/>
            </a:endParaRPr>
          </a:p>
        </p:txBody>
      </p:sp>
    </p:spTree>
    <p:extLst>
      <p:ext uri="{BB962C8B-B14F-4D97-AF65-F5344CB8AC3E}">
        <p14:creationId xmlns:p14="http://schemas.microsoft.com/office/powerpoint/2010/main" val="975258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4931">
                                            <p:txEl>
                                              <p:pRg st="5" end="5"/>
                                            </p:txEl>
                                          </p:spTgt>
                                        </p:tgtEl>
                                        <p:attrNameLst>
                                          <p:attrName>style.visibility</p:attrName>
                                        </p:attrNameLst>
                                      </p:cBhvr>
                                      <p:to>
                                        <p:strVal val="visible"/>
                                      </p:to>
                                    </p:set>
                                    <p:anim calcmode="lin" valueType="num">
                                      <p:cBhvr additive="base">
                                        <p:cTn id="7" dur="500" fill="hold"/>
                                        <p:tgtEl>
                                          <p:spTgt spid="124931">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493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Rectangle 3" descr="Rectangle: Click to edit Master text styles&#10;Second level&#10;Third level&#10;Fourth level&#10;Fifth level"/>
          <p:cNvSpPr>
            <a:spLocks noGrp="1" noChangeArrowheads="1"/>
          </p:cNvSpPr>
          <p:nvPr>
            <p:ph type="body" idx="1"/>
          </p:nvPr>
        </p:nvSpPr>
        <p:spPr>
          <a:xfrm>
            <a:off x="395536" y="980728"/>
            <a:ext cx="8496944" cy="4525963"/>
          </a:xfrm>
        </p:spPr>
        <p:txBody>
          <a:bodyPr/>
          <a:lstStyle/>
          <a:p>
            <a:pPr algn="just">
              <a:lnSpc>
                <a:spcPct val="90000"/>
              </a:lnSpc>
            </a:pPr>
            <a:r>
              <a:rPr lang="zh-CN" altLang="en-US" sz="3200" b="0" dirty="0">
                <a:solidFill>
                  <a:schemeClr val="tx2"/>
                </a:solidFill>
              </a:rPr>
              <a:t>左移&lt;&lt;：</a:t>
            </a:r>
          </a:p>
          <a:p>
            <a:pPr marL="0" indent="0" algn="just">
              <a:lnSpc>
                <a:spcPct val="90000"/>
              </a:lnSpc>
              <a:buFont typeface="Wingdings" pitchFamily="2" charset="2"/>
              <a:buNone/>
            </a:pPr>
            <a:r>
              <a:rPr lang="zh-CN" altLang="en-US" b="0" dirty="0"/>
              <a:t>      </a:t>
            </a:r>
            <a:r>
              <a:rPr lang="zh-CN" altLang="en-US" b="0" dirty="0" smtClean="0"/>
              <a:t> 按照</a:t>
            </a:r>
            <a:r>
              <a:rPr lang="zh-CN" altLang="en-US" b="0" dirty="0"/>
              <a:t>指定的位数将一个二进制数值向左移动。左移后，低位补0，移出的高位舍弃。</a:t>
            </a:r>
          </a:p>
          <a:p>
            <a:pPr algn="just">
              <a:lnSpc>
                <a:spcPct val="90000"/>
              </a:lnSpc>
            </a:pPr>
            <a:r>
              <a:rPr lang="zh-CN" altLang="en-US" sz="3200" b="0" dirty="0">
                <a:solidFill>
                  <a:schemeClr val="tx2"/>
                </a:solidFill>
              </a:rPr>
              <a:t>右移&gt;&gt;：</a:t>
            </a:r>
          </a:p>
          <a:p>
            <a:pPr marL="0" indent="0" algn="just">
              <a:lnSpc>
                <a:spcPct val="90000"/>
              </a:lnSpc>
              <a:buFont typeface="Wingdings" pitchFamily="2" charset="2"/>
              <a:buNone/>
            </a:pPr>
            <a:r>
              <a:rPr lang="zh-CN" altLang="en-US" b="0" dirty="0"/>
              <a:t>      </a:t>
            </a:r>
            <a:r>
              <a:rPr lang="zh-CN" altLang="en-US" b="0" dirty="0" smtClean="0"/>
              <a:t> 按照</a:t>
            </a:r>
            <a:r>
              <a:rPr lang="zh-CN" altLang="en-US" b="0" dirty="0"/>
              <a:t>指定的位数将一个二进制数值向右移动，右移后，移出的低位舍弃。</a:t>
            </a:r>
          </a:p>
          <a:p>
            <a:pPr marL="0" indent="0" algn="just">
              <a:lnSpc>
                <a:spcPct val="90000"/>
              </a:lnSpc>
              <a:buFont typeface="Wingdings" pitchFamily="2" charset="2"/>
              <a:buNone/>
            </a:pPr>
            <a:r>
              <a:rPr lang="zh-CN" altLang="en-US" b="0" dirty="0"/>
              <a:t>      </a:t>
            </a:r>
            <a:r>
              <a:rPr lang="zh-CN" altLang="en-US" b="0" dirty="0" smtClean="0"/>
              <a:t>  如果</a:t>
            </a:r>
            <a:r>
              <a:rPr lang="zh-CN" altLang="en-US" b="0" dirty="0"/>
              <a:t>是</a:t>
            </a:r>
            <a:r>
              <a:rPr lang="zh-CN" altLang="en-US" b="0" dirty="0">
                <a:solidFill>
                  <a:srgbClr val="FF0000"/>
                </a:solidFill>
              </a:rPr>
              <a:t>无符号数则高位补0</a:t>
            </a:r>
            <a:r>
              <a:rPr lang="zh-CN" altLang="en-US" b="0" dirty="0"/>
              <a:t>，如果是有符号数则高位补符号位或0，在</a:t>
            </a:r>
            <a:r>
              <a:rPr lang="en-US" altLang="zh-CN" b="0" dirty="0"/>
              <a:t>VC++6.0</a:t>
            </a:r>
            <a:r>
              <a:rPr lang="zh-CN" altLang="en-US" b="0" dirty="0"/>
              <a:t>环境下</a:t>
            </a:r>
            <a:r>
              <a:rPr lang="zh-CN" altLang="en-US" b="0" dirty="0">
                <a:solidFill>
                  <a:srgbClr val="FF0000"/>
                </a:solidFill>
              </a:rPr>
              <a:t>高位补符号位</a:t>
            </a:r>
            <a:r>
              <a:rPr lang="zh-CN" altLang="en-US" b="0" dirty="0">
                <a:solidFill>
                  <a:schemeClr val="hlink"/>
                </a:solidFill>
              </a:rPr>
              <a:t>。</a:t>
            </a:r>
          </a:p>
        </p:txBody>
      </p:sp>
    </p:spTree>
    <p:extLst>
      <p:ext uri="{BB962C8B-B14F-4D97-AF65-F5344CB8AC3E}">
        <p14:creationId xmlns:p14="http://schemas.microsoft.com/office/powerpoint/2010/main" val="366252904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9" name="Rectangle 3" descr="Rectangle: Click to edit Master text styles&#10;Second level&#10;Third level&#10;Fourth level&#10;Fifth level"/>
          <p:cNvSpPr>
            <a:spLocks noGrp="1" noChangeArrowheads="1"/>
          </p:cNvSpPr>
          <p:nvPr>
            <p:ph type="body" idx="1"/>
          </p:nvPr>
        </p:nvSpPr>
        <p:spPr>
          <a:xfrm>
            <a:off x="755576" y="1124744"/>
            <a:ext cx="7772400" cy="4114800"/>
          </a:xfrm>
        </p:spPr>
        <p:txBody>
          <a:bodyPr/>
          <a:lstStyle/>
          <a:p>
            <a:pPr algn="just">
              <a:buFont typeface="Wingdings" pitchFamily="2" charset="2"/>
              <a:buNone/>
            </a:pPr>
            <a:r>
              <a:rPr lang="en-US" altLang="zh-CN" b="0" dirty="0">
                <a:latin typeface="Times New Roman" pitchFamily="18" charset="0"/>
              </a:rPr>
              <a:t>char a= -8; </a:t>
            </a:r>
          </a:p>
          <a:p>
            <a:pPr algn="just">
              <a:buFont typeface="Wingdings" pitchFamily="2" charset="2"/>
              <a:buNone/>
            </a:pPr>
            <a:r>
              <a:rPr lang="en-US" altLang="zh-CN" b="0" dirty="0">
                <a:latin typeface="Times New Roman" pitchFamily="18" charset="0"/>
              </a:rPr>
              <a:t>a =a&gt;&gt;2;</a:t>
            </a:r>
          </a:p>
          <a:p>
            <a:pPr algn="just">
              <a:buFont typeface="Wingdings" pitchFamily="2" charset="2"/>
              <a:buNone/>
            </a:pPr>
            <a:r>
              <a:rPr lang="en-US" altLang="zh-CN" b="0" dirty="0" err="1">
                <a:latin typeface="Times New Roman" pitchFamily="18" charset="0"/>
              </a:rPr>
              <a:t>cout</a:t>
            </a:r>
            <a:r>
              <a:rPr lang="en-US" altLang="zh-CN" b="0" dirty="0">
                <a:latin typeface="Times New Roman" pitchFamily="18" charset="0"/>
              </a:rPr>
              <a:t>&lt;&lt;”a=”&lt;&lt;(</a:t>
            </a:r>
            <a:r>
              <a:rPr lang="en-US" altLang="zh-CN" b="0" dirty="0" err="1">
                <a:latin typeface="Times New Roman" pitchFamily="18" charset="0"/>
              </a:rPr>
              <a:t>int</a:t>
            </a:r>
            <a:r>
              <a:rPr lang="en-US" altLang="zh-CN" b="0" dirty="0">
                <a:latin typeface="Times New Roman" pitchFamily="18" charset="0"/>
              </a:rPr>
              <a:t>)a&lt;&lt;</a:t>
            </a:r>
            <a:r>
              <a:rPr lang="en-US" altLang="zh-CN" b="0" dirty="0" err="1">
                <a:latin typeface="Times New Roman" pitchFamily="18" charset="0"/>
              </a:rPr>
              <a:t>endl</a:t>
            </a:r>
            <a:r>
              <a:rPr lang="en-US" altLang="zh-CN" b="0" dirty="0">
                <a:latin typeface="Times New Roman" pitchFamily="18" charset="0"/>
              </a:rPr>
              <a:t>;</a:t>
            </a:r>
          </a:p>
          <a:p>
            <a:pPr>
              <a:buFont typeface="Wingdings" pitchFamily="2" charset="2"/>
              <a:buNone/>
            </a:pPr>
            <a:endParaRPr lang="zh-CN" altLang="en-US" b="0" dirty="0">
              <a:latin typeface="Times New Roman" pitchFamily="18" charset="0"/>
            </a:endParaRPr>
          </a:p>
        </p:txBody>
      </p:sp>
      <p:graphicFrame>
        <p:nvGraphicFramePr>
          <p:cNvPr id="126980" name="Object 4"/>
          <p:cNvGraphicFramePr>
            <a:graphicFrameLocks noChangeAspect="1"/>
          </p:cNvGraphicFramePr>
          <p:nvPr/>
        </p:nvGraphicFramePr>
        <p:xfrm>
          <a:off x="838200" y="3733800"/>
          <a:ext cx="7493000" cy="1930400"/>
        </p:xfrm>
        <a:graphic>
          <a:graphicData uri="http://schemas.openxmlformats.org/presentationml/2006/ole">
            <mc:AlternateContent xmlns:mc="http://schemas.openxmlformats.org/markup-compatibility/2006">
              <mc:Choice xmlns:v="urn:schemas-microsoft-com:vml" Requires="v">
                <p:oleObj spid="_x0000_s2096" name="位图图像" r:id="rId3" imgW="4990476" imgH="1286055" progId="Paint.Picture">
                  <p:embed/>
                </p:oleObj>
              </mc:Choice>
              <mc:Fallback>
                <p:oleObj name="位图图像" r:id="rId3" imgW="4990476" imgH="1286055"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3733800"/>
                        <a:ext cx="7493000" cy="193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5126731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26980"/>
                                        </p:tgtEl>
                                        <p:attrNameLst>
                                          <p:attrName>style.visibility</p:attrName>
                                        </p:attrNameLst>
                                      </p:cBhvr>
                                      <p:to>
                                        <p:strVal val="visible"/>
                                      </p:to>
                                    </p:set>
                                    <p:anim calcmode="lin" valueType="num">
                                      <p:cBhvr additive="base">
                                        <p:cTn id="7" dur="500" fill="hold"/>
                                        <p:tgtEl>
                                          <p:spTgt spid="126980"/>
                                        </p:tgtEl>
                                        <p:attrNameLst>
                                          <p:attrName>ppt_x</p:attrName>
                                        </p:attrNameLst>
                                      </p:cBhvr>
                                      <p:tavLst>
                                        <p:tav tm="0">
                                          <p:val>
                                            <p:strVal val="0-#ppt_w/2"/>
                                          </p:val>
                                        </p:tav>
                                        <p:tav tm="100000">
                                          <p:val>
                                            <p:strVal val="#ppt_x"/>
                                          </p:val>
                                        </p:tav>
                                      </p:tavLst>
                                    </p:anim>
                                    <p:anim calcmode="lin" valueType="num">
                                      <p:cBhvr additive="base">
                                        <p:cTn id="8" dur="500" fill="hold"/>
                                        <p:tgtEl>
                                          <p:spTgt spid="1269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3" name="Rectangle 3" descr="Rectangle: Click to edit Master text styles&#10;Second level&#10;Third level&#10;Fourth level&#10;Fifth level"/>
          <p:cNvSpPr>
            <a:spLocks noGrp="1" noChangeArrowheads="1"/>
          </p:cNvSpPr>
          <p:nvPr>
            <p:ph type="body" idx="1"/>
          </p:nvPr>
        </p:nvSpPr>
        <p:spPr/>
        <p:txBody>
          <a:bodyPr/>
          <a:lstStyle/>
          <a:p>
            <a:pPr algn="just">
              <a:buFont typeface="Wingdings" pitchFamily="2" charset="2"/>
              <a:buNone/>
            </a:pPr>
            <a:r>
              <a:rPr lang="en-US" altLang="zh-CN" b="0">
                <a:latin typeface="Times New Roman" pitchFamily="18" charset="0"/>
              </a:rPr>
              <a:t>char a=2; </a:t>
            </a:r>
          </a:p>
          <a:p>
            <a:pPr algn="just">
              <a:buFont typeface="Wingdings" pitchFamily="2" charset="2"/>
              <a:buNone/>
            </a:pPr>
            <a:r>
              <a:rPr lang="en-US" altLang="zh-CN" b="0">
                <a:latin typeface="Times New Roman" pitchFamily="18" charset="0"/>
              </a:rPr>
              <a:t>a =a&lt;&lt;1;</a:t>
            </a:r>
          </a:p>
          <a:p>
            <a:pPr algn="just">
              <a:buFont typeface="Wingdings" pitchFamily="2" charset="2"/>
              <a:buNone/>
            </a:pPr>
            <a:r>
              <a:rPr lang="en-US" altLang="zh-CN" b="0">
                <a:latin typeface="Times New Roman" pitchFamily="18" charset="0"/>
              </a:rPr>
              <a:t>cout&lt;&lt;”a=”&lt;&lt;(int)a&lt;&lt;endl;</a:t>
            </a:r>
            <a:endParaRPr lang="zh-CN" altLang="en-US" b="0">
              <a:latin typeface="Times New Roman" pitchFamily="18" charset="0"/>
            </a:endParaRPr>
          </a:p>
        </p:txBody>
      </p:sp>
      <p:graphicFrame>
        <p:nvGraphicFramePr>
          <p:cNvPr id="128004" name="Object 4"/>
          <p:cNvGraphicFramePr>
            <a:graphicFrameLocks noChangeAspect="1"/>
          </p:cNvGraphicFramePr>
          <p:nvPr/>
        </p:nvGraphicFramePr>
        <p:xfrm>
          <a:off x="914400" y="4191000"/>
          <a:ext cx="7331075" cy="1285875"/>
        </p:xfrm>
        <a:graphic>
          <a:graphicData uri="http://schemas.openxmlformats.org/presentationml/2006/ole">
            <mc:AlternateContent xmlns:mc="http://schemas.openxmlformats.org/markup-compatibility/2006">
              <mc:Choice xmlns:v="urn:schemas-microsoft-com:vml" Requires="v">
                <p:oleObj spid="_x0000_s3120" name="位图图像" r:id="rId3" imgW="4885714" imgH="857143" progId="Paint.Picture">
                  <p:embed/>
                </p:oleObj>
              </mc:Choice>
              <mc:Fallback>
                <p:oleObj name="位图图像" r:id="rId3" imgW="4885714" imgH="857143"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4191000"/>
                        <a:ext cx="7331075" cy="128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9789687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28004"/>
                                        </p:tgtEl>
                                        <p:attrNameLst>
                                          <p:attrName>style.visibility</p:attrName>
                                        </p:attrNameLst>
                                      </p:cBhvr>
                                      <p:to>
                                        <p:strVal val="visible"/>
                                      </p:to>
                                    </p:set>
                                    <p:anim calcmode="lin" valueType="num">
                                      <p:cBhvr additive="base">
                                        <p:cTn id="7" dur="500" fill="hold"/>
                                        <p:tgtEl>
                                          <p:spTgt spid="128004"/>
                                        </p:tgtEl>
                                        <p:attrNameLst>
                                          <p:attrName>ppt_x</p:attrName>
                                        </p:attrNameLst>
                                      </p:cBhvr>
                                      <p:tavLst>
                                        <p:tav tm="0">
                                          <p:val>
                                            <p:strVal val="0-#ppt_w/2"/>
                                          </p:val>
                                        </p:tav>
                                        <p:tav tm="100000">
                                          <p:val>
                                            <p:strVal val="#ppt_x"/>
                                          </p:val>
                                        </p:tav>
                                      </p:tavLst>
                                    </p:anim>
                                    <p:anim calcmode="lin" valueType="num">
                                      <p:cBhvr additive="base">
                                        <p:cTn id="8" dur="500" fill="hold"/>
                                        <p:tgtEl>
                                          <p:spTgt spid="1280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Rectangle 3" descr="Rectangle: Click to edit Master text styles&#10;Second level&#10;Third level&#10;Fourth level&#10;Fifth level"/>
          <p:cNvSpPr>
            <a:spLocks noGrp="1" noChangeArrowheads="1"/>
          </p:cNvSpPr>
          <p:nvPr>
            <p:ph type="body" idx="1"/>
          </p:nvPr>
        </p:nvSpPr>
        <p:spPr>
          <a:xfrm>
            <a:off x="467544" y="1052736"/>
            <a:ext cx="8424936" cy="4896544"/>
          </a:xfrm>
        </p:spPr>
        <p:txBody>
          <a:bodyPr/>
          <a:lstStyle/>
          <a:p>
            <a:pPr marL="0" indent="0" algn="just">
              <a:lnSpc>
                <a:spcPct val="90000"/>
              </a:lnSpc>
              <a:buNone/>
            </a:pPr>
            <a:r>
              <a:rPr lang="zh-CN" altLang="en-US" sz="2800" b="1" dirty="0">
                <a:latin typeface="宋体" charset="-122"/>
              </a:rPr>
              <a:t>位运算符</a:t>
            </a:r>
            <a:endParaRPr lang="zh-CN" altLang="en-US" sz="2800" b="1" dirty="0">
              <a:latin typeface="Times New Roman" pitchFamily="18" charset="0"/>
            </a:endParaRPr>
          </a:p>
          <a:p>
            <a:pPr marL="0" indent="0" algn="just">
              <a:lnSpc>
                <a:spcPct val="90000"/>
              </a:lnSpc>
              <a:buFont typeface="Wingdings" pitchFamily="2" charset="2"/>
              <a:buNone/>
            </a:pPr>
            <a:r>
              <a:rPr lang="zh-CN" altLang="en-US" sz="2800" dirty="0">
                <a:latin typeface="Times New Roman" pitchFamily="18" charset="0"/>
              </a:rPr>
              <a:t>        </a:t>
            </a:r>
            <a:r>
              <a:rPr lang="zh-CN" altLang="en-US" sz="2800" b="0" dirty="0" smtClean="0">
                <a:latin typeface="Times New Roman" pitchFamily="18" charset="0"/>
              </a:rPr>
              <a:t>在</a:t>
            </a:r>
            <a:r>
              <a:rPr lang="en-US" altLang="zh-CN" sz="2800" b="0" dirty="0">
                <a:latin typeface="Times New Roman" pitchFamily="18" charset="0"/>
              </a:rPr>
              <a:t>C++</a:t>
            </a:r>
            <a:r>
              <a:rPr lang="zh-CN" altLang="en-US" sz="2800" b="0" dirty="0">
                <a:latin typeface="Times New Roman" pitchFamily="18" charset="0"/>
              </a:rPr>
              <a:t>中可以将位运算符和赋值运算符结合在一起进行运算，因此</a:t>
            </a:r>
            <a:r>
              <a:rPr lang="en-US" altLang="zh-CN" sz="2800" b="0" dirty="0">
                <a:latin typeface="Times New Roman" pitchFamily="18" charset="0"/>
              </a:rPr>
              <a:t>C++</a:t>
            </a:r>
            <a:r>
              <a:rPr lang="zh-CN" altLang="en-US" sz="2800" b="0" dirty="0">
                <a:latin typeface="Times New Roman" pitchFamily="18" charset="0"/>
              </a:rPr>
              <a:t>还提供另外5种运算符&amp;=，|=，^=，&lt;&lt;=和&gt;&gt;=。</a:t>
            </a:r>
          </a:p>
          <a:p>
            <a:pPr algn="just">
              <a:lnSpc>
                <a:spcPct val="90000"/>
              </a:lnSpc>
              <a:buFont typeface="Wingdings" pitchFamily="2" charset="2"/>
              <a:buNone/>
            </a:pPr>
            <a:r>
              <a:rPr lang="zh-CN" altLang="en-US" sz="2800" b="0" dirty="0">
                <a:latin typeface="Times New Roman" pitchFamily="18" charset="0"/>
              </a:rPr>
              <a:t>   例如：</a:t>
            </a:r>
          </a:p>
          <a:p>
            <a:pPr algn="just">
              <a:lnSpc>
                <a:spcPct val="90000"/>
              </a:lnSpc>
              <a:buFont typeface="Wingdings" pitchFamily="2" charset="2"/>
              <a:buNone/>
            </a:pPr>
            <a:r>
              <a:rPr lang="zh-CN" altLang="en-US" sz="2800" b="0" dirty="0">
                <a:latin typeface="Times New Roman" pitchFamily="18" charset="0"/>
              </a:rPr>
              <a:t> 	   </a:t>
            </a:r>
            <a:r>
              <a:rPr lang="en-US" altLang="zh-CN" sz="2800" b="0" dirty="0">
                <a:latin typeface="Times New Roman" pitchFamily="18" charset="0"/>
              </a:rPr>
              <a:t>x&amp;=y</a:t>
            </a:r>
            <a:r>
              <a:rPr lang="zh-CN" altLang="en-US" sz="2800" b="0" dirty="0">
                <a:latin typeface="Times New Roman" pitchFamily="18" charset="0"/>
              </a:rPr>
              <a:t>       相当于 	</a:t>
            </a:r>
            <a:r>
              <a:rPr lang="en-US" altLang="zh-CN" sz="2800" b="0" dirty="0">
                <a:latin typeface="Times New Roman" pitchFamily="18" charset="0"/>
              </a:rPr>
              <a:t>x = </a:t>
            </a:r>
            <a:r>
              <a:rPr lang="en-US" altLang="zh-CN" sz="2800" b="0" dirty="0" err="1">
                <a:latin typeface="Times New Roman" pitchFamily="18" charset="0"/>
              </a:rPr>
              <a:t>x&amp;y</a:t>
            </a:r>
            <a:r>
              <a:rPr lang="en-US" altLang="zh-CN" sz="2800" b="0" dirty="0">
                <a:latin typeface="Times New Roman" pitchFamily="18" charset="0"/>
              </a:rPr>
              <a:t> </a:t>
            </a:r>
            <a:r>
              <a:rPr lang="zh-CN" altLang="en-US" sz="2800" b="0" dirty="0">
                <a:latin typeface="Times New Roman" pitchFamily="18" charset="0"/>
              </a:rPr>
              <a:t>	</a:t>
            </a:r>
            <a:endParaRPr lang="en-US" altLang="zh-CN" sz="2800" b="0" dirty="0">
              <a:latin typeface="Times New Roman" pitchFamily="18" charset="0"/>
            </a:endParaRPr>
          </a:p>
          <a:p>
            <a:pPr algn="just">
              <a:lnSpc>
                <a:spcPct val="90000"/>
              </a:lnSpc>
              <a:buFont typeface="Wingdings" pitchFamily="2" charset="2"/>
              <a:buNone/>
            </a:pPr>
            <a:r>
              <a:rPr lang="en-US" altLang="zh-CN" sz="2800" b="0" dirty="0">
                <a:latin typeface="Times New Roman" pitchFamily="18" charset="0"/>
              </a:rPr>
              <a:t>       x|=y 	</a:t>
            </a:r>
            <a:r>
              <a:rPr lang="en-US" altLang="zh-CN" sz="2800" b="0" dirty="0" smtClean="0">
                <a:latin typeface="Times New Roman" pitchFamily="18" charset="0"/>
              </a:rPr>
              <a:t>   </a:t>
            </a:r>
            <a:r>
              <a:rPr lang="zh-CN" altLang="en-US" sz="2800" b="0" dirty="0" smtClean="0">
                <a:latin typeface="Times New Roman" pitchFamily="18" charset="0"/>
              </a:rPr>
              <a:t>相当于</a:t>
            </a:r>
            <a:r>
              <a:rPr lang="zh-CN" altLang="en-US" sz="2800" b="0" dirty="0">
                <a:latin typeface="Times New Roman" pitchFamily="18" charset="0"/>
              </a:rPr>
              <a:t>	</a:t>
            </a:r>
            <a:r>
              <a:rPr lang="en-US" altLang="zh-CN" sz="2800" b="0" dirty="0">
                <a:latin typeface="Times New Roman" pitchFamily="18" charset="0"/>
              </a:rPr>
              <a:t>x = </a:t>
            </a:r>
            <a:r>
              <a:rPr lang="en-US" altLang="zh-CN" sz="2800" b="0" dirty="0" err="1">
                <a:latin typeface="Times New Roman" pitchFamily="18" charset="0"/>
              </a:rPr>
              <a:t>x|y</a:t>
            </a:r>
            <a:r>
              <a:rPr lang="en-US" altLang="zh-CN" sz="2800" b="0" dirty="0">
                <a:latin typeface="Times New Roman" pitchFamily="18" charset="0"/>
              </a:rPr>
              <a:t> </a:t>
            </a:r>
            <a:r>
              <a:rPr lang="zh-CN" altLang="en-US" sz="2800" b="0" dirty="0">
                <a:latin typeface="Times New Roman" pitchFamily="18" charset="0"/>
              </a:rPr>
              <a:t>	</a:t>
            </a:r>
            <a:endParaRPr lang="en-US" altLang="zh-CN" sz="2800" b="0" dirty="0">
              <a:latin typeface="Times New Roman" pitchFamily="18" charset="0"/>
            </a:endParaRPr>
          </a:p>
          <a:p>
            <a:pPr algn="just">
              <a:lnSpc>
                <a:spcPct val="90000"/>
              </a:lnSpc>
              <a:buFont typeface="Wingdings" pitchFamily="2" charset="2"/>
              <a:buNone/>
            </a:pPr>
            <a:r>
              <a:rPr lang="en-US" altLang="zh-CN" sz="2800" b="0" dirty="0">
                <a:latin typeface="Times New Roman" pitchFamily="18" charset="0"/>
              </a:rPr>
              <a:t>       x^=y 	</a:t>
            </a:r>
            <a:r>
              <a:rPr lang="en-US" altLang="zh-CN" sz="2800" b="0" dirty="0" smtClean="0">
                <a:latin typeface="Times New Roman" pitchFamily="18" charset="0"/>
              </a:rPr>
              <a:t>   </a:t>
            </a:r>
            <a:r>
              <a:rPr lang="zh-CN" altLang="en-US" sz="2800" b="0" dirty="0" smtClean="0">
                <a:latin typeface="Times New Roman" pitchFamily="18" charset="0"/>
              </a:rPr>
              <a:t>相当于</a:t>
            </a:r>
            <a:r>
              <a:rPr lang="zh-CN" altLang="en-US" sz="2800" b="0" dirty="0">
                <a:latin typeface="Times New Roman" pitchFamily="18" charset="0"/>
              </a:rPr>
              <a:t>	</a:t>
            </a:r>
            <a:r>
              <a:rPr lang="en-US" altLang="zh-CN" sz="2800" b="0" dirty="0">
                <a:latin typeface="Times New Roman" pitchFamily="18" charset="0"/>
              </a:rPr>
              <a:t>x = </a:t>
            </a:r>
            <a:r>
              <a:rPr lang="en-US" altLang="zh-CN" sz="2800" b="0" dirty="0" err="1">
                <a:latin typeface="Times New Roman" pitchFamily="18" charset="0"/>
              </a:rPr>
              <a:t>x^y</a:t>
            </a:r>
            <a:r>
              <a:rPr lang="en-US" altLang="zh-CN" sz="2800" b="0" dirty="0">
                <a:latin typeface="Times New Roman" pitchFamily="18" charset="0"/>
              </a:rPr>
              <a:t> </a:t>
            </a:r>
          </a:p>
          <a:p>
            <a:pPr algn="just">
              <a:lnSpc>
                <a:spcPct val="90000"/>
              </a:lnSpc>
              <a:buFont typeface="Wingdings" pitchFamily="2" charset="2"/>
              <a:buNone/>
            </a:pPr>
            <a:r>
              <a:rPr lang="en-US" altLang="zh-CN" sz="2800" b="0" dirty="0">
                <a:latin typeface="Times New Roman" pitchFamily="18" charset="0"/>
              </a:rPr>
              <a:t>       x&lt;&lt;=y      </a:t>
            </a:r>
            <a:r>
              <a:rPr lang="zh-CN" altLang="en-US" sz="2800" b="0" dirty="0">
                <a:latin typeface="Times New Roman" pitchFamily="18" charset="0"/>
              </a:rPr>
              <a:t>相当于 	</a:t>
            </a:r>
            <a:r>
              <a:rPr lang="en-US" altLang="zh-CN" sz="2800" b="0" dirty="0">
                <a:latin typeface="Times New Roman" pitchFamily="18" charset="0"/>
              </a:rPr>
              <a:t>x = x&lt;&lt;y </a:t>
            </a:r>
          </a:p>
          <a:p>
            <a:pPr algn="just">
              <a:lnSpc>
                <a:spcPct val="90000"/>
              </a:lnSpc>
              <a:buFont typeface="Wingdings" pitchFamily="2" charset="2"/>
              <a:buNone/>
            </a:pPr>
            <a:r>
              <a:rPr lang="en-US" altLang="zh-CN" sz="2800" b="0" dirty="0">
                <a:latin typeface="Times New Roman" pitchFamily="18" charset="0"/>
              </a:rPr>
              <a:t>       x&gt;&gt;=y      </a:t>
            </a:r>
            <a:r>
              <a:rPr lang="zh-CN" altLang="en-US" sz="2800" b="0" dirty="0">
                <a:latin typeface="Times New Roman" pitchFamily="18" charset="0"/>
              </a:rPr>
              <a:t>相当于	</a:t>
            </a:r>
            <a:r>
              <a:rPr lang="en-US" altLang="zh-CN" sz="2800" b="0" dirty="0" smtClean="0">
                <a:latin typeface="Times New Roman" pitchFamily="18" charset="0"/>
              </a:rPr>
              <a:t>x </a:t>
            </a:r>
            <a:r>
              <a:rPr lang="en-US" altLang="zh-CN" sz="2800" b="0" dirty="0">
                <a:latin typeface="Times New Roman" pitchFamily="18" charset="0"/>
              </a:rPr>
              <a:t>= x&gt;&gt;y </a:t>
            </a:r>
            <a:endParaRPr lang="zh-CN" altLang="en-US" sz="2800" b="0" dirty="0">
              <a:latin typeface="Times New Roman" pitchFamily="18" charset="0"/>
            </a:endParaRPr>
          </a:p>
        </p:txBody>
      </p:sp>
    </p:spTree>
    <p:extLst>
      <p:ext uri="{BB962C8B-B14F-4D97-AF65-F5344CB8AC3E}">
        <p14:creationId xmlns:p14="http://schemas.microsoft.com/office/powerpoint/2010/main" val="416641257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1" name="Rectangle 3" descr="Rectangle: Click to edit Master text styles&#10;Second level&#10;Third level&#10;Fourth level&#10;Fifth level"/>
          <p:cNvSpPr>
            <a:spLocks noGrp="1" noChangeArrowheads="1"/>
          </p:cNvSpPr>
          <p:nvPr>
            <p:ph type="body" idx="1"/>
          </p:nvPr>
        </p:nvSpPr>
        <p:spPr>
          <a:xfrm>
            <a:off x="395536" y="1036637"/>
            <a:ext cx="8229600" cy="4525963"/>
          </a:xfrm>
        </p:spPr>
        <p:txBody>
          <a:bodyPr/>
          <a:lstStyle/>
          <a:p>
            <a:pPr marL="0" indent="0" algn="just">
              <a:buNone/>
            </a:pPr>
            <a:r>
              <a:rPr lang="zh-CN" altLang="en-US" sz="2800" b="1" dirty="0">
                <a:latin typeface="宋体" charset="-122"/>
              </a:rPr>
              <a:t>位运算符</a:t>
            </a:r>
            <a:endParaRPr lang="zh-CN" altLang="en-US" sz="2800" b="1" dirty="0">
              <a:latin typeface="Times New Roman" pitchFamily="18" charset="0"/>
            </a:endParaRPr>
          </a:p>
          <a:p>
            <a:pPr lvl="1" algn="just">
              <a:buFont typeface="Wingdings" pitchFamily="2" charset="2"/>
              <a:buNone/>
            </a:pPr>
            <a:r>
              <a:rPr lang="zh-CN" altLang="en-US" b="0" dirty="0"/>
              <a:t>这些位运算符的优先级由高到低依次为：</a:t>
            </a:r>
          </a:p>
          <a:p>
            <a:pPr lvl="1" algn="just">
              <a:buFont typeface="Wingdings" pitchFamily="2" charset="2"/>
              <a:buNone/>
            </a:pPr>
            <a:r>
              <a:rPr lang="zh-CN" altLang="en-US" b="0" dirty="0">
                <a:latin typeface="Times New Roman" pitchFamily="18" charset="0"/>
              </a:rPr>
              <a:t>1、~</a:t>
            </a:r>
          </a:p>
          <a:p>
            <a:pPr lvl="1" algn="just">
              <a:buFont typeface="Wingdings" pitchFamily="2" charset="2"/>
              <a:buNone/>
            </a:pPr>
            <a:r>
              <a:rPr lang="zh-CN" altLang="en-US" b="0" dirty="0">
                <a:latin typeface="Times New Roman" pitchFamily="18" charset="0"/>
              </a:rPr>
              <a:t>2、&lt;&lt;，&gt;&gt;</a:t>
            </a:r>
          </a:p>
          <a:p>
            <a:pPr lvl="1" algn="just">
              <a:buFont typeface="Wingdings" pitchFamily="2" charset="2"/>
              <a:buNone/>
            </a:pPr>
            <a:r>
              <a:rPr lang="zh-CN" altLang="en-US" b="0" dirty="0">
                <a:latin typeface="Times New Roman" pitchFamily="18" charset="0"/>
              </a:rPr>
              <a:t>3、&amp;</a:t>
            </a:r>
          </a:p>
          <a:p>
            <a:pPr lvl="1" algn="just">
              <a:buFont typeface="Wingdings" pitchFamily="2" charset="2"/>
              <a:buNone/>
            </a:pPr>
            <a:r>
              <a:rPr lang="zh-CN" altLang="en-US" b="0" dirty="0">
                <a:latin typeface="Times New Roman" pitchFamily="18" charset="0"/>
              </a:rPr>
              <a:t>4、^</a:t>
            </a:r>
          </a:p>
          <a:p>
            <a:pPr lvl="1" algn="just">
              <a:buFont typeface="Wingdings" pitchFamily="2" charset="2"/>
              <a:buNone/>
            </a:pPr>
            <a:r>
              <a:rPr lang="zh-CN" altLang="en-US" b="0" dirty="0">
                <a:latin typeface="Times New Roman" pitchFamily="18" charset="0"/>
              </a:rPr>
              <a:t>5、|</a:t>
            </a:r>
          </a:p>
          <a:p>
            <a:pPr lvl="1" algn="just">
              <a:buFont typeface="Wingdings" pitchFamily="2" charset="2"/>
              <a:buNone/>
            </a:pPr>
            <a:r>
              <a:rPr lang="zh-CN" altLang="en-US" b="0" dirty="0">
                <a:latin typeface="Times New Roman" pitchFamily="18" charset="0"/>
              </a:rPr>
              <a:t>6、&amp;=，|=，^=，&lt;&lt;=和&gt;&gt;=</a:t>
            </a:r>
          </a:p>
          <a:p>
            <a:pPr lvl="1">
              <a:buFont typeface="Wingdings" pitchFamily="2" charset="2"/>
              <a:buNone/>
            </a:pPr>
            <a:endParaRPr lang="en-US" altLang="zh-CN" b="0" dirty="0">
              <a:latin typeface="Times New Roman" pitchFamily="18" charset="0"/>
            </a:endParaRPr>
          </a:p>
        </p:txBody>
      </p:sp>
      <p:sp>
        <p:nvSpPr>
          <p:cNvPr id="130052" name="Line 4"/>
          <p:cNvSpPr>
            <a:spLocks noChangeShapeType="1"/>
          </p:cNvSpPr>
          <p:nvPr/>
        </p:nvSpPr>
        <p:spPr bwMode="auto">
          <a:xfrm>
            <a:off x="6084168" y="2492896"/>
            <a:ext cx="0" cy="2514600"/>
          </a:xfrm>
          <a:prstGeom prst="line">
            <a:avLst/>
          </a:prstGeom>
          <a:noFill/>
          <a:ln w="22225" cap="sq">
            <a:solidFill>
              <a:schemeClr val="tx2"/>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343148736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5" name="Rectangle 3" descr="Rectangle: Click to edit Master text styles&#10;Second level&#10;Third level&#10;Fourth level&#10;Fifth level"/>
          <p:cNvSpPr>
            <a:spLocks noGrp="1" noChangeArrowheads="1"/>
          </p:cNvSpPr>
          <p:nvPr>
            <p:ph type="body" idx="1"/>
          </p:nvPr>
        </p:nvSpPr>
        <p:spPr>
          <a:xfrm>
            <a:off x="395536" y="836712"/>
            <a:ext cx="8424936" cy="4536504"/>
          </a:xfrm>
        </p:spPr>
        <p:txBody>
          <a:bodyPr/>
          <a:lstStyle/>
          <a:p>
            <a:pPr marL="0" indent="0" algn="just">
              <a:buNone/>
            </a:pPr>
            <a:r>
              <a:rPr lang="zh-CN" altLang="en-US" sz="2800" b="1" dirty="0">
                <a:latin typeface="宋体" charset="-122"/>
              </a:rPr>
              <a:t>条件</a:t>
            </a:r>
            <a:r>
              <a:rPr lang="zh-CN" altLang="en-US" sz="2800" b="1" dirty="0" smtClean="0">
                <a:latin typeface="宋体" charset="-122"/>
              </a:rPr>
              <a:t>运算符</a:t>
            </a:r>
            <a:endParaRPr lang="en-US" altLang="zh-CN" sz="2800" b="1" dirty="0" smtClean="0"/>
          </a:p>
          <a:p>
            <a:pPr marL="0" indent="0">
              <a:buFont typeface="Wingdings" pitchFamily="2" charset="2"/>
              <a:buNone/>
            </a:pPr>
            <a:r>
              <a:rPr lang="zh-CN" altLang="en-US" sz="2800" b="0" dirty="0" smtClean="0"/>
              <a:t>条件运算符语法格式为：</a:t>
            </a:r>
          </a:p>
          <a:p>
            <a:pPr algn="just">
              <a:buFont typeface="Wingdings" pitchFamily="2" charset="2"/>
              <a:buNone/>
            </a:pPr>
            <a:r>
              <a:rPr lang="zh-CN" altLang="en-US" sz="2800" b="0" dirty="0" smtClean="0"/>
              <a:t>    </a:t>
            </a:r>
            <a:r>
              <a:rPr lang="zh-CN" altLang="en-US" sz="2800" b="0" dirty="0">
                <a:solidFill>
                  <a:schemeClr val="tx2"/>
                </a:solidFill>
              </a:rPr>
              <a:t>	   表达式1？（表达式2）：（表达式3）；</a:t>
            </a:r>
          </a:p>
          <a:p>
            <a:pPr marL="0" indent="0" algn="just">
              <a:buFont typeface="Wingdings" pitchFamily="2" charset="2"/>
              <a:buNone/>
            </a:pPr>
            <a:r>
              <a:rPr lang="zh-CN" altLang="en-US" sz="2800" b="0" dirty="0" smtClean="0"/>
              <a:t>运算</a:t>
            </a:r>
            <a:r>
              <a:rPr lang="zh-CN" altLang="en-US" sz="2800" b="0" dirty="0"/>
              <a:t>的结果是：如果表达式1的值为真，则返回表达式2的值，否则返回表达式3的值。</a:t>
            </a:r>
          </a:p>
          <a:p>
            <a:pPr algn="just">
              <a:buFont typeface="Wingdings" pitchFamily="2" charset="2"/>
              <a:buNone/>
            </a:pPr>
            <a:r>
              <a:rPr lang="zh-CN" altLang="en-US" sz="2800" b="0" dirty="0"/>
              <a:t>     </a:t>
            </a:r>
            <a:r>
              <a:rPr lang="zh-CN" altLang="en-US" sz="2800" b="0" dirty="0" smtClean="0"/>
              <a:t>    </a:t>
            </a:r>
            <a:r>
              <a:rPr lang="zh-CN" altLang="en-US" sz="2800" b="0" dirty="0" smtClean="0">
                <a:latin typeface="Times New Roman" pitchFamily="18" charset="0"/>
              </a:rPr>
              <a:t>例</a:t>
            </a:r>
            <a:r>
              <a:rPr lang="zh-CN" altLang="en-US" sz="2800" b="0" dirty="0">
                <a:latin typeface="Times New Roman" pitchFamily="18" charset="0"/>
              </a:rPr>
              <a:t>1： </a:t>
            </a:r>
            <a:r>
              <a:rPr lang="en-US" altLang="zh-CN" sz="2800" b="0" dirty="0">
                <a:latin typeface="Times New Roman" pitchFamily="18" charset="0"/>
              </a:rPr>
              <a:t>x = a&lt;b ? a : b;</a:t>
            </a:r>
          </a:p>
          <a:p>
            <a:pPr algn="just">
              <a:buFont typeface="Wingdings" pitchFamily="2" charset="2"/>
              <a:buNone/>
            </a:pPr>
            <a:r>
              <a:rPr lang="zh-CN" altLang="en-US" sz="2800" b="0" dirty="0">
                <a:latin typeface="Times New Roman" pitchFamily="18" charset="0"/>
              </a:rPr>
              <a:t>          例2：</a:t>
            </a:r>
          </a:p>
          <a:p>
            <a:pPr algn="just">
              <a:buFont typeface="Wingdings" pitchFamily="2" charset="2"/>
              <a:buNone/>
            </a:pPr>
            <a:r>
              <a:rPr lang="zh-CN" altLang="en-US" sz="2800" b="0" dirty="0">
                <a:latin typeface="Times New Roman" pitchFamily="18" charset="0"/>
              </a:rPr>
              <a:t>                  </a:t>
            </a:r>
            <a:r>
              <a:rPr lang="en-US" altLang="zh-CN" sz="2800" b="0" dirty="0" err="1">
                <a:latin typeface="Times New Roman" pitchFamily="18" charset="0"/>
              </a:rPr>
              <a:t>int</a:t>
            </a:r>
            <a:r>
              <a:rPr lang="en-US" altLang="zh-CN" sz="2800" b="0" dirty="0">
                <a:latin typeface="Times New Roman" pitchFamily="18" charset="0"/>
              </a:rPr>
              <a:t> x=0, y=1;</a:t>
            </a:r>
          </a:p>
          <a:p>
            <a:pPr algn="just">
              <a:buFont typeface="Wingdings" pitchFamily="2" charset="2"/>
              <a:buNone/>
            </a:pPr>
            <a:r>
              <a:rPr lang="en-US" altLang="zh-CN" sz="2800" b="0" dirty="0">
                <a:latin typeface="Times New Roman" pitchFamily="18" charset="0"/>
              </a:rPr>
              <a:t>                  </a:t>
            </a:r>
            <a:r>
              <a:rPr lang="en-US" altLang="zh-CN" sz="2800" b="0" dirty="0" err="1">
                <a:latin typeface="Times New Roman" pitchFamily="18" charset="0"/>
              </a:rPr>
              <a:t>cout</a:t>
            </a:r>
            <a:r>
              <a:rPr lang="en-US" altLang="zh-CN" sz="2800" b="0" dirty="0">
                <a:latin typeface="Times New Roman" pitchFamily="18" charset="0"/>
              </a:rPr>
              <a:t>&lt;&lt;(x&gt;</a:t>
            </a:r>
            <a:r>
              <a:rPr lang="en-US" altLang="zh-CN" sz="2800" b="0" dirty="0" err="1">
                <a:latin typeface="Times New Roman" pitchFamily="18" charset="0"/>
              </a:rPr>
              <a:t>y?x:y</a:t>
            </a:r>
            <a:r>
              <a:rPr lang="en-US" altLang="zh-CN" sz="2800" b="0" dirty="0">
                <a:latin typeface="Times New Roman" pitchFamily="18" charset="0"/>
              </a:rPr>
              <a:t>)&lt;&lt;</a:t>
            </a:r>
            <a:r>
              <a:rPr lang="en-US" altLang="zh-CN" sz="2800" b="0" dirty="0" err="1">
                <a:latin typeface="Times New Roman" pitchFamily="18" charset="0"/>
              </a:rPr>
              <a:t>endl</a:t>
            </a:r>
            <a:r>
              <a:rPr lang="en-US" altLang="zh-CN" sz="2800" b="0" dirty="0">
                <a:latin typeface="Times New Roman" pitchFamily="18" charset="0"/>
              </a:rPr>
              <a:t>;</a:t>
            </a:r>
          </a:p>
        </p:txBody>
      </p:sp>
    </p:spTree>
    <p:extLst>
      <p:ext uri="{BB962C8B-B14F-4D97-AF65-F5344CB8AC3E}">
        <p14:creationId xmlns:p14="http://schemas.microsoft.com/office/powerpoint/2010/main" val="14328653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9" name="Rectangle 3" descr="Rectangle: Click to edit Master text styles&#10;Second level&#10;Third level&#10;Fourth level&#10;Fifth level"/>
          <p:cNvSpPr>
            <a:spLocks noGrp="1" noChangeArrowheads="1"/>
          </p:cNvSpPr>
          <p:nvPr>
            <p:ph type="body" idx="1"/>
          </p:nvPr>
        </p:nvSpPr>
        <p:spPr>
          <a:xfrm>
            <a:off x="251520" y="836712"/>
            <a:ext cx="8640960" cy="4896544"/>
          </a:xfrm>
        </p:spPr>
        <p:txBody>
          <a:bodyPr/>
          <a:lstStyle/>
          <a:p>
            <a:pPr marL="0" indent="0" algn="just">
              <a:lnSpc>
                <a:spcPct val="90000"/>
              </a:lnSpc>
              <a:buNone/>
            </a:pPr>
            <a:r>
              <a:rPr lang="zh-CN" altLang="en-US" sz="2800" b="1" dirty="0">
                <a:latin typeface="宋体" charset="-122"/>
              </a:rPr>
              <a:t>逗号运算符</a:t>
            </a:r>
            <a:endParaRPr lang="zh-CN" altLang="en-US" sz="2800" b="1" dirty="0">
              <a:latin typeface="Times New Roman" pitchFamily="18" charset="0"/>
            </a:endParaRPr>
          </a:p>
          <a:p>
            <a:pPr algn="just">
              <a:lnSpc>
                <a:spcPct val="90000"/>
              </a:lnSpc>
              <a:buFont typeface="Wingdings" pitchFamily="2" charset="2"/>
              <a:buNone/>
            </a:pPr>
            <a:r>
              <a:rPr lang="zh-CN" altLang="en-US" sz="2800" dirty="0">
                <a:latin typeface="Times New Roman" pitchFamily="18" charset="0"/>
              </a:rPr>
              <a:t>         </a:t>
            </a:r>
            <a:r>
              <a:rPr lang="zh-CN" altLang="en-US" sz="2800" b="0" dirty="0">
                <a:latin typeface="Times New Roman" pitchFamily="18" charset="0"/>
              </a:rPr>
              <a:t>逗号表达式的语法格式为：</a:t>
            </a:r>
          </a:p>
          <a:p>
            <a:pPr algn="just">
              <a:lnSpc>
                <a:spcPct val="90000"/>
              </a:lnSpc>
              <a:buFont typeface="Wingdings" pitchFamily="2" charset="2"/>
              <a:buNone/>
            </a:pPr>
            <a:r>
              <a:rPr lang="zh-CN" altLang="en-US" sz="2800" b="0" dirty="0">
                <a:latin typeface="Times New Roman" pitchFamily="18" charset="0"/>
              </a:rPr>
              <a:t>         </a:t>
            </a:r>
            <a:r>
              <a:rPr lang="zh-CN" altLang="en-US" sz="2800" b="0" dirty="0" smtClean="0">
                <a:solidFill>
                  <a:schemeClr val="tx2"/>
                </a:solidFill>
                <a:latin typeface="Times New Roman" pitchFamily="18" charset="0"/>
              </a:rPr>
              <a:t>表达式</a:t>
            </a:r>
            <a:r>
              <a:rPr lang="zh-CN" altLang="en-US" sz="2800" b="0" dirty="0">
                <a:solidFill>
                  <a:schemeClr val="tx2"/>
                </a:solidFill>
                <a:latin typeface="Times New Roman" pitchFamily="18" charset="0"/>
              </a:rPr>
              <a:t>1，表达式2，……，表达式</a:t>
            </a:r>
            <a:r>
              <a:rPr lang="en-US" altLang="zh-CN" sz="2800" b="0" dirty="0">
                <a:solidFill>
                  <a:schemeClr val="tx2"/>
                </a:solidFill>
                <a:latin typeface="Times New Roman" pitchFamily="18" charset="0"/>
              </a:rPr>
              <a:t>n;</a:t>
            </a:r>
          </a:p>
          <a:p>
            <a:pPr marL="0" indent="0" algn="just">
              <a:lnSpc>
                <a:spcPct val="90000"/>
              </a:lnSpc>
              <a:buFont typeface="Wingdings" pitchFamily="2" charset="2"/>
              <a:buNone/>
            </a:pPr>
            <a:r>
              <a:rPr lang="en-US" altLang="zh-CN" sz="2800" b="0" dirty="0">
                <a:latin typeface="Times New Roman" pitchFamily="18" charset="0"/>
              </a:rPr>
              <a:t> </a:t>
            </a:r>
            <a:r>
              <a:rPr lang="en-US" altLang="zh-CN" sz="2800" b="0" dirty="0" smtClean="0">
                <a:latin typeface="Times New Roman" pitchFamily="18" charset="0"/>
              </a:rPr>
              <a:t>C</a:t>
            </a:r>
            <a:r>
              <a:rPr lang="en-US" altLang="zh-CN" sz="2800" b="0" dirty="0">
                <a:latin typeface="Times New Roman" pitchFamily="18" charset="0"/>
              </a:rPr>
              <a:t>++</a:t>
            </a:r>
            <a:r>
              <a:rPr lang="zh-CN" altLang="en-US" sz="2800" b="0" dirty="0">
                <a:latin typeface="Times New Roman" pitchFamily="18" charset="0"/>
              </a:rPr>
              <a:t>顺序计算表达式1，表达式2，……，表达式</a:t>
            </a:r>
            <a:r>
              <a:rPr lang="en-US" altLang="zh-CN" sz="2800" b="0" dirty="0">
                <a:latin typeface="Times New Roman" pitchFamily="18" charset="0"/>
              </a:rPr>
              <a:t>n</a:t>
            </a:r>
            <a:r>
              <a:rPr lang="zh-CN" altLang="en-US" sz="2800" b="0" dirty="0">
                <a:latin typeface="Times New Roman" pitchFamily="18" charset="0"/>
              </a:rPr>
              <a:t>的值，并将最后一次计算的结果作为逗号表达式的结果。</a:t>
            </a:r>
          </a:p>
          <a:p>
            <a:pPr algn="just">
              <a:lnSpc>
                <a:spcPct val="90000"/>
              </a:lnSpc>
              <a:buFont typeface="Wingdings" pitchFamily="2" charset="2"/>
              <a:buNone/>
            </a:pPr>
            <a:r>
              <a:rPr lang="zh-CN" altLang="en-US" sz="2800" b="0" dirty="0">
                <a:latin typeface="Times New Roman" pitchFamily="18" charset="0"/>
              </a:rPr>
              <a:t>          例如：</a:t>
            </a:r>
          </a:p>
          <a:p>
            <a:pPr algn="just">
              <a:lnSpc>
                <a:spcPct val="90000"/>
              </a:lnSpc>
              <a:buFont typeface="Wingdings" pitchFamily="2" charset="2"/>
              <a:buNone/>
            </a:pPr>
            <a:r>
              <a:rPr lang="zh-CN" altLang="en-US" sz="2800" b="0" dirty="0">
                <a:latin typeface="Times New Roman" pitchFamily="18" charset="0"/>
              </a:rPr>
              <a:t>               </a:t>
            </a:r>
            <a:r>
              <a:rPr lang="en-US" altLang="zh-CN" sz="2800" b="0" dirty="0" err="1">
                <a:latin typeface="Times New Roman" pitchFamily="18" charset="0"/>
              </a:rPr>
              <a:t>int</a:t>
            </a:r>
            <a:r>
              <a:rPr lang="en-US" altLang="zh-CN" sz="2800" b="0" dirty="0">
                <a:latin typeface="Times New Roman" pitchFamily="18" charset="0"/>
              </a:rPr>
              <a:t> </a:t>
            </a:r>
            <a:r>
              <a:rPr lang="en-US" altLang="zh-CN" sz="2800" b="0" dirty="0" err="1">
                <a:latin typeface="Times New Roman" pitchFamily="18" charset="0"/>
              </a:rPr>
              <a:t>a,b,c</a:t>
            </a:r>
            <a:r>
              <a:rPr lang="en-US" altLang="zh-CN" sz="2800" b="0" dirty="0">
                <a:latin typeface="Times New Roman" pitchFamily="18" charset="0"/>
              </a:rPr>
              <a:t>;</a:t>
            </a:r>
          </a:p>
          <a:p>
            <a:pPr algn="just">
              <a:lnSpc>
                <a:spcPct val="90000"/>
              </a:lnSpc>
              <a:buFont typeface="Wingdings" pitchFamily="2" charset="2"/>
              <a:buNone/>
            </a:pPr>
            <a:r>
              <a:rPr lang="en-US" altLang="zh-CN" sz="2800" b="0" dirty="0">
                <a:latin typeface="Times New Roman" pitchFamily="18" charset="0"/>
              </a:rPr>
              <a:t>               a=1,b=2,c=</a:t>
            </a:r>
            <a:r>
              <a:rPr lang="en-US" altLang="zh-CN" sz="2800" b="0" dirty="0" err="1">
                <a:latin typeface="Times New Roman" pitchFamily="18" charset="0"/>
              </a:rPr>
              <a:t>a+b</a:t>
            </a:r>
            <a:r>
              <a:rPr lang="en-US" altLang="zh-CN" sz="2800" b="0" dirty="0">
                <a:latin typeface="Times New Roman" pitchFamily="18" charset="0"/>
              </a:rPr>
              <a:t>;</a:t>
            </a:r>
            <a:r>
              <a:rPr lang="zh-CN" altLang="en-US" sz="2800" b="0" dirty="0">
                <a:latin typeface="Times New Roman" pitchFamily="18" charset="0"/>
              </a:rPr>
              <a:t>      </a:t>
            </a:r>
          </a:p>
          <a:p>
            <a:pPr>
              <a:lnSpc>
                <a:spcPct val="90000"/>
              </a:lnSpc>
              <a:buFont typeface="Wingdings" pitchFamily="2" charset="2"/>
              <a:buNone/>
            </a:pPr>
            <a:endParaRPr lang="zh-CN" altLang="en-US" sz="2800" b="0" dirty="0">
              <a:latin typeface="Times New Roman" pitchFamily="18" charset="0"/>
            </a:endParaRPr>
          </a:p>
        </p:txBody>
      </p:sp>
    </p:spTree>
    <p:extLst>
      <p:ext uri="{BB962C8B-B14F-4D97-AF65-F5344CB8AC3E}">
        <p14:creationId xmlns:p14="http://schemas.microsoft.com/office/powerpoint/2010/main" val="171664104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3" name="Rectangle 3" descr="Rectangle: Click to edit Master text styles&#10;Second level&#10;Third level&#10;Fourth level&#10;Fifth level"/>
          <p:cNvSpPr>
            <a:spLocks noGrp="1" noChangeArrowheads="1"/>
          </p:cNvSpPr>
          <p:nvPr>
            <p:ph type="body" idx="1"/>
          </p:nvPr>
        </p:nvSpPr>
        <p:spPr/>
        <p:txBody>
          <a:bodyPr/>
          <a:lstStyle/>
          <a:p>
            <a:pPr algn="just">
              <a:buFont typeface="Wingdings" pitchFamily="2" charset="2"/>
              <a:buNone/>
            </a:pPr>
            <a:r>
              <a:rPr lang="en-US" altLang="zh-CN" b="0">
                <a:latin typeface="Times New Roman" pitchFamily="18" charset="0"/>
              </a:rPr>
              <a:t>      int a,b,c,d;</a:t>
            </a:r>
          </a:p>
          <a:p>
            <a:pPr algn="just">
              <a:buFont typeface="Wingdings" pitchFamily="2" charset="2"/>
              <a:buNone/>
            </a:pPr>
            <a:r>
              <a:rPr lang="en-US" altLang="zh-CN" b="0">
                <a:latin typeface="Times New Roman" pitchFamily="18" charset="0"/>
              </a:rPr>
              <a:t>      d=(a=1,b=2,c=a+b,a+b+c);</a:t>
            </a:r>
          </a:p>
          <a:p>
            <a:pPr algn="just">
              <a:buFont typeface="Wingdings" pitchFamily="2" charset="2"/>
              <a:buNone/>
            </a:pPr>
            <a:r>
              <a:rPr lang="en-US" altLang="zh-CN" b="0">
                <a:latin typeface="Times New Roman" pitchFamily="18" charset="0"/>
              </a:rPr>
              <a:t>      cout&lt;&lt;d&lt;&lt;endl;</a:t>
            </a:r>
          </a:p>
          <a:p>
            <a:endParaRPr lang="zh-CN" altLang="en-US" b="0">
              <a:latin typeface="Times New Roman" pitchFamily="18" charset="0"/>
            </a:endParaRPr>
          </a:p>
        </p:txBody>
      </p:sp>
    </p:spTree>
    <p:extLst>
      <p:ext uri="{BB962C8B-B14F-4D97-AF65-F5344CB8AC3E}">
        <p14:creationId xmlns:p14="http://schemas.microsoft.com/office/powerpoint/2010/main" val="246370700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7" name="Rectangle 3" descr="Rectangle: Click to edit Master text styles&#10;Second level&#10;Third level&#10;Fourth level&#10;Fifth level"/>
          <p:cNvSpPr>
            <a:spLocks noGrp="1" noChangeArrowheads="1"/>
          </p:cNvSpPr>
          <p:nvPr>
            <p:ph type="body" idx="1"/>
          </p:nvPr>
        </p:nvSpPr>
        <p:spPr>
          <a:xfrm>
            <a:off x="251520" y="980728"/>
            <a:ext cx="8496944" cy="4176464"/>
          </a:xfrm>
        </p:spPr>
        <p:txBody>
          <a:bodyPr/>
          <a:lstStyle/>
          <a:p>
            <a:pPr marL="0" indent="0" algn="just">
              <a:buNone/>
            </a:pPr>
            <a:r>
              <a:rPr lang="zh-CN" altLang="en-US" sz="3200" b="1" dirty="0"/>
              <a:t>数据类型转换</a:t>
            </a:r>
            <a:r>
              <a:rPr lang="zh-CN" altLang="en-US" b="1" dirty="0"/>
              <a:t> </a:t>
            </a:r>
            <a:endParaRPr lang="zh-CN" altLang="en-US" sz="3600" b="1" dirty="0">
              <a:latin typeface="Times New Roman" pitchFamily="18" charset="0"/>
            </a:endParaRPr>
          </a:p>
          <a:p>
            <a:pPr marL="0" indent="0" algn="just">
              <a:buFont typeface="Wingdings" pitchFamily="2" charset="2"/>
              <a:buNone/>
            </a:pPr>
            <a:r>
              <a:rPr lang="zh-CN" altLang="en-US" dirty="0"/>
              <a:t>     </a:t>
            </a:r>
            <a:r>
              <a:rPr lang="zh-CN" altLang="en-US" dirty="0" smtClean="0"/>
              <a:t>  </a:t>
            </a:r>
            <a:r>
              <a:rPr lang="zh-CN" altLang="en-US" b="0" dirty="0" smtClean="0"/>
              <a:t>当</a:t>
            </a:r>
            <a:r>
              <a:rPr lang="zh-CN" altLang="en-US" b="0" dirty="0"/>
              <a:t>表达式中出现多种数据类型的混合运算时，往往需要进行类型转换。表达式中的类型转换分成两种：</a:t>
            </a:r>
          </a:p>
          <a:p>
            <a:pPr algn="just">
              <a:buFont typeface="Wingdings" pitchFamily="2" charset="2"/>
              <a:buNone/>
            </a:pPr>
            <a:r>
              <a:rPr lang="zh-CN" altLang="en-US" b="0" dirty="0"/>
              <a:t>        1、隐式类型转换</a:t>
            </a:r>
          </a:p>
          <a:p>
            <a:pPr algn="just">
              <a:buFont typeface="Wingdings" pitchFamily="2" charset="2"/>
              <a:buNone/>
            </a:pPr>
            <a:r>
              <a:rPr lang="zh-CN" altLang="en-US" b="0" dirty="0"/>
              <a:t>        2、强制类型转换。</a:t>
            </a:r>
          </a:p>
          <a:p>
            <a:pPr>
              <a:buFont typeface="Wingdings" pitchFamily="2" charset="2"/>
              <a:buNone/>
            </a:pPr>
            <a:endParaRPr lang="zh-CN" altLang="en-US" b="0" dirty="0"/>
          </a:p>
        </p:txBody>
      </p:sp>
    </p:spTree>
    <p:extLst>
      <p:ext uri="{BB962C8B-B14F-4D97-AF65-F5344CB8AC3E}">
        <p14:creationId xmlns:p14="http://schemas.microsoft.com/office/powerpoint/2010/main" val="36906680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Rectangle 3" descr="Rectangle: Click to edit Master text styles&#10;Second level&#10;Third level&#10;Fourth level&#10;Fifth level"/>
          <p:cNvSpPr>
            <a:spLocks noGrp="1" noChangeArrowheads="1"/>
          </p:cNvSpPr>
          <p:nvPr>
            <p:ph type="body" idx="1"/>
          </p:nvPr>
        </p:nvSpPr>
        <p:spPr>
          <a:xfrm>
            <a:off x="179512" y="908720"/>
            <a:ext cx="8640960" cy="5400600"/>
          </a:xfrm>
          <a:solidFill>
            <a:schemeClr val="bg1"/>
          </a:solidFill>
        </p:spPr>
        <p:txBody>
          <a:bodyPr/>
          <a:lstStyle/>
          <a:p>
            <a:pPr algn="just">
              <a:buFont typeface="Wingdings" pitchFamily="2" charset="2"/>
              <a:buNone/>
            </a:pPr>
            <a:r>
              <a:rPr lang="zh-CN" altLang="en-US" sz="2800" dirty="0">
                <a:solidFill>
                  <a:schemeClr val="tx2"/>
                </a:solidFill>
              </a:rPr>
              <a:t>例如：</a:t>
            </a:r>
          </a:p>
          <a:p>
            <a:pPr algn="just">
              <a:buFont typeface="Wingdings" pitchFamily="2" charset="2"/>
              <a:buNone/>
            </a:pPr>
            <a:r>
              <a:rPr lang="zh-CN" altLang="en-US" sz="2800" b="0" dirty="0">
                <a:latin typeface="Times New Roman" pitchFamily="18" charset="0"/>
              </a:rPr>
              <a:t>		3.2                //简单表达式，值为3.2</a:t>
            </a:r>
          </a:p>
          <a:p>
            <a:pPr algn="just">
              <a:buFont typeface="Wingdings" pitchFamily="2" charset="2"/>
              <a:buNone/>
            </a:pPr>
            <a:r>
              <a:rPr lang="zh-CN" altLang="en-US" sz="2800" b="0" dirty="0">
                <a:latin typeface="Times New Roman" pitchFamily="18" charset="0"/>
              </a:rPr>
              <a:t>		2+3               //常量表达式，值为5</a:t>
            </a:r>
          </a:p>
          <a:p>
            <a:pPr algn="just">
              <a:buFont typeface="Wingdings" pitchFamily="2" charset="2"/>
              <a:buNone/>
            </a:pPr>
            <a:r>
              <a:rPr lang="en-US" altLang="zh-CN" sz="2800" b="0" dirty="0">
                <a:latin typeface="Times New Roman" pitchFamily="18" charset="0"/>
              </a:rPr>
              <a:t>		a                   //</a:t>
            </a:r>
            <a:r>
              <a:rPr lang="zh-CN" altLang="en-US" sz="2800" b="0" dirty="0">
                <a:latin typeface="Times New Roman" pitchFamily="18" charset="0"/>
              </a:rPr>
              <a:t>简单表达式，值为变量</a:t>
            </a:r>
            <a:r>
              <a:rPr lang="en-US" altLang="zh-CN" sz="2800" b="0" dirty="0">
                <a:latin typeface="Times New Roman" pitchFamily="18" charset="0"/>
              </a:rPr>
              <a:t>a</a:t>
            </a:r>
            <a:r>
              <a:rPr lang="zh-CN" altLang="en-US" sz="2800" b="0" dirty="0">
                <a:latin typeface="Times New Roman" pitchFamily="18" charset="0"/>
              </a:rPr>
              <a:t>的值</a:t>
            </a:r>
          </a:p>
          <a:p>
            <a:pPr algn="just">
              <a:buFont typeface="Wingdings" pitchFamily="2" charset="2"/>
              <a:buNone/>
            </a:pPr>
            <a:r>
              <a:rPr lang="en-US" altLang="zh-CN" sz="2800" b="0" dirty="0">
                <a:latin typeface="Times New Roman" pitchFamily="18" charset="0"/>
              </a:rPr>
              <a:t>		x=(</a:t>
            </a:r>
            <a:r>
              <a:rPr lang="en-US" altLang="zh-CN" sz="2800" b="0" dirty="0" err="1">
                <a:latin typeface="Times New Roman" pitchFamily="18" charset="0"/>
              </a:rPr>
              <a:t>a+b</a:t>
            </a:r>
            <a:r>
              <a:rPr lang="en-US" altLang="zh-CN" sz="2800" b="0" dirty="0">
                <a:latin typeface="Times New Roman" pitchFamily="18" charset="0"/>
              </a:rPr>
              <a:t>)*c; </a:t>
            </a:r>
            <a:r>
              <a:rPr lang="en-US" altLang="zh-CN" sz="2800" b="0" dirty="0" smtClean="0">
                <a:latin typeface="Times New Roman" pitchFamily="18" charset="0"/>
              </a:rPr>
              <a:t>  //</a:t>
            </a:r>
            <a:r>
              <a:rPr lang="zh-CN" altLang="en-US" sz="2800" b="0" dirty="0">
                <a:latin typeface="Times New Roman" pitchFamily="18" charset="0"/>
              </a:rPr>
              <a:t>较为复杂的</a:t>
            </a:r>
            <a:r>
              <a:rPr lang="zh-CN" altLang="en-US" sz="2800" b="0" dirty="0" smtClean="0">
                <a:latin typeface="Times New Roman" pitchFamily="18" charset="0"/>
              </a:rPr>
              <a:t>表达式  </a:t>
            </a:r>
            <a:r>
              <a:rPr lang="zh-CN" altLang="en-US" sz="2800" b="0" dirty="0">
                <a:latin typeface="Times New Roman" pitchFamily="18" charset="0"/>
              </a:rPr>
              <a:t>	 </a:t>
            </a:r>
          </a:p>
          <a:p>
            <a:pPr marL="0" indent="0" algn="just">
              <a:lnSpc>
                <a:spcPct val="150000"/>
              </a:lnSpc>
              <a:buFont typeface="Wingdings" pitchFamily="2" charset="2"/>
              <a:buNone/>
            </a:pPr>
            <a:r>
              <a:rPr lang="zh-CN" altLang="en-US" sz="2800" b="0" dirty="0" smtClean="0">
                <a:latin typeface="Times New Roman" pitchFamily="18" charset="0"/>
              </a:rPr>
              <a:t>      表达式</a:t>
            </a:r>
            <a:r>
              <a:rPr lang="zh-CN" altLang="en-US" sz="2800" b="0" dirty="0">
                <a:latin typeface="Times New Roman" pitchFamily="18" charset="0"/>
              </a:rPr>
              <a:t>是可以嵌套的，比如</a:t>
            </a:r>
            <a:r>
              <a:rPr lang="en-US" altLang="zh-CN" sz="2800" b="0" dirty="0">
                <a:latin typeface="Times New Roman" pitchFamily="18" charset="0"/>
              </a:rPr>
              <a:t>y=x=</a:t>
            </a:r>
            <a:r>
              <a:rPr lang="en-US" altLang="zh-CN" sz="2800" b="0" dirty="0" err="1">
                <a:latin typeface="Times New Roman" pitchFamily="18" charset="0"/>
              </a:rPr>
              <a:t>a+b</a:t>
            </a:r>
            <a:r>
              <a:rPr lang="en-US" altLang="zh-CN" sz="2800" b="0" dirty="0">
                <a:latin typeface="Times New Roman" pitchFamily="18" charset="0"/>
              </a:rPr>
              <a:t>，</a:t>
            </a:r>
            <a:r>
              <a:rPr lang="zh-CN" altLang="en-US" sz="2800" b="0" dirty="0">
                <a:latin typeface="Times New Roman" pitchFamily="18" charset="0"/>
              </a:rPr>
              <a:t>该表达式先将</a:t>
            </a:r>
            <a:r>
              <a:rPr lang="en-US" altLang="zh-CN" sz="2800" b="0" dirty="0">
                <a:latin typeface="Times New Roman" pitchFamily="18" charset="0"/>
              </a:rPr>
              <a:t>a</a:t>
            </a:r>
            <a:r>
              <a:rPr lang="zh-CN" altLang="en-US" sz="2800" b="0" dirty="0">
                <a:latin typeface="Times New Roman" pitchFamily="18" charset="0"/>
              </a:rPr>
              <a:t>和</a:t>
            </a:r>
            <a:r>
              <a:rPr lang="en-US" altLang="zh-CN" sz="2800" b="0" dirty="0">
                <a:latin typeface="Times New Roman" pitchFamily="18" charset="0"/>
              </a:rPr>
              <a:t>b</a:t>
            </a:r>
            <a:r>
              <a:rPr lang="zh-CN" altLang="en-US" sz="2800" b="0" dirty="0">
                <a:latin typeface="Times New Roman" pitchFamily="18" charset="0"/>
              </a:rPr>
              <a:t>进行相加，然后将结果赋值给</a:t>
            </a:r>
            <a:r>
              <a:rPr lang="en-US" altLang="zh-CN" sz="2800" b="0" dirty="0">
                <a:latin typeface="Times New Roman" pitchFamily="18" charset="0"/>
              </a:rPr>
              <a:t>x，</a:t>
            </a:r>
            <a:r>
              <a:rPr lang="zh-CN" altLang="en-US" sz="2800" b="0" dirty="0">
                <a:latin typeface="Times New Roman" pitchFamily="18" charset="0"/>
              </a:rPr>
              <a:t>再将</a:t>
            </a:r>
            <a:r>
              <a:rPr lang="en-US" altLang="zh-CN" sz="2800" b="0" dirty="0">
                <a:latin typeface="Times New Roman" pitchFamily="18" charset="0"/>
              </a:rPr>
              <a:t>x=</a:t>
            </a:r>
            <a:r>
              <a:rPr lang="en-US" altLang="zh-CN" sz="2800" b="0" dirty="0" err="1">
                <a:latin typeface="Times New Roman" pitchFamily="18" charset="0"/>
              </a:rPr>
              <a:t>a+b</a:t>
            </a:r>
            <a:r>
              <a:rPr lang="zh-CN" altLang="en-US" sz="2800" b="0" dirty="0">
                <a:latin typeface="Times New Roman" pitchFamily="18" charset="0"/>
              </a:rPr>
              <a:t>的值赋给</a:t>
            </a:r>
            <a:r>
              <a:rPr lang="en-US" altLang="zh-CN" sz="2800" b="0" dirty="0">
                <a:latin typeface="Times New Roman" pitchFamily="18" charset="0"/>
              </a:rPr>
              <a:t>y。</a:t>
            </a:r>
            <a:endParaRPr lang="zh-CN" altLang="en-US" sz="2800" b="0" dirty="0">
              <a:latin typeface="Times New Roman" pitchFamily="18" charset="0"/>
            </a:endParaRPr>
          </a:p>
        </p:txBody>
      </p:sp>
      <p:sp>
        <p:nvSpPr>
          <p:cNvPr id="5" name="Text Box 8"/>
          <p:cNvSpPr txBox="1">
            <a:spLocks noChangeArrowheads="1"/>
          </p:cNvSpPr>
          <p:nvPr/>
        </p:nvSpPr>
        <p:spPr bwMode="auto">
          <a:xfrm>
            <a:off x="451585" y="-95373"/>
            <a:ext cx="3401060" cy="822960"/>
          </a:xfrm>
          <a:prstGeom prst="rect">
            <a:avLst/>
          </a:prstGeom>
          <a:noFill/>
          <a:ln>
            <a:noFill/>
          </a:ln>
          <a:effectLst>
            <a:outerShdw dist="12700" dir="10800000" algn="ctr" rotWithShape="0">
              <a:schemeClr val="accent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en-US" sz="3200" b="1" dirty="0" smtClean="0"/>
              <a:t>C++</a:t>
            </a:r>
            <a:r>
              <a:rPr lang="zh-CN" altLang="en-US" sz="3200" b="1" dirty="0" smtClean="0"/>
              <a:t>表达式与语句</a:t>
            </a:r>
          </a:p>
        </p:txBody>
      </p:sp>
    </p:spTree>
    <p:extLst>
      <p:ext uri="{BB962C8B-B14F-4D97-AF65-F5344CB8AC3E}">
        <p14:creationId xmlns:p14="http://schemas.microsoft.com/office/powerpoint/2010/main" val="69632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0355">
                                            <p:txEl>
                                              <p:pRg st="5" end="5"/>
                                            </p:txEl>
                                          </p:spTgt>
                                        </p:tgtEl>
                                        <p:attrNameLst>
                                          <p:attrName>style.visibility</p:attrName>
                                        </p:attrNameLst>
                                      </p:cBhvr>
                                      <p:to>
                                        <p:strVal val="visible"/>
                                      </p:to>
                                    </p:set>
                                    <p:anim calcmode="lin" valueType="num">
                                      <p:cBhvr additive="base">
                                        <p:cTn id="7" dur="500" fill="hold"/>
                                        <p:tgtEl>
                                          <p:spTgt spid="100355">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035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1" name="Rectangle 3" descr="Rectangle: Click to edit Master text styles&#10;Second level&#10;Third level&#10;Fourth level&#10;Fifth level"/>
          <p:cNvSpPr>
            <a:spLocks noGrp="1" noChangeArrowheads="1"/>
          </p:cNvSpPr>
          <p:nvPr>
            <p:ph type="body" idx="1"/>
          </p:nvPr>
        </p:nvSpPr>
        <p:spPr>
          <a:xfrm>
            <a:off x="251520" y="980728"/>
            <a:ext cx="8568952" cy="4752528"/>
          </a:xfrm>
        </p:spPr>
        <p:txBody>
          <a:bodyPr/>
          <a:lstStyle/>
          <a:p>
            <a:pPr marL="0" indent="0" algn="just">
              <a:buNone/>
            </a:pPr>
            <a:r>
              <a:rPr lang="zh-CN" altLang="en-US" sz="2800" b="1" dirty="0" smtClean="0"/>
              <a:t>隐</a:t>
            </a:r>
            <a:r>
              <a:rPr lang="zh-CN" altLang="en-US" sz="2800" b="1" dirty="0"/>
              <a:t>式类型转换</a:t>
            </a:r>
          </a:p>
          <a:p>
            <a:pPr marL="0" indent="0" algn="just">
              <a:buFont typeface="Wingdings" pitchFamily="2" charset="2"/>
              <a:buNone/>
            </a:pPr>
            <a:r>
              <a:rPr lang="zh-CN" altLang="en-US" sz="2800" dirty="0"/>
              <a:t>      </a:t>
            </a:r>
            <a:r>
              <a:rPr lang="zh-CN" altLang="en-US" sz="2800" dirty="0" smtClean="0"/>
              <a:t> </a:t>
            </a:r>
            <a:r>
              <a:rPr lang="zh-CN" altLang="en-US" sz="2800" b="0" dirty="0" smtClean="0"/>
              <a:t>各种</a:t>
            </a:r>
            <a:r>
              <a:rPr lang="zh-CN" altLang="en-US" sz="2800" b="0" dirty="0"/>
              <a:t>二元运算符在进行运算时都要求两个操作数的数据类型一致。如果类型不一致，则系统自动对数据进行转换（隐式类型转换</a:t>
            </a:r>
            <a:r>
              <a:rPr lang="zh-CN" altLang="en-US" sz="2800" b="0" dirty="0" smtClean="0"/>
              <a:t>）</a:t>
            </a:r>
            <a:endParaRPr lang="zh-CN" altLang="en-US" sz="2800" b="0" dirty="0"/>
          </a:p>
          <a:p>
            <a:pPr algn="just">
              <a:buFont typeface="Wingdings" pitchFamily="2" charset="2"/>
              <a:buNone/>
            </a:pPr>
            <a:r>
              <a:rPr lang="zh-CN" altLang="en-US" sz="2800" b="0" dirty="0"/>
              <a:t>   </a:t>
            </a:r>
            <a:r>
              <a:rPr lang="zh-CN" altLang="en-US" sz="2800" b="0" dirty="0">
                <a:solidFill>
                  <a:schemeClr val="tx2"/>
                </a:solidFill>
              </a:rPr>
              <a:t>转换的基本原则</a:t>
            </a:r>
            <a:r>
              <a:rPr lang="zh-CN" altLang="en-US" sz="2800" b="0" dirty="0"/>
              <a:t>：</a:t>
            </a:r>
          </a:p>
          <a:p>
            <a:pPr marL="0" indent="0" algn="just">
              <a:buFont typeface="Wingdings" pitchFamily="2" charset="2"/>
              <a:buNone/>
            </a:pPr>
            <a:r>
              <a:rPr lang="zh-CN" altLang="en-US" sz="2800" b="0" dirty="0"/>
              <a:t>      </a:t>
            </a:r>
            <a:r>
              <a:rPr lang="zh-CN" altLang="en-US" sz="2800" b="0" dirty="0" smtClean="0"/>
              <a:t> 将</a:t>
            </a:r>
            <a:r>
              <a:rPr lang="zh-CN" altLang="en-US" sz="2800" b="0" dirty="0"/>
              <a:t>精度较低、范围较小的类型转换成精度较高、范围较大的类型。</a:t>
            </a:r>
          </a:p>
          <a:p>
            <a:pPr algn="just">
              <a:buFont typeface="Wingdings" pitchFamily="2" charset="2"/>
              <a:buNone/>
            </a:pPr>
            <a:r>
              <a:rPr lang="en-US" altLang="zh-CN" sz="2800" dirty="0"/>
              <a:t>     </a:t>
            </a:r>
            <a:r>
              <a:rPr lang="en-US" altLang="zh-CN" sz="2800" b="0" dirty="0">
                <a:solidFill>
                  <a:schemeClr val="hlink"/>
                </a:solidFill>
                <a:latin typeface="Times New Roman" pitchFamily="18" charset="0"/>
              </a:rPr>
              <a:t>char → short → </a:t>
            </a:r>
            <a:r>
              <a:rPr lang="en-US" altLang="zh-CN" sz="2800" b="0" dirty="0" err="1">
                <a:solidFill>
                  <a:schemeClr val="hlink"/>
                </a:solidFill>
                <a:latin typeface="Times New Roman" pitchFamily="18" charset="0"/>
              </a:rPr>
              <a:t>int</a:t>
            </a:r>
            <a:r>
              <a:rPr lang="en-US" altLang="zh-CN" sz="2800" b="0" dirty="0">
                <a:solidFill>
                  <a:schemeClr val="hlink"/>
                </a:solidFill>
                <a:latin typeface="Times New Roman" pitchFamily="18" charset="0"/>
              </a:rPr>
              <a:t> → long → float → double</a:t>
            </a:r>
          </a:p>
          <a:p>
            <a:pPr>
              <a:buFont typeface="Wingdings" pitchFamily="2" charset="2"/>
              <a:buNone/>
            </a:pPr>
            <a:endParaRPr lang="zh-CN" altLang="en-US" sz="2800" b="0" dirty="0">
              <a:latin typeface="Times New Roman" pitchFamily="18" charset="0"/>
            </a:endParaRPr>
          </a:p>
        </p:txBody>
      </p:sp>
    </p:spTree>
    <p:extLst>
      <p:ext uri="{BB962C8B-B14F-4D97-AF65-F5344CB8AC3E}">
        <p14:creationId xmlns:p14="http://schemas.microsoft.com/office/powerpoint/2010/main" val="313532405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5" name="Rectangle 3" descr="Rectangle: Click to edit Master text styles&#10;Second level&#10;Third level&#10;Fourth level&#10;Fifth level"/>
          <p:cNvSpPr>
            <a:spLocks noGrp="1" noChangeArrowheads="1"/>
          </p:cNvSpPr>
          <p:nvPr>
            <p:ph type="body" idx="1"/>
          </p:nvPr>
        </p:nvSpPr>
        <p:spPr>
          <a:xfrm>
            <a:off x="395536" y="858836"/>
            <a:ext cx="8496944" cy="5018435"/>
          </a:xfrm>
        </p:spPr>
        <p:txBody>
          <a:bodyPr/>
          <a:lstStyle/>
          <a:p>
            <a:pPr marL="0" indent="0" algn="just">
              <a:lnSpc>
                <a:spcPct val="90000"/>
              </a:lnSpc>
              <a:buNone/>
            </a:pPr>
            <a:r>
              <a:rPr lang="zh-CN" altLang="en-US" sz="2800" b="1" dirty="0" smtClean="0"/>
              <a:t>隐</a:t>
            </a:r>
            <a:r>
              <a:rPr lang="zh-CN" altLang="en-US" sz="2800" b="1" dirty="0"/>
              <a:t>式类型转换</a:t>
            </a:r>
          </a:p>
          <a:p>
            <a:pPr marL="0" indent="0" algn="just">
              <a:lnSpc>
                <a:spcPct val="90000"/>
              </a:lnSpc>
              <a:buFont typeface="Wingdings" pitchFamily="2" charset="2"/>
              <a:buNone/>
            </a:pPr>
            <a:r>
              <a:rPr lang="zh-CN" altLang="en-US" sz="2800" dirty="0"/>
              <a:t>      </a:t>
            </a:r>
            <a:r>
              <a:rPr lang="zh-CN" altLang="en-US" sz="2800" dirty="0" smtClean="0"/>
              <a:t> </a:t>
            </a:r>
            <a:r>
              <a:rPr lang="zh-CN" altLang="en-US" sz="2800" b="0" dirty="0" smtClean="0"/>
              <a:t>对于</a:t>
            </a:r>
            <a:r>
              <a:rPr lang="zh-CN" altLang="en-US" sz="2800" b="0" dirty="0"/>
              <a:t>同一种精度的无符号数和有符号数，在进行算术运算中，有符号数向着无符号数方向进行隐式类型转换：</a:t>
            </a:r>
          </a:p>
          <a:p>
            <a:pPr algn="just">
              <a:lnSpc>
                <a:spcPct val="90000"/>
              </a:lnSpc>
              <a:buFont typeface="Wingdings" pitchFamily="2" charset="2"/>
              <a:buNone/>
            </a:pPr>
            <a:r>
              <a:rPr lang="en-US" altLang="zh-CN" sz="2800" b="0" dirty="0"/>
              <a:t>         </a:t>
            </a:r>
            <a:r>
              <a:rPr lang="en-US" altLang="zh-CN" sz="2800" b="0" dirty="0">
                <a:solidFill>
                  <a:schemeClr val="hlink"/>
                </a:solidFill>
                <a:latin typeface="Times New Roman" pitchFamily="18" charset="0"/>
              </a:rPr>
              <a:t>signed → unsigned。</a:t>
            </a:r>
          </a:p>
          <a:p>
            <a:pPr algn="just">
              <a:lnSpc>
                <a:spcPct val="90000"/>
              </a:lnSpc>
              <a:buFont typeface="Wingdings" pitchFamily="2" charset="2"/>
              <a:buNone/>
            </a:pPr>
            <a:r>
              <a:rPr lang="zh-CN" altLang="en-US" sz="2800" b="0" dirty="0"/>
              <a:t>   例如：</a:t>
            </a:r>
          </a:p>
          <a:p>
            <a:pPr algn="just">
              <a:lnSpc>
                <a:spcPct val="90000"/>
              </a:lnSpc>
              <a:buFont typeface="Wingdings" pitchFamily="2" charset="2"/>
              <a:buNone/>
            </a:pPr>
            <a:r>
              <a:rPr lang="en-US" altLang="zh-CN" sz="2800" b="0" dirty="0"/>
              <a:t>		 </a:t>
            </a:r>
            <a:r>
              <a:rPr lang="en-US" altLang="zh-CN" sz="2800" b="0" dirty="0" err="1">
                <a:latin typeface="Times New Roman" pitchFamily="18" charset="0"/>
              </a:rPr>
              <a:t>int</a:t>
            </a:r>
            <a:r>
              <a:rPr lang="en-US" altLang="zh-CN" sz="2800" b="0" dirty="0">
                <a:latin typeface="Times New Roman" pitchFamily="18" charset="0"/>
              </a:rPr>
              <a:t> a=100;</a:t>
            </a:r>
          </a:p>
          <a:p>
            <a:pPr algn="just">
              <a:lnSpc>
                <a:spcPct val="90000"/>
              </a:lnSpc>
              <a:buFont typeface="Wingdings" pitchFamily="2" charset="2"/>
              <a:buNone/>
            </a:pPr>
            <a:r>
              <a:rPr lang="en-US" altLang="zh-CN" sz="2800" b="0" dirty="0">
                <a:latin typeface="Times New Roman" pitchFamily="18" charset="0"/>
              </a:rPr>
              <a:t>		  unsigned </a:t>
            </a:r>
            <a:r>
              <a:rPr lang="en-US" altLang="zh-CN" sz="2800" b="0" dirty="0" err="1">
                <a:latin typeface="Times New Roman" pitchFamily="18" charset="0"/>
              </a:rPr>
              <a:t>int</a:t>
            </a:r>
            <a:r>
              <a:rPr lang="en-US" altLang="zh-CN" sz="2800" b="0" dirty="0">
                <a:latin typeface="Times New Roman" pitchFamily="18" charset="0"/>
              </a:rPr>
              <a:t> </a:t>
            </a:r>
            <a:r>
              <a:rPr lang="en-US" altLang="zh-CN" sz="2800" b="0" dirty="0" err="1">
                <a:latin typeface="Times New Roman" pitchFamily="18" charset="0"/>
              </a:rPr>
              <a:t>i</a:t>
            </a:r>
            <a:r>
              <a:rPr lang="en-US" altLang="zh-CN" sz="2800" b="0" dirty="0">
                <a:latin typeface="Times New Roman" pitchFamily="18" charset="0"/>
              </a:rPr>
              <a:t>=99; </a:t>
            </a:r>
          </a:p>
          <a:p>
            <a:pPr algn="just">
              <a:lnSpc>
                <a:spcPct val="90000"/>
              </a:lnSpc>
              <a:buFont typeface="Wingdings" pitchFamily="2" charset="2"/>
              <a:buNone/>
            </a:pPr>
            <a:r>
              <a:rPr lang="en-US" altLang="zh-CN" sz="2800" b="0" dirty="0">
                <a:latin typeface="Times New Roman" pitchFamily="18" charset="0"/>
              </a:rPr>
              <a:t>		  </a:t>
            </a:r>
            <a:r>
              <a:rPr lang="en-US" altLang="zh-CN" sz="2800" b="0" dirty="0" err="1">
                <a:latin typeface="Times New Roman" pitchFamily="18" charset="0"/>
              </a:rPr>
              <a:t>cout</a:t>
            </a:r>
            <a:r>
              <a:rPr lang="en-US" altLang="zh-CN" sz="2800" b="0" dirty="0">
                <a:latin typeface="Times New Roman" pitchFamily="18" charset="0"/>
              </a:rPr>
              <a:t>&lt;&lt;</a:t>
            </a:r>
            <a:r>
              <a:rPr lang="en-US" altLang="zh-CN" sz="2800" b="0" dirty="0" err="1">
                <a:latin typeface="Times New Roman" pitchFamily="18" charset="0"/>
              </a:rPr>
              <a:t>i</a:t>
            </a:r>
            <a:r>
              <a:rPr lang="en-US" altLang="zh-CN" sz="2800" b="0" dirty="0">
                <a:latin typeface="Times New Roman" pitchFamily="18" charset="0"/>
              </a:rPr>
              <a:t> - a&lt;&lt;</a:t>
            </a:r>
            <a:r>
              <a:rPr lang="en-US" altLang="zh-CN" sz="2800" b="0" dirty="0" err="1">
                <a:latin typeface="Times New Roman" pitchFamily="18" charset="0"/>
              </a:rPr>
              <a:t>endl</a:t>
            </a:r>
            <a:endParaRPr lang="en-US" altLang="zh-CN" sz="2800" b="0" dirty="0">
              <a:latin typeface="Times New Roman" pitchFamily="18" charset="0"/>
            </a:endParaRPr>
          </a:p>
          <a:p>
            <a:pPr>
              <a:lnSpc>
                <a:spcPct val="90000"/>
              </a:lnSpc>
              <a:buFont typeface="Wingdings" pitchFamily="2" charset="2"/>
              <a:buNone/>
            </a:pPr>
            <a:endParaRPr lang="zh-CN" altLang="en-US" sz="2800" b="0" dirty="0">
              <a:latin typeface="Times New Roman" pitchFamily="18" charset="0"/>
            </a:endParaRPr>
          </a:p>
        </p:txBody>
      </p:sp>
      <p:sp>
        <p:nvSpPr>
          <p:cNvPr id="136196" name="Text Box 4"/>
          <p:cNvSpPr txBox="1">
            <a:spLocks noChangeArrowheads="1"/>
          </p:cNvSpPr>
          <p:nvPr/>
        </p:nvSpPr>
        <p:spPr bwMode="auto">
          <a:xfrm>
            <a:off x="5486400" y="4191000"/>
            <a:ext cx="3048000" cy="1323439"/>
          </a:xfrm>
          <a:prstGeom prst="rect">
            <a:avLst/>
          </a:prstGeom>
          <a:noFill/>
          <a:ln w="12700" cap="sq">
            <a:solidFill>
              <a:srgbClr val="FF00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kumimoji="1" lang="zh-CN" altLang="en-US" sz="2000" dirty="0">
                <a:latin typeface="Times New Roman" pitchFamily="18" charset="0"/>
              </a:rPr>
              <a:t>思考一下，如果将</a:t>
            </a:r>
            <a:r>
              <a:rPr kumimoji="1" lang="en-US" altLang="zh-CN" sz="2000" dirty="0">
                <a:latin typeface="Times New Roman" pitchFamily="18" charset="0"/>
              </a:rPr>
              <a:t>unsigned </a:t>
            </a:r>
            <a:r>
              <a:rPr kumimoji="1" lang="en-US" altLang="zh-CN" sz="2000" dirty="0" err="1">
                <a:latin typeface="Times New Roman" pitchFamily="18" charset="0"/>
              </a:rPr>
              <a:t>int</a:t>
            </a:r>
            <a:r>
              <a:rPr kumimoji="1" lang="en-US" altLang="zh-CN" sz="2000" dirty="0">
                <a:latin typeface="Times New Roman" pitchFamily="18" charset="0"/>
              </a:rPr>
              <a:t> </a:t>
            </a:r>
            <a:r>
              <a:rPr kumimoji="1" lang="en-US" altLang="zh-CN" sz="2000" dirty="0" err="1">
                <a:latin typeface="Times New Roman" pitchFamily="18" charset="0"/>
              </a:rPr>
              <a:t>i</a:t>
            </a:r>
            <a:r>
              <a:rPr kumimoji="1" lang="en-US" altLang="zh-CN" sz="2000" dirty="0">
                <a:latin typeface="Times New Roman" pitchFamily="18" charset="0"/>
              </a:rPr>
              <a:t>=99;</a:t>
            </a:r>
            <a:r>
              <a:rPr kumimoji="1" lang="zh-CN" altLang="en-US" sz="2000" dirty="0">
                <a:latin typeface="Times New Roman" pitchFamily="18" charset="0"/>
              </a:rPr>
              <a:t>改为</a:t>
            </a:r>
            <a:r>
              <a:rPr kumimoji="1" lang="en-US" altLang="zh-CN" sz="2000" dirty="0">
                <a:latin typeface="Times New Roman" pitchFamily="18" charset="0"/>
              </a:rPr>
              <a:t>unsigned short </a:t>
            </a:r>
            <a:r>
              <a:rPr kumimoji="1" lang="en-US" altLang="zh-CN" sz="2000" dirty="0" err="1">
                <a:latin typeface="Times New Roman" pitchFamily="18" charset="0"/>
              </a:rPr>
              <a:t>i</a:t>
            </a:r>
            <a:r>
              <a:rPr kumimoji="1" lang="en-US" altLang="zh-CN" sz="2000" dirty="0">
                <a:latin typeface="Times New Roman" pitchFamily="18" charset="0"/>
              </a:rPr>
              <a:t>=99;</a:t>
            </a:r>
            <a:r>
              <a:rPr kumimoji="1" lang="zh-CN" altLang="en-US" sz="2000" dirty="0">
                <a:latin typeface="Times New Roman" pitchFamily="18" charset="0"/>
              </a:rPr>
              <a:t>结果如何？</a:t>
            </a:r>
          </a:p>
        </p:txBody>
      </p:sp>
    </p:spTree>
    <p:extLst>
      <p:ext uri="{BB962C8B-B14F-4D97-AF65-F5344CB8AC3E}">
        <p14:creationId xmlns:p14="http://schemas.microsoft.com/office/powerpoint/2010/main" val="38888270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6196"/>
                                        </p:tgtEl>
                                        <p:attrNameLst>
                                          <p:attrName>style.visibility</p:attrName>
                                        </p:attrNameLst>
                                      </p:cBhvr>
                                      <p:to>
                                        <p:strVal val="visible"/>
                                      </p:to>
                                    </p:set>
                                    <p:anim calcmode="lin" valueType="num">
                                      <p:cBhvr additive="base">
                                        <p:cTn id="7" dur="500" fill="hold"/>
                                        <p:tgtEl>
                                          <p:spTgt spid="136196"/>
                                        </p:tgtEl>
                                        <p:attrNameLst>
                                          <p:attrName>ppt_x</p:attrName>
                                        </p:attrNameLst>
                                      </p:cBhvr>
                                      <p:tavLst>
                                        <p:tav tm="0">
                                          <p:val>
                                            <p:strVal val="0-#ppt_w/2"/>
                                          </p:val>
                                        </p:tav>
                                        <p:tav tm="100000">
                                          <p:val>
                                            <p:strVal val="#ppt_x"/>
                                          </p:val>
                                        </p:tav>
                                      </p:tavLst>
                                    </p:anim>
                                    <p:anim calcmode="lin" valueType="num">
                                      <p:cBhvr additive="base">
                                        <p:cTn id="8" dur="500" fill="hold"/>
                                        <p:tgtEl>
                                          <p:spTgt spid="1361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6" grpId="0" animBg="1"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9" name="Rectangle 3" descr="Rectangle: Click to edit Master text styles&#10;Second level&#10;Third level&#10;Fourth level&#10;Fifth level"/>
          <p:cNvSpPr>
            <a:spLocks noGrp="1" noChangeArrowheads="1"/>
          </p:cNvSpPr>
          <p:nvPr>
            <p:ph type="body" idx="1"/>
          </p:nvPr>
        </p:nvSpPr>
        <p:spPr>
          <a:xfrm>
            <a:off x="179512" y="836712"/>
            <a:ext cx="8712968" cy="5256584"/>
          </a:xfrm>
        </p:spPr>
        <p:txBody>
          <a:bodyPr/>
          <a:lstStyle/>
          <a:p>
            <a:pPr marL="0" indent="0" algn="just">
              <a:lnSpc>
                <a:spcPct val="90000"/>
              </a:lnSpc>
              <a:buNone/>
            </a:pPr>
            <a:r>
              <a:rPr lang="zh-CN" altLang="en-US" sz="2800" b="1" dirty="0" smtClean="0"/>
              <a:t>隐</a:t>
            </a:r>
            <a:r>
              <a:rPr lang="zh-CN" altLang="en-US" sz="2800" b="1" dirty="0"/>
              <a:t>式类型转换 </a:t>
            </a:r>
          </a:p>
          <a:p>
            <a:pPr marL="0" indent="0" algn="just">
              <a:lnSpc>
                <a:spcPct val="90000"/>
              </a:lnSpc>
              <a:buFont typeface="Wingdings" pitchFamily="2" charset="2"/>
              <a:buNone/>
            </a:pPr>
            <a:r>
              <a:rPr lang="zh-CN" altLang="en-US" sz="2800" dirty="0"/>
              <a:t>     </a:t>
            </a:r>
            <a:r>
              <a:rPr lang="zh-CN" altLang="en-US" sz="2800" dirty="0" smtClean="0"/>
              <a:t>  </a:t>
            </a:r>
            <a:r>
              <a:rPr lang="zh-CN" altLang="en-US" sz="2800" b="0" dirty="0" smtClean="0"/>
              <a:t>逻辑运算</a:t>
            </a:r>
            <a:r>
              <a:rPr lang="zh-CN" altLang="en-US" sz="2800" b="0" dirty="0"/>
              <a:t>符要求参与运算的操作数为</a:t>
            </a:r>
            <a:r>
              <a:rPr lang="en-US" altLang="zh-CN" sz="2800" b="0" dirty="0">
                <a:latin typeface="Times New Roman" pitchFamily="18" charset="0"/>
              </a:rPr>
              <a:t>bool</a:t>
            </a:r>
            <a:r>
              <a:rPr lang="zh-CN" altLang="en-US" sz="2800" b="0" dirty="0"/>
              <a:t>类型，如果是其他类型，则系统自动将其转换成</a:t>
            </a:r>
            <a:r>
              <a:rPr lang="en-US" altLang="zh-CN" sz="2800" b="0" dirty="0">
                <a:latin typeface="Times New Roman" pitchFamily="18" charset="0"/>
              </a:rPr>
              <a:t>bool</a:t>
            </a:r>
            <a:r>
              <a:rPr lang="zh-CN" altLang="en-US" sz="2800" b="0" dirty="0"/>
              <a:t>类型，转换规则：</a:t>
            </a:r>
            <a:r>
              <a:rPr lang="zh-CN" altLang="en-US" sz="2800" b="0" dirty="0">
                <a:solidFill>
                  <a:schemeClr val="tx2"/>
                </a:solidFill>
                <a:latin typeface="Times New Roman" pitchFamily="18" charset="0"/>
              </a:rPr>
              <a:t>0为</a:t>
            </a:r>
            <a:r>
              <a:rPr lang="en-US" altLang="zh-CN" sz="2800" b="0" dirty="0">
                <a:solidFill>
                  <a:schemeClr val="tx2"/>
                </a:solidFill>
                <a:latin typeface="Times New Roman" pitchFamily="18" charset="0"/>
              </a:rPr>
              <a:t>false，</a:t>
            </a:r>
            <a:r>
              <a:rPr lang="zh-CN" altLang="en-US" sz="2800" b="0" dirty="0">
                <a:solidFill>
                  <a:schemeClr val="tx2"/>
                </a:solidFill>
                <a:latin typeface="Times New Roman" pitchFamily="18" charset="0"/>
              </a:rPr>
              <a:t>非0为</a:t>
            </a:r>
            <a:r>
              <a:rPr lang="en-US" altLang="zh-CN" sz="2800" b="0" dirty="0">
                <a:solidFill>
                  <a:schemeClr val="tx2"/>
                </a:solidFill>
                <a:latin typeface="Times New Roman" pitchFamily="18" charset="0"/>
              </a:rPr>
              <a:t>true</a:t>
            </a:r>
            <a:r>
              <a:rPr lang="en-US" altLang="zh-CN" sz="2800" b="0" dirty="0">
                <a:latin typeface="Times New Roman" pitchFamily="18" charset="0"/>
              </a:rPr>
              <a:t>。</a:t>
            </a:r>
          </a:p>
          <a:p>
            <a:pPr marL="0" indent="0" algn="just">
              <a:lnSpc>
                <a:spcPct val="90000"/>
              </a:lnSpc>
              <a:buFont typeface="Wingdings" pitchFamily="2" charset="2"/>
              <a:buNone/>
            </a:pPr>
            <a:r>
              <a:rPr lang="zh-CN" altLang="en-US" sz="2800" b="0" dirty="0"/>
              <a:t>      </a:t>
            </a:r>
            <a:r>
              <a:rPr lang="zh-CN" altLang="en-US" sz="2800" b="0" dirty="0" smtClean="0"/>
              <a:t> 赋值</a:t>
            </a:r>
            <a:r>
              <a:rPr lang="zh-CN" altLang="en-US" sz="2800" b="0" dirty="0"/>
              <a:t>运算符要求</a:t>
            </a:r>
            <a:r>
              <a:rPr lang="zh-CN" altLang="en-US" sz="2800" b="0" dirty="0">
                <a:latin typeface="Times New Roman"/>
              </a:rPr>
              <a:t>“</a:t>
            </a:r>
            <a:r>
              <a:rPr lang="zh-CN" altLang="en-US" sz="2800" b="0" dirty="0"/>
              <a:t>=</a:t>
            </a:r>
            <a:r>
              <a:rPr lang="zh-CN" altLang="en-US" sz="2800" b="0" dirty="0">
                <a:latin typeface="Times New Roman"/>
              </a:rPr>
              <a:t>”</a:t>
            </a:r>
            <a:r>
              <a:rPr lang="zh-CN" altLang="en-US" sz="2800" b="0" dirty="0"/>
              <a:t>左右两边的操作数数据类型相同，如果类型不一致，则自动将右边的操作数类型向着左边的操作数类型转换。</a:t>
            </a:r>
          </a:p>
          <a:p>
            <a:pPr algn="just">
              <a:lnSpc>
                <a:spcPct val="90000"/>
              </a:lnSpc>
              <a:buFont typeface="Wingdings" pitchFamily="2" charset="2"/>
              <a:buNone/>
            </a:pPr>
            <a:r>
              <a:rPr lang="zh-CN" altLang="en-US" sz="2800" b="0" dirty="0"/>
              <a:t>     </a:t>
            </a:r>
            <a:r>
              <a:rPr lang="zh-CN" altLang="en-US" sz="2800" b="0" dirty="0" smtClean="0"/>
              <a:t>  例如</a:t>
            </a:r>
            <a:r>
              <a:rPr lang="zh-CN" altLang="en-US" sz="2800" b="0" dirty="0"/>
              <a:t>：</a:t>
            </a:r>
          </a:p>
          <a:p>
            <a:pPr algn="just">
              <a:lnSpc>
                <a:spcPct val="90000"/>
              </a:lnSpc>
              <a:buFont typeface="Wingdings" pitchFamily="2" charset="2"/>
              <a:buNone/>
            </a:pPr>
            <a:r>
              <a:rPr lang="en-US" altLang="zh-CN" sz="2800" b="0" dirty="0"/>
              <a:t>	       </a:t>
            </a:r>
            <a:r>
              <a:rPr lang="en-US" altLang="zh-CN" sz="2800" b="0" dirty="0" smtClean="0"/>
              <a:t>      </a:t>
            </a:r>
            <a:r>
              <a:rPr lang="en-US" altLang="zh-CN" sz="2800" b="0" dirty="0" err="1" smtClean="0">
                <a:latin typeface="Times New Roman" pitchFamily="18" charset="0"/>
              </a:rPr>
              <a:t>int</a:t>
            </a:r>
            <a:r>
              <a:rPr lang="en-US" altLang="zh-CN" sz="2800" b="0" dirty="0" smtClean="0">
                <a:latin typeface="Times New Roman" pitchFamily="18" charset="0"/>
              </a:rPr>
              <a:t> </a:t>
            </a:r>
            <a:r>
              <a:rPr lang="en-US" altLang="zh-CN" sz="2800" b="0" dirty="0" err="1">
                <a:latin typeface="Times New Roman" pitchFamily="18" charset="0"/>
              </a:rPr>
              <a:t>i</a:t>
            </a:r>
            <a:r>
              <a:rPr lang="en-US" altLang="zh-CN" sz="2800" b="0" dirty="0">
                <a:latin typeface="Times New Roman" pitchFamily="18" charset="0"/>
              </a:rPr>
              <a:t>=3.15;</a:t>
            </a:r>
          </a:p>
          <a:p>
            <a:pPr algn="just">
              <a:lnSpc>
                <a:spcPct val="90000"/>
              </a:lnSpc>
              <a:buFont typeface="Wingdings" pitchFamily="2" charset="2"/>
              <a:buNone/>
            </a:pPr>
            <a:r>
              <a:rPr lang="en-US" altLang="zh-CN" sz="2800" b="0" dirty="0">
                <a:latin typeface="Times New Roman" pitchFamily="18" charset="0"/>
              </a:rPr>
              <a:t>	              </a:t>
            </a:r>
            <a:r>
              <a:rPr lang="en-US" altLang="zh-CN" sz="2800" b="0" dirty="0" err="1">
                <a:latin typeface="Times New Roman" pitchFamily="18" charset="0"/>
              </a:rPr>
              <a:t>cout</a:t>
            </a:r>
            <a:r>
              <a:rPr lang="en-US" altLang="zh-CN" sz="2800" b="0" dirty="0">
                <a:latin typeface="Times New Roman" pitchFamily="18" charset="0"/>
              </a:rPr>
              <a:t>&lt;&lt;</a:t>
            </a:r>
            <a:r>
              <a:rPr lang="en-US" altLang="zh-CN" sz="2800" b="0" dirty="0" err="1">
                <a:latin typeface="Times New Roman" pitchFamily="18" charset="0"/>
              </a:rPr>
              <a:t>i</a:t>
            </a:r>
            <a:r>
              <a:rPr lang="en-US" altLang="zh-CN" sz="2800" b="0" dirty="0">
                <a:latin typeface="Times New Roman" pitchFamily="18" charset="0"/>
              </a:rPr>
              <a:t>&lt;&lt;</a:t>
            </a:r>
            <a:r>
              <a:rPr lang="en-US" altLang="zh-CN" sz="2800" b="0" dirty="0" err="1">
                <a:latin typeface="Times New Roman" pitchFamily="18" charset="0"/>
              </a:rPr>
              <a:t>endl</a:t>
            </a:r>
            <a:r>
              <a:rPr lang="en-US" altLang="zh-CN" sz="2800" b="0" dirty="0">
                <a:latin typeface="Times New Roman" pitchFamily="18" charset="0"/>
              </a:rPr>
              <a:t>;</a:t>
            </a:r>
            <a:endParaRPr lang="zh-CN" altLang="en-US" sz="2800" b="0" dirty="0">
              <a:latin typeface="Times New Roman" pitchFamily="18" charset="0"/>
            </a:endParaRPr>
          </a:p>
        </p:txBody>
      </p:sp>
    </p:spTree>
    <p:extLst>
      <p:ext uri="{BB962C8B-B14F-4D97-AF65-F5344CB8AC3E}">
        <p14:creationId xmlns:p14="http://schemas.microsoft.com/office/powerpoint/2010/main" val="185143135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3" name="Rectangle 3" descr="Rectangle: Click to edit Master text styles&#10;Second level&#10;Third level&#10;Fourth level&#10;Fifth level"/>
          <p:cNvSpPr>
            <a:spLocks noGrp="1" noChangeArrowheads="1"/>
          </p:cNvSpPr>
          <p:nvPr>
            <p:ph type="body" idx="1"/>
          </p:nvPr>
        </p:nvSpPr>
        <p:spPr>
          <a:xfrm>
            <a:off x="251520" y="836712"/>
            <a:ext cx="8424936" cy="4968552"/>
          </a:xfrm>
        </p:spPr>
        <p:txBody>
          <a:bodyPr/>
          <a:lstStyle/>
          <a:p>
            <a:pPr marL="0" indent="0" algn="just">
              <a:lnSpc>
                <a:spcPct val="90000"/>
              </a:lnSpc>
              <a:buNone/>
            </a:pPr>
            <a:r>
              <a:rPr lang="zh-CN" altLang="en-US" sz="2800" b="1" dirty="0" smtClean="0"/>
              <a:t>强制</a:t>
            </a:r>
            <a:r>
              <a:rPr lang="zh-CN" altLang="en-US" sz="2800" b="1" dirty="0"/>
              <a:t>类型转换 </a:t>
            </a:r>
          </a:p>
          <a:p>
            <a:pPr marL="0" indent="0" algn="just">
              <a:lnSpc>
                <a:spcPct val="90000"/>
              </a:lnSpc>
              <a:buFont typeface="Wingdings" pitchFamily="2" charset="2"/>
              <a:buNone/>
            </a:pPr>
            <a:r>
              <a:rPr lang="zh-CN" altLang="en-US" sz="2800" dirty="0"/>
              <a:t>      </a:t>
            </a:r>
            <a:r>
              <a:rPr lang="zh-CN" altLang="en-US" sz="2800" dirty="0" smtClean="0"/>
              <a:t> </a:t>
            </a:r>
            <a:r>
              <a:rPr lang="zh-CN" altLang="en-US" sz="2800" b="0" dirty="0" smtClean="0"/>
              <a:t>强制</a:t>
            </a:r>
            <a:r>
              <a:rPr lang="zh-CN" altLang="en-US" sz="2800" b="0" dirty="0"/>
              <a:t>类型转换通过是类型说明符和括号来实现的显式转换，其语法格式为：</a:t>
            </a:r>
          </a:p>
          <a:p>
            <a:pPr algn="just">
              <a:lnSpc>
                <a:spcPct val="90000"/>
              </a:lnSpc>
              <a:buFont typeface="Wingdings" pitchFamily="2" charset="2"/>
              <a:buNone/>
            </a:pPr>
            <a:r>
              <a:rPr lang="zh-CN" altLang="en-US" sz="2800" b="0" dirty="0"/>
              <a:t>        </a:t>
            </a:r>
            <a:r>
              <a:rPr lang="zh-CN" altLang="en-US" sz="2800" b="0" dirty="0">
                <a:solidFill>
                  <a:schemeClr val="tx2"/>
                </a:solidFill>
              </a:rPr>
              <a:t>（数据类型名）表达式</a:t>
            </a:r>
          </a:p>
          <a:p>
            <a:pPr algn="just">
              <a:lnSpc>
                <a:spcPct val="90000"/>
              </a:lnSpc>
              <a:buFont typeface="Wingdings" pitchFamily="2" charset="2"/>
              <a:buNone/>
            </a:pPr>
            <a:r>
              <a:rPr lang="zh-CN" altLang="en-US" sz="2800" b="0" dirty="0">
                <a:solidFill>
                  <a:schemeClr val="tx2"/>
                </a:solidFill>
              </a:rPr>
              <a:t>      或  数据类型名（表达式）</a:t>
            </a:r>
          </a:p>
          <a:p>
            <a:pPr algn="just">
              <a:lnSpc>
                <a:spcPct val="90000"/>
              </a:lnSpc>
              <a:buFont typeface="Wingdings" pitchFamily="2" charset="2"/>
              <a:buNone/>
            </a:pPr>
            <a:r>
              <a:rPr lang="zh-CN" altLang="en-US" sz="2800" b="0" dirty="0"/>
              <a:t>  例如：</a:t>
            </a:r>
          </a:p>
          <a:p>
            <a:pPr algn="just">
              <a:lnSpc>
                <a:spcPct val="90000"/>
              </a:lnSpc>
              <a:buFont typeface="Wingdings" pitchFamily="2" charset="2"/>
              <a:buNone/>
            </a:pPr>
            <a:r>
              <a:rPr lang="zh-CN" altLang="en-US" sz="2800" b="0" dirty="0"/>
              <a:t>        </a:t>
            </a:r>
            <a:r>
              <a:rPr lang="zh-CN" altLang="en-US" sz="2800" b="0" dirty="0" smtClean="0"/>
              <a:t>       </a:t>
            </a:r>
            <a:r>
              <a:rPr lang="en-US" altLang="zh-CN" sz="2800" b="0" dirty="0" err="1" smtClean="0">
                <a:latin typeface="Times New Roman" pitchFamily="18" charset="0"/>
              </a:rPr>
              <a:t>int</a:t>
            </a:r>
            <a:r>
              <a:rPr lang="en-US" altLang="zh-CN" sz="2800" b="0" dirty="0" smtClean="0">
                <a:latin typeface="Times New Roman" pitchFamily="18" charset="0"/>
              </a:rPr>
              <a:t> </a:t>
            </a:r>
            <a:r>
              <a:rPr lang="en-US" altLang="zh-CN" sz="2800" b="0" dirty="0" err="1">
                <a:latin typeface="Times New Roman" pitchFamily="18" charset="0"/>
              </a:rPr>
              <a:t>i</a:t>
            </a:r>
            <a:r>
              <a:rPr lang="en-US" altLang="zh-CN" sz="2800" b="0" dirty="0">
                <a:latin typeface="Times New Roman" pitchFamily="18" charset="0"/>
              </a:rPr>
              <a:t>=97;</a:t>
            </a:r>
          </a:p>
          <a:p>
            <a:pPr algn="just">
              <a:lnSpc>
                <a:spcPct val="90000"/>
              </a:lnSpc>
              <a:buFont typeface="Wingdings" pitchFamily="2" charset="2"/>
              <a:buNone/>
            </a:pPr>
            <a:r>
              <a:rPr lang="en-US" altLang="zh-CN" sz="2800" b="0" dirty="0">
                <a:latin typeface="Times New Roman" pitchFamily="18" charset="0"/>
              </a:rPr>
              <a:t>                </a:t>
            </a:r>
            <a:r>
              <a:rPr lang="en-US" altLang="zh-CN" sz="2800" b="0" dirty="0" err="1">
                <a:latin typeface="Times New Roman" pitchFamily="18" charset="0"/>
              </a:rPr>
              <a:t>cout</a:t>
            </a:r>
            <a:r>
              <a:rPr lang="en-US" altLang="zh-CN" sz="2800" b="0" dirty="0">
                <a:latin typeface="Times New Roman" pitchFamily="18" charset="0"/>
              </a:rPr>
              <a:t>&lt;&lt;(char)</a:t>
            </a:r>
            <a:r>
              <a:rPr lang="en-US" altLang="zh-CN" sz="2800" b="0" dirty="0" err="1">
                <a:latin typeface="Times New Roman" pitchFamily="18" charset="0"/>
              </a:rPr>
              <a:t>i</a:t>
            </a:r>
            <a:r>
              <a:rPr lang="en-US" altLang="zh-CN" sz="2800" b="0" dirty="0">
                <a:latin typeface="Times New Roman" pitchFamily="18" charset="0"/>
              </a:rPr>
              <a:t>&lt;&lt;</a:t>
            </a:r>
            <a:r>
              <a:rPr lang="en-US" altLang="zh-CN" sz="2800" b="0" dirty="0" err="1">
                <a:latin typeface="Times New Roman" pitchFamily="18" charset="0"/>
              </a:rPr>
              <a:t>endl</a:t>
            </a:r>
            <a:r>
              <a:rPr lang="en-US" altLang="zh-CN" sz="2800" b="0" dirty="0">
                <a:latin typeface="Times New Roman" pitchFamily="18" charset="0"/>
              </a:rPr>
              <a:t>;</a:t>
            </a:r>
          </a:p>
          <a:p>
            <a:pPr algn="just">
              <a:lnSpc>
                <a:spcPct val="90000"/>
              </a:lnSpc>
              <a:buFont typeface="Wingdings" pitchFamily="2" charset="2"/>
              <a:buNone/>
            </a:pPr>
            <a:r>
              <a:rPr lang="en-US" altLang="zh-CN" sz="2800" b="0" dirty="0">
                <a:latin typeface="Times New Roman" pitchFamily="18" charset="0"/>
              </a:rPr>
              <a:t>                float f=3.75;</a:t>
            </a:r>
          </a:p>
          <a:p>
            <a:pPr algn="just">
              <a:lnSpc>
                <a:spcPct val="90000"/>
              </a:lnSpc>
              <a:buFont typeface="Wingdings" pitchFamily="2" charset="2"/>
              <a:buNone/>
            </a:pPr>
            <a:r>
              <a:rPr lang="en-US" altLang="zh-CN" sz="2800" b="0" dirty="0">
                <a:latin typeface="Times New Roman" pitchFamily="18" charset="0"/>
              </a:rPr>
              <a:t>                </a:t>
            </a:r>
            <a:r>
              <a:rPr lang="en-US" altLang="zh-CN" sz="2800" b="0" dirty="0" err="1">
                <a:latin typeface="Times New Roman" pitchFamily="18" charset="0"/>
              </a:rPr>
              <a:t>cout</a:t>
            </a:r>
            <a:r>
              <a:rPr lang="en-US" altLang="zh-CN" sz="2800" b="0" dirty="0">
                <a:latin typeface="Times New Roman" pitchFamily="18" charset="0"/>
              </a:rPr>
              <a:t>&lt;&lt;(</a:t>
            </a:r>
            <a:r>
              <a:rPr lang="en-US" altLang="zh-CN" sz="2800" b="0" dirty="0" err="1">
                <a:latin typeface="Times New Roman" pitchFamily="18" charset="0"/>
              </a:rPr>
              <a:t>int</a:t>
            </a:r>
            <a:r>
              <a:rPr lang="en-US" altLang="zh-CN" sz="2800" b="0" dirty="0">
                <a:latin typeface="Times New Roman" pitchFamily="18" charset="0"/>
              </a:rPr>
              <a:t>)f&lt;&lt;</a:t>
            </a:r>
            <a:r>
              <a:rPr lang="en-US" altLang="zh-CN" sz="2800" b="0" dirty="0" err="1">
                <a:latin typeface="Times New Roman" pitchFamily="18" charset="0"/>
              </a:rPr>
              <a:t>endl</a:t>
            </a:r>
            <a:r>
              <a:rPr lang="en-US" altLang="zh-CN" sz="2800" b="0" dirty="0">
                <a:latin typeface="Times New Roman" pitchFamily="18" charset="0"/>
              </a:rPr>
              <a:t>;</a:t>
            </a:r>
            <a:endParaRPr lang="zh-CN" altLang="en-US" sz="2800" b="0" dirty="0">
              <a:latin typeface="Times New Roman" pitchFamily="18" charset="0"/>
            </a:endParaRPr>
          </a:p>
        </p:txBody>
      </p:sp>
    </p:spTree>
    <p:extLst>
      <p:ext uri="{BB962C8B-B14F-4D97-AF65-F5344CB8AC3E}">
        <p14:creationId xmlns:p14="http://schemas.microsoft.com/office/powerpoint/2010/main" val="50738880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2"/>
          <p:cNvSpPr>
            <a:spLocks noChangeArrowheads="1"/>
          </p:cNvSpPr>
          <p:nvPr/>
        </p:nvSpPr>
        <p:spPr bwMode="auto">
          <a:xfrm>
            <a:off x="179388" y="4868863"/>
            <a:ext cx="374173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a:solidFill>
                  <a:srgbClr val="4A452A"/>
                </a:solidFill>
              </a:rPr>
              <a:t>PPT</a:t>
            </a:r>
            <a:r>
              <a:rPr lang="zh-CN" altLang="en-US" sz="1600">
                <a:solidFill>
                  <a:srgbClr val="4A452A"/>
                </a:solidFill>
              </a:rPr>
              <a:t>模板下载：</a:t>
            </a:r>
            <a:r>
              <a:rPr lang="en-US" altLang="zh-CN" sz="1600">
                <a:solidFill>
                  <a:srgbClr val="4A452A"/>
                </a:solidFill>
                <a:hlinkClick r:id="rId2"/>
              </a:rPr>
              <a:t>www.1ppt.com/moban/</a:t>
            </a:r>
            <a:r>
              <a:rPr lang="en-US" altLang="zh-CN" sz="1600">
                <a:solidFill>
                  <a:srgbClr val="4A452A"/>
                </a:solidFill>
              </a:rPr>
              <a:t> </a:t>
            </a:r>
            <a:endParaRPr lang="zh-CN" altLang="en-US"/>
          </a:p>
        </p:txBody>
      </p:sp>
      <p:pic>
        <p:nvPicPr>
          <p:cNvPr id="6147" name="Picture 4" descr="未标题-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8" name="Picture 5" descr="未标题-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1700213"/>
            <a:ext cx="3240088"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7544" y="976718"/>
            <a:ext cx="5471370" cy="584775"/>
          </a:xfrm>
          <a:prstGeom prst="rect">
            <a:avLst/>
          </a:prstGeom>
        </p:spPr>
        <p:txBody>
          <a:bodyPr wrap="none">
            <a:spAutoFit/>
          </a:bodyPr>
          <a:lstStyle/>
          <a:p>
            <a:r>
              <a:rPr lang="zh-CN" altLang="en-US" sz="3200" dirty="0" smtClean="0">
                <a:latin typeface="Times New Roman" pitchFamily="18" charset="0"/>
              </a:rPr>
              <a:t>例子：用代码实现 </a:t>
            </a:r>
            <a:r>
              <a:rPr lang="en-US" altLang="zh-CN" sz="3200" dirty="0" smtClean="0">
                <a:latin typeface="Times New Roman" pitchFamily="18" charset="0"/>
              </a:rPr>
              <a:t>y=x=</a:t>
            </a:r>
            <a:r>
              <a:rPr lang="en-US" altLang="zh-CN" sz="3200" dirty="0" err="1" smtClean="0">
                <a:latin typeface="Times New Roman" pitchFamily="18" charset="0"/>
              </a:rPr>
              <a:t>a+b</a:t>
            </a:r>
            <a:r>
              <a:rPr lang="zh-CN" altLang="en-US" sz="3200" dirty="0" smtClean="0">
                <a:latin typeface="Times New Roman" pitchFamily="18" charset="0"/>
              </a:rPr>
              <a:t>。</a:t>
            </a:r>
            <a:endParaRPr lang="zh-CN" altLang="en-US" sz="3200" dirty="0"/>
          </a:p>
        </p:txBody>
      </p:sp>
    </p:spTree>
    <p:extLst>
      <p:ext uri="{BB962C8B-B14F-4D97-AF65-F5344CB8AC3E}">
        <p14:creationId xmlns:p14="http://schemas.microsoft.com/office/powerpoint/2010/main" val="662086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Rectangle 3" descr="Rectangle: Click to edit Master text styles&#10;Second level&#10;Third level&#10;Fourth level&#10;Fifth level"/>
          <p:cNvSpPr>
            <a:spLocks noGrp="1" noChangeArrowheads="1"/>
          </p:cNvSpPr>
          <p:nvPr>
            <p:ph type="body" idx="1"/>
          </p:nvPr>
        </p:nvSpPr>
        <p:spPr>
          <a:xfrm>
            <a:off x="251520" y="756186"/>
            <a:ext cx="8712968" cy="5481125"/>
          </a:xfrm>
        </p:spPr>
        <p:txBody>
          <a:bodyPr/>
          <a:lstStyle/>
          <a:p>
            <a:pPr marL="0" indent="0" algn="just">
              <a:lnSpc>
                <a:spcPct val="90000"/>
              </a:lnSpc>
              <a:buNone/>
            </a:pPr>
            <a:r>
              <a:rPr lang="zh-CN" altLang="en-US" sz="2800" b="1" dirty="0"/>
              <a:t>语句和块</a:t>
            </a:r>
            <a:endParaRPr lang="en-US" altLang="zh-CN" sz="2800" b="1" dirty="0"/>
          </a:p>
          <a:p>
            <a:pPr marL="0" indent="0" algn="just">
              <a:lnSpc>
                <a:spcPct val="90000"/>
              </a:lnSpc>
              <a:buFont typeface="Wingdings" pitchFamily="2" charset="2"/>
              <a:buNone/>
            </a:pPr>
            <a:r>
              <a:rPr lang="en-US" altLang="zh-CN" sz="2800" b="0" dirty="0" smtClean="0"/>
              <a:t>C</a:t>
            </a:r>
            <a:r>
              <a:rPr lang="en-US" altLang="zh-CN" sz="2800" b="0" dirty="0"/>
              <a:t>++</a:t>
            </a:r>
            <a:r>
              <a:rPr lang="zh-CN" altLang="en-US" sz="2800" b="0" dirty="0"/>
              <a:t>中所有的操作运算都通过表达式来实现。由表达式和结尾的</a:t>
            </a:r>
            <a:r>
              <a:rPr lang="zh-CN" altLang="en-US" sz="2800" b="0" dirty="0">
                <a:latin typeface="Times New Roman"/>
              </a:rPr>
              <a:t>“</a:t>
            </a:r>
            <a:r>
              <a:rPr lang="zh-CN" altLang="en-US" sz="2800" b="0" dirty="0"/>
              <a:t>;</a:t>
            </a:r>
            <a:r>
              <a:rPr lang="zh-CN" altLang="en-US" sz="2800" b="0" dirty="0">
                <a:latin typeface="Times New Roman"/>
              </a:rPr>
              <a:t>”</a:t>
            </a:r>
            <a:r>
              <a:rPr lang="zh-CN" altLang="en-US" sz="2800" b="0" dirty="0"/>
              <a:t>组成一个</a:t>
            </a:r>
            <a:r>
              <a:rPr lang="en-US" altLang="zh-CN" sz="2800" b="0" dirty="0"/>
              <a:t>C++</a:t>
            </a:r>
            <a:r>
              <a:rPr lang="zh-CN" altLang="en-US" sz="2800" b="0" dirty="0"/>
              <a:t>语句；多条</a:t>
            </a:r>
            <a:r>
              <a:rPr lang="en-US" altLang="zh-CN" sz="2800" b="0" dirty="0"/>
              <a:t>C++</a:t>
            </a:r>
            <a:r>
              <a:rPr lang="zh-CN" altLang="en-US" sz="2800" b="0" dirty="0"/>
              <a:t>语句通过大括号{}括起来，组成一个块语句，例如：</a:t>
            </a:r>
          </a:p>
          <a:p>
            <a:pPr marL="0" indent="0" algn="just">
              <a:lnSpc>
                <a:spcPct val="90000"/>
              </a:lnSpc>
              <a:buFont typeface="Wingdings" pitchFamily="2" charset="2"/>
              <a:buNone/>
            </a:pPr>
            <a:r>
              <a:rPr lang="zh-CN" altLang="en-US" sz="2800" b="0" dirty="0"/>
              <a:t>		</a:t>
            </a:r>
            <a:r>
              <a:rPr lang="zh-CN" altLang="en-US" sz="2800" b="0" dirty="0">
                <a:latin typeface="Times New Roman" pitchFamily="18" charset="0"/>
              </a:rPr>
              <a:t>{</a:t>
            </a:r>
          </a:p>
          <a:p>
            <a:pPr marL="0" indent="0" algn="just">
              <a:lnSpc>
                <a:spcPct val="90000"/>
              </a:lnSpc>
              <a:buFont typeface="Wingdings" pitchFamily="2" charset="2"/>
              <a:buNone/>
            </a:pPr>
            <a:r>
              <a:rPr lang="zh-CN" altLang="en-US" sz="2800" b="0" dirty="0">
                <a:latin typeface="Times New Roman" pitchFamily="18" charset="0"/>
              </a:rPr>
              <a:t>   			</a:t>
            </a:r>
            <a:r>
              <a:rPr lang="en-US" altLang="zh-CN" sz="2800" b="0" dirty="0" err="1">
                <a:latin typeface="Times New Roman" pitchFamily="18" charset="0"/>
              </a:rPr>
              <a:t>int</a:t>
            </a:r>
            <a:r>
              <a:rPr lang="en-US" altLang="zh-CN" sz="2800" b="0" dirty="0">
                <a:latin typeface="Times New Roman" pitchFamily="18" charset="0"/>
              </a:rPr>
              <a:t> temp = x;</a:t>
            </a:r>
          </a:p>
          <a:p>
            <a:pPr marL="0" indent="0" algn="just">
              <a:lnSpc>
                <a:spcPct val="90000"/>
              </a:lnSpc>
              <a:buFont typeface="Wingdings" pitchFamily="2" charset="2"/>
              <a:buNone/>
            </a:pPr>
            <a:r>
              <a:rPr lang="en-US" altLang="zh-CN" sz="2800" b="0" dirty="0">
                <a:latin typeface="Times New Roman" pitchFamily="18" charset="0"/>
              </a:rPr>
              <a:t>    		</a:t>
            </a:r>
            <a:r>
              <a:rPr lang="en-US" altLang="zh-CN" sz="2800" b="0" dirty="0" smtClean="0">
                <a:latin typeface="Times New Roman" pitchFamily="18" charset="0"/>
              </a:rPr>
              <a:t>	x </a:t>
            </a:r>
            <a:r>
              <a:rPr lang="en-US" altLang="zh-CN" sz="2800" b="0" dirty="0">
                <a:latin typeface="Times New Roman" pitchFamily="18" charset="0"/>
              </a:rPr>
              <a:t>= y;</a:t>
            </a:r>
          </a:p>
          <a:p>
            <a:pPr marL="0" indent="0" algn="just">
              <a:lnSpc>
                <a:spcPct val="90000"/>
              </a:lnSpc>
              <a:buFont typeface="Wingdings" pitchFamily="2" charset="2"/>
              <a:buNone/>
            </a:pPr>
            <a:r>
              <a:rPr lang="en-US" altLang="zh-CN" sz="2800" b="0" dirty="0">
                <a:latin typeface="Times New Roman" pitchFamily="18" charset="0"/>
              </a:rPr>
              <a:t>    		</a:t>
            </a:r>
            <a:r>
              <a:rPr lang="en-US" altLang="zh-CN" sz="2800" b="0" dirty="0" smtClean="0">
                <a:latin typeface="Times New Roman" pitchFamily="18" charset="0"/>
              </a:rPr>
              <a:t>	y </a:t>
            </a:r>
            <a:r>
              <a:rPr lang="en-US" altLang="zh-CN" sz="2800" b="0" dirty="0">
                <a:latin typeface="Times New Roman" pitchFamily="18" charset="0"/>
              </a:rPr>
              <a:t>= temp;</a:t>
            </a:r>
          </a:p>
          <a:p>
            <a:pPr marL="0" indent="0" algn="just">
              <a:lnSpc>
                <a:spcPct val="90000"/>
              </a:lnSpc>
              <a:buFont typeface="Wingdings" pitchFamily="2" charset="2"/>
              <a:buNone/>
            </a:pPr>
            <a:r>
              <a:rPr lang="en-US" altLang="zh-CN" sz="2800" b="0" dirty="0">
                <a:latin typeface="Times New Roman" pitchFamily="18" charset="0"/>
              </a:rPr>
              <a:t>		}</a:t>
            </a:r>
          </a:p>
          <a:p>
            <a:pPr marL="0" indent="0" algn="just">
              <a:lnSpc>
                <a:spcPct val="90000"/>
              </a:lnSpc>
              <a:buFont typeface="Wingdings" pitchFamily="2" charset="2"/>
              <a:buNone/>
            </a:pPr>
            <a:r>
              <a:rPr lang="zh-CN" altLang="en-US" sz="2800" b="0" dirty="0"/>
              <a:t> </a:t>
            </a:r>
            <a:r>
              <a:rPr lang="zh-CN" altLang="en-US" sz="2800" b="0" dirty="0" smtClean="0"/>
              <a:t>一般来说</a:t>
            </a:r>
            <a:r>
              <a:rPr lang="zh-CN" altLang="en-US" sz="2800" b="0" dirty="0"/>
              <a:t>属于同一个逻辑关系的多条语句组成块语句。   </a:t>
            </a:r>
          </a:p>
        </p:txBody>
      </p:sp>
      <p:sp>
        <p:nvSpPr>
          <p:cNvPr id="8" name="Text Box 8"/>
          <p:cNvSpPr txBox="1">
            <a:spLocks noChangeArrowheads="1"/>
          </p:cNvSpPr>
          <p:nvPr/>
        </p:nvSpPr>
        <p:spPr bwMode="auto">
          <a:xfrm>
            <a:off x="451585" y="-95373"/>
            <a:ext cx="3401060" cy="822960"/>
          </a:xfrm>
          <a:prstGeom prst="rect">
            <a:avLst/>
          </a:prstGeom>
          <a:noFill/>
          <a:ln>
            <a:noFill/>
          </a:ln>
          <a:effectLst>
            <a:outerShdw dist="12700" dir="10800000" algn="ctr" rotWithShape="0">
              <a:schemeClr val="accent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en-US" sz="3200" b="1" dirty="0" smtClean="0"/>
              <a:t>C++</a:t>
            </a:r>
            <a:r>
              <a:rPr lang="zh-CN" altLang="en-US" sz="3200" b="1" dirty="0" smtClean="0"/>
              <a:t>表达式与语句</a:t>
            </a:r>
          </a:p>
        </p:txBody>
      </p:sp>
    </p:spTree>
    <p:extLst>
      <p:ext uri="{BB962C8B-B14F-4D97-AF65-F5344CB8AC3E}">
        <p14:creationId xmlns:p14="http://schemas.microsoft.com/office/powerpoint/2010/main" val="2371544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1379">
                                            <p:txEl>
                                              <p:pRg st="2" end="2"/>
                                            </p:txEl>
                                          </p:spTgt>
                                        </p:tgtEl>
                                        <p:attrNameLst>
                                          <p:attrName>style.visibility</p:attrName>
                                        </p:attrNameLst>
                                      </p:cBhvr>
                                      <p:to>
                                        <p:strVal val="visible"/>
                                      </p:to>
                                    </p:set>
                                    <p:anim calcmode="lin" valueType="num">
                                      <p:cBhvr additive="base">
                                        <p:cTn id="7" dur="500" fill="hold"/>
                                        <p:tgtEl>
                                          <p:spTgt spid="101379">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1379">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1379">
                                            <p:txEl>
                                              <p:pRg st="3" end="3"/>
                                            </p:txEl>
                                          </p:spTgt>
                                        </p:tgtEl>
                                        <p:attrNameLst>
                                          <p:attrName>style.visibility</p:attrName>
                                        </p:attrNameLst>
                                      </p:cBhvr>
                                      <p:to>
                                        <p:strVal val="visible"/>
                                      </p:to>
                                    </p:set>
                                    <p:anim calcmode="lin" valueType="num">
                                      <p:cBhvr additive="base">
                                        <p:cTn id="11" dur="500" fill="hold"/>
                                        <p:tgtEl>
                                          <p:spTgt spid="101379">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1379">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01379">
                                            <p:txEl>
                                              <p:pRg st="4" end="4"/>
                                            </p:txEl>
                                          </p:spTgt>
                                        </p:tgtEl>
                                        <p:attrNameLst>
                                          <p:attrName>style.visibility</p:attrName>
                                        </p:attrNameLst>
                                      </p:cBhvr>
                                      <p:to>
                                        <p:strVal val="visible"/>
                                      </p:to>
                                    </p:set>
                                    <p:anim calcmode="lin" valueType="num">
                                      <p:cBhvr additive="base">
                                        <p:cTn id="15" dur="500" fill="hold"/>
                                        <p:tgtEl>
                                          <p:spTgt spid="101379">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01379">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01379">
                                            <p:txEl>
                                              <p:pRg st="5" end="5"/>
                                            </p:txEl>
                                          </p:spTgt>
                                        </p:tgtEl>
                                        <p:attrNameLst>
                                          <p:attrName>style.visibility</p:attrName>
                                        </p:attrNameLst>
                                      </p:cBhvr>
                                      <p:to>
                                        <p:strVal val="visible"/>
                                      </p:to>
                                    </p:set>
                                    <p:anim calcmode="lin" valueType="num">
                                      <p:cBhvr additive="base">
                                        <p:cTn id="19" dur="500" fill="hold"/>
                                        <p:tgtEl>
                                          <p:spTgt spid="101379">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1379">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01379">
                                            <p:txEl>
                                              <p:pRg st="6" end="6"/>
                                            </p:txEl>
                                          </p:spTgt>
                                        </p:tgtEl>
                                        <p:attrNameLst>
                                          <p:attrName>style.visibility</p:attrName>
                                        </p:attrNameLst>
                                      </p:cBhvr>
                                      <p:to>
                                        <p:strVal val="visible"/>
                                      </p:to>
                                    </p:set>
                                    <p:anim calcmode="lin" valueType="num">
                                      <p:cBhvr additive="base">
                                        <p:cTn id="23" dur="500" fill="hold"/>
                                        <p:tgtEl>
                                          <p:spTgt spid="101379">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137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01379">
                                            <p:txEl>
                                              <p:pRg st="7" end="7"/>
                                            </p:txEl>
                                          </p:spTgt>
                                        </p:tgtEl>
                                        <p:attrNameLst>
                                          <p:attrName>style.visibility</p:attrName>
                                        </p:attrNameLst>
                                      </p:cBhvr>
                                      <p:to>
                                        <p:strVal val="visible"/>
                                      </p:to>
                                    </p:set>
                                    <p:anim calcmode="lin" valueType="num">
                                      <p:cBhvr additive="base">
                                        <p:cTn id="29" dur="500" fill="hold"/>
                                        <p:tgtEl>
                                          <p:spTgt spid="101379">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0137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7544" y="1340768"/>
            <a:ext cx="8208912" cy="3754874"/>
          </a:xfrm>
          <a:prstGeom prst="rect">
            <a:avLst/>
          </a:prstGeom>
          <a:solidFill>
            <a:schemeClr val="bg1"/>
          </a:solidFill>
        </p:spPr>
        <p:txBody>
          <a:bodyPr wrap="square" rtlCol="0">
            <a:spAutoFit/>
          </a:bodyPr>
          <a:lstStyle/>
          <a:p>
            <a:r>
              <a:rPr lang="zh-CN" altLang="en-US" sz="2800" b="1" dirty="0" smtClean="0"/>
              <a:t>例子：</a:t>
            </a:r>
            <a:endParaRPr lang="en-US" altLang="zh-CN" sz="2800" b="1" dirty="0" smtClean="0"/>
          </a:p>
          <a:p>
            <a:pPr>
              <a:lnSpc>
                <a:spcPct val="150000"/>
              </a:lnSpc>
            </a:pPr>
            <a:r>
              <a:rPr lang="en-US" altLang="zh-CN" sz="2800" dirty="0" smtClean="0"/>
              <a:t>1</a:t>
            </a:r>
            <a:r>
              <a:rPr lang="zh-CN" altLang="en-US" sz="2800" dirty="0" smtClean="0"/>
              <a:t>、创建一个爱心，其中的爱心符号可以按照外界输入进行更换；</a:t>
            </a:r>
            <a:endParaRPr lang="en-US" altLang="zh-CN" sz="2800" dirty="0" smtClean="0"/>
          </a:p>
          <a:p>
            <a:pPr>
              <a:lnSpc>
                <a:spcPct val="150000"/>
              </a:lnSpc>
            </a:pPr>
            <a:r>
              <a:rPr lang="en-US" altLang="zh-CN" sz="2800" dirty="0" smtClean="0"/>
              <a:t>2</a:t>
            </a:r>
            <a:r>
              <a:rPr lang="zh-CN" altLang="en-US" sz="2800" dirty="0" smtClean="0"/>
              <a:t>、从屏幕上控制输出多少个爱心；</a:t>
            </a:r>
            <a:endParaRPr lang="en-US" altLang="zh-CN" sz="2800" dirty="0" smtClean="0"/>
          </a:p>
          <a:p>
            <a:pPr>
              <a:lnSpc>
                <a:spcPct val="150000"/>
              </a:lnSpc>
            </a:pPr>
            <a:r>
              <a:rPr lang="en-US" altLang="zh-CN" sz="2800" dirty="0" smtClean="0"/>
              <a:t>3</a:t>
            </a:r>
            <a:r>
              <a:rPr lang="zh-CN" altLang="en-US" sz="2800" dirty="0" smtClean="0"/>
              <a:t>、问问屏幕前的人是不是喜欢学习</a:t>
            </a:r>
            <a:r>
              <a:rPr lang="en-US" altLang="zh-CN" sz="2800" dirty="0" smtClean="0"/>
              <a:t>C++</a:t>
            </a:r>
            <a:r>
              <a:rPr lang="zh-CN" altLang="en-US" sz="2800" dirty="0" smtClean="0"/>
              <a:t>，喜欢就显示爱心，不喜欢。。。心碎了。。。</a:t>
            </a:r>
            <a:endParaRPr lang="zh-CN" altLang="en-US" sz="2800" dirty="0"/>
          </a:p>
        </p:txBody>
      </p:sp>
    </p:spTree>
    <p:extLst>
      <p:ext uri="{BB962C8B-B14F-4D97-AF65-F5344CB8AC3E}">
        <p14:creationId xmlns:p14="http://schemas.microsoft.com/office/powerpoint/2010/main" val="3247911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 calcmode="lin" valueType="num">
                                      <p:cBhvr additive="base">
                                        <p:cTn id="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 calcmode="lin" valueType="num">
                                      <p:cBhvr additive="base">
                                        <p:cTn id="13"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Rectangle 3" descr="Rectangle: Click to edit Master text styles&#10;Second level&#10;Third level&#10;Fourth level&#10;Fifth level"/>
          <p:cNvSpPr>
            <a:spLocks noGrp="1" noChangeArrowheads="1"/>
          </p:cNvSpPr>
          <p:nvPr>
            <p:ph type="body" idx="1"/>
          </p:nvPr>
        </p:nvSpPr>
        <p:spPr>
          <a:xfrm>
            <a:off x="395536" y="908720"/>
            <a:ext cx="8229600" cy="5544616"/>
          </a:xfrm>
          <a:solidFill>
            <a:schemeClr val="bg1"/>
          </a:solidFill>
        </p:spPr>
        <p:txBody>
          <a:bodyPr/>
          <a:lstStyle/>
          <a:p>
            <a:pPr marL="0" indent="0" algn="just">
              <a:lnSpc>
                <a:spcPct val="150000"/>
              </a:lnSpc>
              <a:buNone/>
            </a:pPr>
            <a:r>
              <a:rPr lang="zh-CN" altLang="en-US" sz="3200" b="1" dirty="0"/>
              <a:t>运算符</a:t>
            </a:r>
            <a:endParaRPr lang="en-US" altLang="zh-CN" sz="3200" b="1" dirty="0"/>
          </a:p>
          <a:p>
            <a:pPr algn="just">
              <a:lnSpc>
                <a:spcPct val="150000"/>
              </a:lnSpc>
              <a:buFont typeface="Wingdings" pitchFamily="2" charset="2"/>
              <a:buNone/>
            </a:pPr>
            <a:r>
              <a:rPr lang="zh-CN" altLang="en-US" dirty="0">
                <a:latin typeface="宋体" charset="-122"/>
              </a:rPr>
              <a:t>  </a:t>
            </a:r>
            <a:r>
              <a:rPr lang="zh-CN" altLang="en-US" b="0" dirty="0">
                <a:latin typeface="宋体" charset="-122"/>
              </a:rPr>
              <a:t>运算符具有</a:t>
            </a:r>
            <a:r>
              <a:rPr lang="zh-CN" altLang="en-US" b="0" dirty="0">
                <a:solidFill>
                  <a:schemeClr val="tx2"/>
                </a:solidFill>
                <a:latin typeface="宋体" charset="-122"/>
              </a:rPr>
              <a:t>优先级</a:t>
            </a:r>
            <a:r>
              <a:rPr lang="zh-CN" altLang="en-US" b="0" dirty="0">
                <a:latin typeface="宋体" charset="-122"/>
              </a:rPr>
              <a:t>和</a:t>
            </a:r>
            <a:r>
              <a:rPr lang="zh-CN" altLang="en-US" b="0" dirty="0">
                <a:solidFill>
                  <a:schemeClr val="tx2"/>
                </a:solidFill>
                <a:latin typeface="宋体" charset="-122"/>
              </a:rPr>
              <a:t>结合性</a:t>
            </a:r>
            <a:r>
              <a:rPr lang="zh-CN" altLang="en-US" b="0" dirty="0">
                <a:latin typeface="宋体" charset="-122"/>
              </a:rPr>
              <a:t>。</a:t>
            </a:r>
          </a:p>
          <a:p>
            <a:pPr>
              <a:lnSpc>
                <a:spcPct val="150000"/>
              </a:lnSpc>
              <a:buFont typeface="Wingdings" pitchFamily="2" charset="2"/>
              <a:buNone/>
            </a:pPr>
            <a:r>
              <a:rPr lang="zh-CN" altLang="en-US" b="0" dirty="0">
                <a:solidFill>
                  <a:schemeClr val="tx2"/>
                </a:solidFill>
              </a:rPr>
              <a:t>  优先级：</a:t>
            </a:r>
          </a:p>
          <a:p>
            <a:pPr>
              <a:lnSpc>
                <a:spcPct val="150000"/>
              </a:lnSpc>
              <a:buFont typeface="Wingdings" pitchFamily="2" charset="2"/>
              <a:buNone/>
            </a:pPr>
            <a:r>
              <a:rPr lang="zh-CN" altLang="en-US" sz="2400" b="0" dirty="0">
                <a:solidFill>
                  <a:schemeClr val="tx2"/>
                </a:solidFill>
              </a:rPr>
              <a:t>     </a:t>
            </a:r>
            <a:r>
              <a:rPr lang="zh-CN" altLang="en-US" sz="2400" b="1" dirty="0" smtClean="0"/>
              <a:t>级别</a:t>
            </a:r>
            <a:r>
              <a:rPr lang="zh-CN" altLang="en-US" sz="2400" b="1" dirty="0"/>
              <a:t>高的先运算，级别低的后运算。例如： *  /  高于 +  -</a:t>
            </a:r>
          </a:p>
          <a:p>
            <a:pPr>
              <a:lnSpc>
                <a:spcPct val="150000"/>
              </a:lnSpc>
              <a:buFont typeface="Wingdings" pitchFamily="2" charset="2"/>
              <a:buNone/>
            </a:pPr>
            <a:r>
              <a:rPr lang="zh-CN" altLang="en-US" b="0" dirty="0"/>
              <a:t>  </a:t>
            </a:r>
            <a:r>
              <a:rPr lang="zh-CN" altLang="en-US" b="0" dirty="0">
                <a:solidFill>
                  <a:schemeClr val="tx2"/>
                </a:solidFill>
              </a:rPr>
              <a:t>结合性：</a:t>
            </a:r>
          </a:p>
          <a:p>
            <a:pPr>
              <a:lnSpc>
                <a:spcPct val="150000"/>
              </a:lnSpc>
              <a:buFont typeface="Wingdings" pitchFamily="2" charset="2"/>
              <a:buNone/>
            </a:pPr>
            <a:r>
              <a:rPr lang="zh-CN" altLang="en-US" sz="2400" b="0" dirty="0"/>
              <a:t>      </a:t>
            </a:r>
            <a:r>
              <a:rPr lang="zh-CN" altLang="en-US" sz="2400" b="1" dirty="0"/>
              <a:t>自左向右结合还是自右向左结合。例如：</a:t>
            </a:r>
            <a:r>
              <a:rPr lang="en-US" altLang="zh-CN" sz="2400" b="1" dirty="0"/>
              <a:t>1+2+3，+</a:t>
            </a:r>
            <a:r>
              <a:rPr lang="zh-CN" altLang="en-US" sz="2400" b="1" dirty="0"/>
              <a:t>自左向右结合</a:t>
            </a:r>
            <a:r>
              <a:rPr lang="zh-CN" altLang="en-US" sz="2400" b="0" dirty="0"/>
              <a:t>。</a:t>
            </a:r>
            <a:r>
              <a:rPr lang="zh-CN" altLang="en-US" b="0" dirty="0"/>
              <a:t> </a:t>
            </a:r>
          </a:p>
        </p:txBody>
      </p:sp>
      <p:sp>
        <p:nvSpPr>
          <p:cNvPr id="10" name="Text Box 8"/>
          <p:cNvSpPr txBox="1">
            <a:spLocks noChangeArrowheads="1"/>
          </p:cNvSpPr>
          <p:nvPr/>
        </p:nvSpPr>
        <p:spPr bwMode="auto">
          <a:xfrm>
            <a:off x="451585" y="-95373"/>
            <a:ext cx="3401060" cy="822960"/>
          </a:xfrm>
          <a:prstGeom prst="rect">
            <a:avLst/>
          </a:prstGeom>
          <a:noFill/>
          <a:ln>
            <a:noFill/>
          </a:ln>
          <a:effectLst>
            <a:outerShdw dist="12700" dir="10800000" algn="ctr" rotWithShape="0">
              <a:schemeClr val="accent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en-US" sz="3200" b="1" dirty="0" smtClean="0"/>
              <a:t>C++</a:t>
            </a:r>
            <a:r>
              <a:rPr lang="zh-CN" altLang="en-US" sz="3200" b="1" dirty="0" smtClean="0"/>
              <a:t>表达式与语句</a:t>
            </a:r>
          </a:p>
        </p:txBody>
      </p:sp>
    </p:spTree>
    <p:extLst>
      <p:ext uri="{BB962C8B-B14F-4D97-AF65-F5344CB8AC3E}">
        <p14:creationId xmlns:p14="http://schemas.microsoft.com/office/powerpoint/2010/main" val="1851418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3427">
                                            <p:txEl>
                                              <p:pRg st="2" end="2"/>
                                            </p:txEl>
                                          </p:spTgt>
                                        </p:tgtEl>
                                        <p:attrNameLst>
                                          <p:attrName>style.visibility</p:attrName>
                                        </p:attrNameLst>
                                      </p:cBhvr>
                                      <p:to>
                                        <p:strVal val="visible"/>
                                      </p:to>
                                    </p:set>
                                    <p:anim calcmode="lin" valueType="num">
                                      <p:cBhvr additive="base">
                                        <p:cTn id="7" dur="500" fill="hold"/>
                                        <p:tgtEl>
                                          <p:spTgt spid="10342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3427">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3427">
                                            <p:txEl>
                                              <p:pRg st="3" end="3"/>
                                            </p:txEl>
                                          </p:spTgt>
                                        </p:tgtEl>
                                        <p:attrNameLst>
                                          <p:attrName>style.visibility</p:attrName>
                                        </p:attrNameLst>
                                      </p:cBhvr>
                                      <p:to>
                                        <p:strVal val="visible"/>
                                      </p:to>
                                    </p:set>
                                    <p:anim calcmode="lin" valueType="num">
                                      <p:cBhvr additive="base">
                                        <p:cTn id="11" dur="500" fill="hold"/>
                                        <p:tgtEl>
                                          <p:spTgt spid="103427">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342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3427">
                                            <p:txEl>
                                              <p:pRg st="4" end="4"/>
                                            </p:txEl>
                                          </p:spTgt>
                                        </p:tgtEl>
                                        <p:attrNameLst>
                                          <p:attrName>style.visibility</p:attrName>
                                        </p:attrNameLst>
                                      </p:cBhvr>
                                      <p:to>
                                        <p:strVal val="visible"/>
                                      </p:to>
                                    </p:set>
                                    <p:anim calcmode="lin" valueType="num">
                                      <p:cBhvr additive="base">
                                        <p:cTn id="17" dur="500" fill="hold"/>
                                        <p:tgtEl>
                                          <p:spTgt spid="103427">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3427">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03427">
                                            <p:txEl>
                                              <p:pRg st="5" end="5"/>
                                            </p:txEl>
                                          </p:spTgt>
                                        </p:tgtEl>
                                        <p:attrNameLst>
                                          <p:attrName>style.visibility</p:attrName>
                                        </p:attrNameLst>
                                      </p:cBhvr>
                                      <p:to>
                                        <p:strVal val="visible"/>
                                      </p:to>
                                    </p:set>
                                    <p:anim calcmode="lin" valueType="num">
                                      <p:cBhvr additive="base">
                                        <p:cTn id="21" dur="500" fill="hold"/>
                                        <p:tgtEl>
                                          <p:spTgt spid="103427">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0342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4452" name="Object 4"/>
          <p:cNvGraphicFramePr>
            <a:graphicFrameLocks noChangeAspect="1"/>
          </p:cNvGraphicFramePr>
          <p:nvPr>
            <p:extLst>
              <p:ext uri="{D42A27DB-BD31-4B8C-83A1-F6EECF244321}">
                <p14:modId xmlns:p14="http://schemas.microsoft.com/office/powerpoint/2010/main" val="2023436427"/>
              </p:ext>
            </p:extLst>
          </p:nvPr>
        </p:nvGraphicFramePr>
        <p:xfrm>
          <a:off x="683568" y="980728"/>
          <a:ext cx="7848600" cy="5341938"/>
        </p:xfrm>
        <a:graphic>
          <a:graphicData uri="http://schemas.openxmlformats.org/presentationml/2006/ole">
            <mc:AlternateContent xmlns:mc="http://schemas.openxmlformats.org/markup-compatibility/2006">
              <mc:Choice xmlns:v="urn:schemas-microsoft-com:vml" Requires="v">
                <p:oleObj spid="_x0000_s1087" name="位图图像" r:id="rId3" imgW="5219048" imgH="3552381" progId="Paint.Picture">
                  <p:embed/>
                </p:oleObj>
              </mc:Choice>
              <mc:Fallback>
                <p:oleObj name="位图图像" r:id="rId3" imgW="5219048" imgH="3552381"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568" y="980728"/>
                        <a:ext cx="7848600" cy="534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Text Box 8"/>
          <p:cNvSpPr txBox="1">
            <a:spLocks noChangeArrowheads="1"/>
          </p:cNvSpPr>
          <p:nvPr/>
        </p:nvSpPr>
        <p:spPr bwMode="auto">
          <a:xfrm>
            <a:off x="451585" y="-95373"/>
            <a:ext cx="3401060" cy="822960"/>
          </a:xfrm>
          <a:prstGeom prst="rect">
            <a:avLst/>
          </a:prstGeom>
          <a:noFill/>
          <a:ln>
            <a:noFill/>
          </a:ln>
          <a:effectLst>
            <a:outerShdw dist="12700" dir="10800000" algn="ctr" rotWithShape="0">
              <a:schemeClr val="accent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en-US" sz="3200" b="1" dirty="0" smtClean="0"/>
              <a:t>C++</a:t>
            </a:r>
            <a:r>
              <a:rPr lang="zh-CN" altLang="en-US" sz="3200" b="1" dirty="0" smtClean="0"/>
              <a:t>表达式与语句</a:t>
            </a:r>
          </a:p>
        </p:txBody>
      </p:sp>
    </p:spTree>
    <p:extLst>
      <p:ext uri="{BB962C8B-B14F-4D97-AF65-F5344CB8AC3E}">
        <p14:creationId xmlns:p14="http://schemas.microsoft.com/office/powerpoint/2010/main" val="3784948794"/>
      </p:ext>
    </p:extLst>
  </p:cSld>
  <p:clrMapOvr>
    <a:masterClrMapping/>
  </p:clrMapOvr>
  <p:timing>
    <p:tnLst>
      <p:par>
        <p:cTn id="1" dur="indefinite" restart="never" nodeType="tmRoot"/>
      </p:par>
    </p:tnLst>
  </p:timing>
</p:sld>
</file>

<file path=ppt/theme/theme1.xml><?xml version="1.0" encoding="utf-8"?>
<a:theme xmlns:a="http://schemas.openxmlformats.org/drawingml/2006/main" name="pptdesign.blogbus.com">
  <a:themeElements>
    <a:clrScheme name="pptdesign.blogbus.com 13">
      <a:dk1>
        <a:srgbClr val="000000"/>
      </a:dk1>
      <a:lt1>
        <a:srgbClr val="FFFFFF"/>
      </a:lt1>
      <a:dk2>
        <a:srgbClr val="000000"/>
      </a:dk2>
      <a:lt2>
        <a:srgbClr val="808080"/>
      </a:lt2>
      <a:accent1>
        <a:srgbClr val="EFE6AF"/>
      </a:accent1>
      <a:accent2>
        <a:srgbClr val="F7B103"/>
      </a:accent2>
      <a:accent3>
        <a:srgbClr val="FFFFFF"/>
      </a:accent3>
      <a:accent4>
        <a:srgbClr val="000000"/>
      </a:accent4>
      <a:accent5>
        <a:srgbClr val="F6F0D4"/>
      </a:accent5>
      <a:accent6>
        <a:srgbClr val="E0A002"/>
      </a:accent6>
      <a:hlink>
        <a:srgbClr val="54401C"/>
      </a:hlink>
      <a:folHlink>
        <a:srgbClr val="513103"/>
      </a:folHlink>
    </a:clrScheme>
    <a:fontScheme name="pptdesign.blogbus.com">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ptdesign.blogbus.co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ptdesign.blogbus.com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ptdesign.blogbus.com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ptdesign.blogbus.com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ptdesign.blogbus.com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ptdesign.blogbus.com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ptdesign.blogbus.com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ptdesign.blogbus.com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ptdesign.blogbus.com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ptdesign.blogbus.com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ptdesign.blogbus.com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ptdesign.blogbus.com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pptdesign.blogbus.com 13">
        <a:dk1>
          <a:srgbClr val="000000"/>
        </a:dk1>
        <a:lt1>
          <a:srgbClr val="FFFFFF"/>
        </a:lt1>
        <a:dk2>
          <a:srgbClr val="000000"/>
        </a:dk2>
        <a:lt2>
          <a:srgbClr val="808080"/>
        </a:lt2>
        <a:accent1>
          <a:srgbClr val="EFE6AF"/>
        </a:accent1>
        <a:accent2>
          <a:srgbClr val="F7B103"/>
        </a:accent2>
        <a:accent3>
          <a:srgbClr val="FFFFFF"/>
        </a:accent3>
        <a:accent4>
          <a:srgbClr val="000000"/>
        </a:accent4>
        <a:accent5>
          <a:srgbClr val="F6F0D4"/>
        </a:accent5>
        <a:accent6>
          <a:srgbClr val="E0A002"/>
        </a:accent6>
        <a:hlink>
          <a:srgbClr val="54401C"/>
        </a:hlink>
        <a:folHlink>
          <a:srgbClr val="51310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pptdesign.blogbus.com">
  <a:themeElements>
    <a:clrScheme name="1_pptdesign.blogbus.com 13">
      <a:dk1>
        <a:srgbClr val="000000"/>
      </a:dk1>
      <a:lt1>
        <a:srgbClr val="FFFFFF"/>
      </a:lt1>
      <a:dk2>
        <a:srgbClr val="000000"/>
      </a:dk2>
      <a:lt2>
        <a:srgbClr val="808080"/>
      </a:lt2>
      <a:accent1>
        <a:srgbClr val="EFE6AF"/>
      </a:accent1>
      <a:accent2>
        <a:srgbClr val="F7B103"/>
      </a:accent2>
      <a:accent3>
        <a:srgbClr val="FFFFFF"/>
      </a:accent3>
      <a:accent4>
        <a:srgbClr val="000000"/>
      </a:accent4>
      <a:accent5>
        <a:srgbClr val="F6F0D4"/>
      </a:accent5>
      <a:accent6>
        <a:srgbClr val="E0A002"/>
      </a:accent6>
      <a:hlink>
        <a:srgbClr val="54401C"/>
      </a:hlink>
      <a:folHlink>
        <a:srgbClr val="513103"/>
      </a:folHlink>
    </a:clrScheme>
    <a:fontScheme name="1_pptdesign.blogbus.com">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pptdesign.blogbus.co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pptdesign.blogbus.com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pptdesign.blogbus.com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pptdesign.blogbus.com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pptdesign.blogbus.com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pptdesign.blogbus.com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pptdesign.blogbus.com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pptdesign.blogbus.com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pptdesign.blogbus.com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pptdesign.blogbus.com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pptdesign.blogbus.com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pptdesign.blogbus.com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pptdesign.blogbus.com 13">
        <a:dk1>
          <a:srgbClr val="000000"/>
        </a:dk1>
        <a:lt1>
          <a:srgbClr val="FFFFFF"/>
        </a:lt1>
        <a:dk2>
          <a:srgbClr val="000000"/>
        </a:dk2>
        <a:lt2>
          <a:srgbClr val="808080"/>
        </a:lt2>
        <a:accent1>
          <a:srgbClr val="EFE6AF"/>
        </a:accent1>
        <a:accent2>
          <a:srgbClr val="F7B103"/>
        </a:accent2>
        <a:accent3>
          <a:srgbClr val="FFFFFF"/>
        </a:accent3>
        <a:accent4>
          <a:srgbClr val="000000"/>
        </a:accent4>
        <a:accent5>
          <a:srgbClr val="F6F0D4"/>
        </a:accent5>
        <a:accent6>
          <a:srgbClr val="E0A002"/>
        </a:accent6>
        <a:hlink>
          <a:srgbClr val="54401C"/>
        </a:hlink>
        <a:folHlink>
          <a:srgbClr val="51310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244</TotalTime>
  <Words>2039</Words>
  <Application>Microsoft Office PowerPoint</Application>
  <PresentationFormat>全屏显示(4:3)</PresentationFormat>
  <Paragraphs>285</Paragraphs>
  <Slides>44</Slides>
  <Notes>0</Notes>
  <HiddenSlides>0</HiddenSlides>
  <MMClips>0</MMClips>
  <ScaleCrop>false</ScaleCrop>
  <HeadingPairs>
    <vt:vector size="6" baseType="variant">
      <vt:variant>
        <vt:lpstr>主题</vt:lpstr>
      </vt:variant>
      <vt:variant>
        <vt:i4>2</vt:i4>
      </vt:variant>
      <vt:variant>
        <vt:lpstr>嵌入 OLE 服务器</vt:lpstr>
      </vt:variant>
      <vt:variant>
        <vt:i4>1</vt:i4>
      </vt:variant>
      <vt:variant>
        <vt:lpstr>幻灯片标题</vt:lpstr>
      </vt:variant>
      <vt:variant>
        <vt:i4>44</vt:i4>
      </vt:variant>
    </vt:vector>
  </HeadingPairs>
  <TitlesOfParts>
    <vt:vector size="47" baseType="lpstr">
      <vt:lpstr>pptdesign.blogbus.com</vt:lpstr>
      <vt:lpstr>1_pptdesign.blogbus.com</vt:lpstr>
      <vt:lpstr>位图图像</vt:lpstr>
      <vt:lpstr>C++程序设计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lsc</dc:creator>
  <cp:lastModifiedBy>Liusc</cp:lastModifiedBy>
  <cp:revision>154</cp:revision>
  <cp:lastPrinted>2411-12-30T00:00:00Z</cp:lastPrinted>
  <dcterms:created xsi:type="dcterms:W3CDTF">2008-04-24T16:47:00Z</dcterms:created>
  <dcterms:modified xsi:type="dcterms:W3CDTF">2016-10-13T01:21:41Z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2052-10.1.0.5975</vt:lpwstr>
  </property>
</Properties>
</file>