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4"/>
  </p:notesMasterIdLst>
  <p:sldIdLst>
    <p:sldId id="256" r:id="rId3"/>
    <p:sldId id="301" r:id="rId4"/>
    <p:sldId id="302" r:id="rId5"/>
    <p:sldId id="303" r:id="rId6"/>
    <p:sldId id="368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8" r:id="rId29"/>
    <p:sldId id="329" r:id="rId30"/>
    <p:sldId id="369" r:id="rId31"/>
    <p:sldId id="330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41" r:id="rId40"/>
    <p:sldId id="342" r:id="rId41"/>
    <p:sldId id="343" r:id="rId42"/>
    <p:sldId id="344" r:id="rId43"/>
    <p:sldId id="345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259" r:id="rId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15811E-38D4-4F6B-B8D2-13760EC486F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24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844675"/>
            <a:ext cx="7772400" cy="1470025"/>
          </a:xfrm>
        </p:spPr>
        <p:txBody>
          <a:bodyPr/>
          <a:lstStyle>
            <a:lvl1pPr algn="l">
              <a:defRPr sz="4000">
                <a:ea typeface="微软雅黑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413" y="4508500"/>
            <a:ext cx="6400800" cy="817563"/>
          </a:xfrm>
        </p:spPr>
        <p:txBody>
          <a:bodyPr/>
          <a:lstStyle>
            <a:lvl1pPr marL="0" indent="0" algn="ctr">
              <a:buFontTx/>
              <a:buNone/>
              <a:defRPr sz="2800">
                <a:ea typeface="微软雅黑" panose="020B0503020204020204" pitchFamily="34" charset="-122"/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8748713" y="444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08BAB4-5B21-4D64-B538-46833DD89649}" type="slidenum">
              <a:rPr lang="en-US" altLang="zh-CN" sz="1400"/>
              <a:t>‹#›</a:t>
            </a:fld>
            <a:endParaRPr lang="en-US" altLang="zh-CN" sz="1400"/>
          </a:p>
        </p:txBody>
      </p:sp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0" y="701675"/>
            <a:ext cx="9140825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205038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+mn-ea"/>
                <a:ea typeface="+mn-ea"/>
              </a:rPr>
              <a:t>C++</a:t>
            </a:r>
            <a:r>
              <a:rPr lang="zh-CN" altLang="en-US" b="1" dirty="0" smtClean="0">
                <a:latin typeface="+mn-ea"/>
                <a:ea typeface="+mn-ea"/>
              </a:rPr>
              <a:t>程序设计</a:t>
            </a:r>
            <a:endParaRPr lang="zh-CN" altLang="zh-CN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892968"/>
            <a:ext cx="8229600" cy="4525963"/>
          </a:xfrm>
        </p:spPr>
        <p:txBody>
          <a:bodyPr/>
          <a:lstStyle/>
          <a:p>
            <a:r>
              <a:rPr lang="zh-CN" altLang="en-US" b="0" dirty="0">
                <a:solidFill>
                  <a:schemeClr val="tx2"/>
                </a:solidFill>
              </a:rPr>
              <a:t>1、没有</a:t>
            </a:r>
            <a:r>
              <a:rPr lang="en-US" altLang="zh-CN" b="0" dirty="0">
                <a:solidFill>
                  <a:schemeClr val="tx2"/>
                </a:solidFill>
              </a:rPr>
              <a:t>else</a:t>
            </a:r>
            <a:r>
              <a:rPr lang="zh-CN" altLang="en-US" b="0" dirty="0">
                <a:solidFill>
                  <a:schemeClr val="tx2"/>
                </a:solidFill>
              </a:rPr>
              <a:t>分支</a:t>
            </a:r>
          </a:p>
          <a:p>
            <a:pPr>
              <a:buFont typeface="Wingdings" pitchFamily="2" charset="2"/>
              <a:buNone/>
            </a:pPr>
            <a:endParaRPr lang="zh-CN" altLang="en-US" b="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b="0" dirty="0"/>
          </a:p>
          <a:p>
            <a:pPr>
              <a:buFont typeface="Wingdings" pitchFamily="2" charset="2"/>
              <a:buNone/>
            </a:pPr>
            <a:endParaRPr lang="zh-CN" altLang="en-US" b="0" dirty="0"/>
          </a:p>
          <a:p>
            <a:pPr>
              <a:buFont typeface="Wingdings" pitchFamily="2" charset="2"/>
              <a:buNone/>
            </a:pPr>
            <a:r>
              <a:rPr lang="zh-CN" altLang="en-US" b="0" dirty="0"/>
              <a:t>  </a:t>
            </a:r>
            <a:r>
              <a:rPr lang="zh-CN" altLang="en-US" b="0" dirty="0" smtClean="0"/>
              <a:t> 例如：</a:t>
            </a:r>
            <a:r>
              <a:rPr lang="zh-CN" altLang="en-US" dirty="0" smtClean="0"/>
              <a:t>问问屏幕前的人喜不喜欢学习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？喜欢就给一颗爱心。</a:t>
            </a:r>
            <a:endParaRPr lang="zh-CN" altLang="en-US" b="0" dirty="0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475656" y="1752001"/>
            <a:ext cx="2895600" cy="1044575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if (</a:t>
            </a: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表达式)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语句；</a:t>
            </a:r>
            <a:endParaRPr kumimoji="1"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860032" y="1495613"/>
            <a:ext cx="2895600" cy="1557349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if (</a:t>
            </a: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endParaRPr kumimoji="1" lang="zh-CN" altLang="en-US" sz="28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语句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en-US" altLang="zh-CN" sz="28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endParaRPr kumimoji="1"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7194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980728"/>
            <a:ext cx="7772400" cy="4267200"/>
          </a:xfrm>
        </p:spPr>
        <p:txBody>
          <a:bodyPr/>
          <a:lstStyle/>
          <a:p>
            <a:r>
              <a:rPr lang="zh-CN" altLang="en-US" b="0" dirty="0">
                <a:solidFill>
                  <a:schemeClr val="tx2"/>
                </a:solidFill>
                <a:cs typeface="Times New Roman" pitchFamily="18" charset="0"/>
              </a:rPr>
              <a:t> 2</a:t>
            </a:r>
            <a:r>
              <a:rPr lang="zh-CN" altLang="en-US" b="0" dirty="0">
                <a:solidFill>
                  <a:schemeClr val="tx2"/>
                </a:solidFill>
              </a:rPr>
              <a:t>、双分支</a:t>
            </a:r>
          </a:p>
          <a:p>
            <a:endParaRPr lang="zh-CN" altLang="en-US" b="0" dirty="0">
              <a:solidFill>
                <a:schemeClr val="tx2"/>
              </a:solidFill>
            </a:endParaRP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en-US" altLang="zh-CN" sz="2400" b="0" dirty="0" smtClean="0"/>
          </a:p>
          <a:p>
            <a:endParaRPr lang="en-US" altLang="zh-CN" sz="2400" b="0" dirty="0" smtClean="0"/>
          </a:p>
          <a:p>
            <a:pPr>
              <a:buFont typeface="Wingdings" pitchFamily="2" charset="2"/>
              <a:buNone/>
            </a:pPr>
            <a:r>
              <a:rPr lang="zh-CN" altLang="en-US" b="0" dirty="0" smtClean="0"/>
              <a:t>               </a:t>
            </a:r>
            <a:endParaRPr lang="en-US" altLang="zh-CN" sz="2400" b="0" dirty="0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031631" y="1617662"/>
            <a:ext cx="2743200" cy="2031325"/>
          </a:xfrm>
          <a:prstGeom prst="rect">
            <a:avLst/>
          </a:prstGeom>
          <a:noFill/>
          <a:ln w="19050" cap="sq">
            <a:solidFill>
              <a:srgbClr val="00B0F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if (</a:t>
            </a: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kumimoji="1" lang="zh-CN" altLang="en-US" sz="28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语句1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zh-CN" altLang="en-US" sz="28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else{</a:t>
            </a:r>
            <a:endParaRPr kumimoji="1" lang="en-US" altLang="zh-CN" sz="28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语句2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en-US" altLang="zh-CN" sz="2800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endParaRPr kumimoji="1"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760053"/>
              </p:ext>
            </p:extLst>
          </p:nvPr>
        </p:nvGraphicFramePr>
        <p:xfrm>
          <a:off x="5004048" y="1052736"/>
          <a:ext cx="26289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位图图像" r:id="rId3" imgW="2629267" imgH="2895238" progId="Paint.Picture">
                  <p:embed/>
                </p:oleObj>
              </mc:Choice>
              <mc:Fallback>
                <p:oleObj name="位图图像" r:id="rId3" imgW="2629267" imgH="2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052736"/>
                        <a:ext cx="26289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21832" y="4437112"/>
            <a:ext cx="7870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 例如：问问屏幕前的人喜不喜欢学习</a:t>
            </a:r>
            <a:r>
              <a:rPr lang="en-US" altLang="zh-CN" sz="2800" dirty="0"/>
              <a:t>C++</a:t>
            </a:r>
            <a:r>
              <a:rPr lang="zh-CN" altLang="en-US" sz="2800" dirty="0"/>
              <a:t>？喜欢就给一颗爱心，不</a:t>
            </a:r>
            <a:r>
              <a:rPr lang="zh-CN" altLang="en-US" sz="2800" dirty="0" smtClean="0"/>
              <a:t>喜欢？心碎</a:t>
            </a:r>
            <a:r>
              <a:rPr lang="zh-CN" altLang="en-US" sz="2800" dirty="0"/>
              <a:t>了。。。。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8572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/>
              <a:t>     </a:t>
            </a:r>
            <a:r>
              <a:rPr lang="zh-CN" altLang="en-US" dirty="0" smtClean="0"/>
              <a:t>  </a:t>
            </a:r>
            <a:r>
              <a:rPr lang="zh-CN" altLang="en-US" sz="3200" b="0" dirty="0" smtClean="0"/>
              <a:t>任意</a:t>
            </a:r>
            <a:r>
              <a:rPr lang="zh-CN" altLang="en-US" sz="3200" b="0" dirty="0"/>
              <a:t>输入一个4位整数的年份，判断该年是否是润年？</a:t>
            </a:r>
          </a:p>
          <a:p>
            <a:endParaRPr lang="zh-CN" altLang="en-US" b="0" dirty="0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331640" y="2132856"/>
            <a:ext cx="6781800" cy="958850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指年份能被</a:t>
            </a:r>
            <a:r>
              <a:rPr kumimoji="1" lang="zh-CN" altLang="en-US" sz="2800" dirty="0">
                <a:latin typeface="宋体" pitchFamily="2" charset="-122"/>
                <a:ea typeface="楷体_GB2312" pitchFamily="49" charset="-122"/>
              </a:rPr>
              <a:t>4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整除的那些年，但不包括能被</a:t>
            </a:r>
            <a:r>
              <a:rPr kumimoji="1" lang="zh-CN" altLang="en-US" sz="2800" dirty="0">
                <a:latin typeface="宋体" pitchFamily="2" charset="-122"/>
                <a:ea typeface="楷体_GB2312" pitchFamily="49" charset="-122"/>
              </a:rPr>
              <a:t>100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整除而不能被</a:t>
            </a:r>
            <a:r>
              <a:rPr kumimoji="1" lang="zh-CN" altLang="en-US" sz="2800" dirty="0">
                <a:latin typeface="宋体" pitchFamily="2" charset="-122"/>
                <a:ea typeface="楷体_GB2312" pitchFamily="49" charset="-122"/>
              </a:rPr>
              <a:t>400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整除的年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5143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835352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#include &lt;</a:t>
            </a:r>
            <a:r>
              <a:rPr lang="en-US" altLang="zh-CN" sz="2800" b="1" dirty="0" err="1">
                <a:latin typeface="Times New Roman" pitchFamily="18" charset="0"/>
              </a:rPr>
              <a:t>iostream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using namespace </a:t>
            </a:r>
            <a:r>
              <a:rPr lang="en-US" altLang="zh-CN" sz="2800" b="1" dirty="0" err="1">
                <a:latin typeface="Times New Roman" pitchFamily="18" charset="0"/>
              </a:rPr>
              <a:t>std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void main()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   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 &lt;&lt;"</a:t>
            </a:r>
            <a:r>
              <a:rPr lang="zh-CN" altLang="en-US" sz="2800" b="1" dirty="0">
                <a:latin typeface="Times New Roman" pitchFamily="18" charset="0"/>
              </a:rPr>
              <a:t>请输入年份数据</a:t>
            </a:r>
            <a:r>
              <a:rPr lang="en-US" altLang="zh-CN" sz="2800" b="1" dirty="0">
                <a:latin typeface="Times New Roman" pitchFamily="18" charset="0"/>
              </a:rPr>
              <a:t>: \n";</a:t>
            </a:r>
            <a:endParaRPr lang="en-US" altLang="zh-CN" sz="2800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   </a:t>
            </a:r>
            <a:r>
              <a:rPr lang="en-US" altLang="zh-CN" sz="2800" b="1" dirty="0" err="1">
                <a:latin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</a:rPr>
              <a:t> year;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   </a:t>
            </a:r>
            <a:r>
              <a:rPr lang="en-US" altLang="zh-CN" sz="2800" b="1" dirty="0" err="1">
                <a:latin typeface="Times New Roman" pitchFamily="18" charset="0"/>
              </a:rPr>
              <a:t>cin</a:t>
            </a:r>
            <a:r>
              <a:rPr lang="en-US" altLang="zh-CN" sz="2800" b="1" dirty="0">
                <a:latin typeface="Times New Roman" pitchFamily="18" charset="0"/>
              </a:rPr>
              <a:t>&gt;&gt;year;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  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if ((year % 4==0) &amp;&amp;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  !((year %100 == 0) &amp;&amp; (year % 400!=0)))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          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&lt;&lt;"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润年"&lt;&lt;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endl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  else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	   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&lt;&lt;"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不是润年"&lt;&lt;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endl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}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2021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229600" cy="4525963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</a:rPr>
              <a:t>3、多分支</a:t>
            </a:r>
          </a:p>
          <a:p>
            <a:endParaRPr lang="zh-CN" altLang="en-US">
              <a:solidFill>
                <a:schemeClr val="tx2"/>
              </a:solidFill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475656" y="1484784"/>
            <a:ext cx="3352800" cy="3948113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if (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表达式1)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        语句1；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else if  (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表达式2)</a:t>
            </a:r>
            <a:endParaRPr kumimoji="1" lang="en-US" altLang="zh-CN" sz="280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语句2；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else if  (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表达式3)</a:t>
            </a:r>
            <a:endParaRPr kumimoji="1" lang="en-US" altLang="zh-CN" sz="280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语句3；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          …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else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语句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n;</a:t>
            </a: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01879" y="1258237"/>
            <a:ext cx="3352800" cy="4401205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if (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表达式1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800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zh-CN" altLang="en-US" sz="2800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        语句1；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}else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if  (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表达式2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800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语句2；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}else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if  (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表达式3)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语句3；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          …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 smtClean="0">
                <a:latin typeface="Times New Roman" pitchFamily="18" charset="0"/>
                <a:ea typeface="楷体_GB2312" pitchFamily="49" charset="-122"/>
              </a:rPr>
              <a:t>else{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语句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 smtClean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7899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654375"/>
              </p:ext>
            </p:extLst>
          </p:nvPr>
        </p:nvGraphicFramePr>
        <p:xfrm>
          <a:off x="2195736" y="908720"/>
          <a:ext cx="4800600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位图图像" r:id="rId3" imgW="4800000" imgH="5533333" progId="Paint.Picture">
                  <p:embed/>
                </p:oleObj>
              </mc:Choice>
              <mc:Fallback>
                <p:oleObj name="位图图像" r:id="rId3" imgW="4800000" imgH="55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908720"/>
                        <a:ext cx="4800600" cy="553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40931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3568" y="764704"/>
            <a:ext cx="7772400" cy="590465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#include &lt;</a:t>
            </a:r>
            <a:r>
              <a:rPr lang="en-US" altLang="zh-CN" sz="2800" b="1" dirty="0" err="1">
                <a:latin typeface="Times New Roman" pitchFamily="18" charset="0"/>
              </a:rPr>
              <a:t>iostream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using namespace </a:t>
            </a:r>
            <a:r>
              <a:rPr lang="en-US" altLang="zh-CN" sz="2800" b="1" dirty="0" err="1">
                <a:latin typeface="Times New Roman" pitchFamily="18" charset="0"/>
              </a:rPr>
              <a:t>std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void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 </a:t>
            </a:r>
            <a:r>
              <a:rPr lang="en-US" altLang="zh-CN" sz="2800" b="1" dirty="0" smtClean="0">
                <a:latin typeface="Times New Roman" pitchFamily="18" charset="0"/>
              </a:rPr>
              <a:t>    </a:t>
            </a:r>
            <a:r>
              <a:rPr lang="en-US" altLang="zh-CN" sz="2800" b="1" dirty="0" err="1" smtClean="0">
                <a:latin typeface="Times New Roman" pitchFamily="18" charset="0"/>
              </a:rPr>
              <a:t>cout</a:t>
            </a:r>
            <a:r>
              <a:rPr lang="en-US" altLang="zh-CN" sz="2800" b="1" dirty="0" smtClean="0">
                <a:latin typeface="Times New Roman" pitchFamily="18" charset="0"/>
              </a:rPr>
              <a:t> &lt;&lt;“</a:t>
            </a:r>
            <a:r>
              <a:rPr lang="zh-CN" altLang="en-US" sz="2800" b="1" dirty="0" smtClean="0">
                <a:latin typeface="Times New Roman" pitchFamily="18" charset="0"/>
              </a:rPr>
              <a:t>请输入成绩：</a:t>
            </a:r>
            <a:r>
              <a:rPr lang="en-US" altLang="zh-CN" sz="2800" b="1" dirty="0" smtClean="0">
                <a:latin typeface="Times New Roman" pitchFamily="18" charset="0"/>
              </a:rPr>
              <a:t>\n”;</a:t>
            </a:r>
            <a:endParaRPr lang="en-US" altLang="zh-CN" sz="2800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     </a:t>
            </a:r>
            <a:r>
              <a:rPr lang="en-US" altLang="zh-CN" sz="2800" b="1" dirty="0" err="1">
                <a:latin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</a:rPr>
              <a:t> x;       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</a:rPr>
              <a:t>        </a:t>
            </a:r>
            <a:r>
              <a:rPr lang="en-US" altLang="zh-CN" sz="2800" b="1" dirty="0" err="1" smtClean="0">
                <a:latin typeface="Times New Roman" pitchFamily="18" charset="0"/>
              </a:rPr>
              <a:t>cin</a:t>
            </a:r>
            <a:r>
              <a:rPr lang="en-US" altLang="zh-CN" sz="2800" b="1" dirty="0">
                <a:latin typeface="Times New Roman" pitchFamily="18" charset="0"/>
              </a:rPr>
              <a:t>&gt;&gt;x;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    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if(x&gt;=90)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       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&lt;&lt;“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优秀”&lt;&lt;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endl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；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  else if(x&gt;=80)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              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&lt;&lt;“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良好”&lt;&lt;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endl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；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        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else if(x&gt;=60)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       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&lt;&lt;“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合格”&lt;&lt;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endl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；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        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&lt;&lt;“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不及格”&lt;&lt;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endl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lang="en-US" altLang="zh-CN" sz="2800" b="1" dirty="0"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800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7795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552" y="908720"/>
            <a:ext cx="8229600" cy="4525963"/>
          </a:xfrm>
        </p:spPr>
        <p:txBody>
          <a:bodyPr/>
          <a:lstStyle/>
          <a:p>
            <a:r>
              <a:rPr lang="en-US" altLang="zh-CN" b="0" dirty="0">
                <a:latin typeface="Times New Roman" pitchFamily="18" charset="0"/>
              </a:rPr>
              <a:t>4、if </a:t>
            </a:r>
            <a:r>
              <a:rPr lang="zh-CN" altLang="en-US" b="0" dirty="0">
                <a:latin typeface="Times New Roman" pitchFamily="18" charset="0"/>
              </a:rPr>
              <a:t>语句的嵌套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345949" y="1628800"/>
            <a:ext cx="3733800" cy="4343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if (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表达式1)</a:t>
            </a:r>
          </a:p>
          <a:p>
            <a:pPr algn="just" eaLnBrk="0" hangingPunct="0"/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if (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表达式2)</a:t>
            </a:r>
          </a:p>
          <a:p>
            <a:pPr algn="just" eaLnBrk="0" hangingPunct="0"/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           语句1</a:t>
            </a:r>
          </a:p>
          <a:p>
            <a:pPr algn="just" eaLnBrk="0" hangingPunct="0"/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else</a:t>
            </a:r>
          </a:p>
          <a:p>
            <a:pPr algn="just" eaLnBrk="0" hangingPunct="0"/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语句2</a:t>
            </a:r>
          </a:p>
          <a:p>
            <a:pPr algn="just" eaLnBrk="0" hangingPunct="0"/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else</a:t>
            </a:r>
          </a:p>
          <a:p>
            <a:pPr algn="just" eaLnBrk="0" hangingPunct="0"/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      if (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表达式3) </a:t>
            </a:r>
          </a:p>
          <a:p>
            <a:pPr algn="just" eaLnBrk="0" hangingPunct="0"/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           语句3</a:t>
            </a:r>
          </a:p>
          <a:p>
            <a:pPr algn="just" eaLnBrk="0" hangingPunct="0"/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else</a:t>
            </a:r>
          </a:p>
          <a:p>
            <a:pPr algn="just" eaLnBrk="0" hangingPunct="0"/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语句4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42081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990600" y="1905000"/>
          <a:ext cx="7065963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位图图像" r:id="rId3" imgW="7066667" imgH="3323810" progId="Paint.Picture">
                  <p:embed/>
                </p:oleObj>
              </mc:Choice>
              <mc:Fallback>
                <p:oleObj name="位图图像" r:id="rId3" imgW="7066667" imgH="33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7065963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4897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7772400" cy="5616624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#include &lt;</a:t>
            </a:r>
            <a:r>
              <a:rPr lang="en-US" altLang="zh-CN" sz="2800" b="1" dirty="0" err="1">
                <a:latin typeface="Times New Roman" pitchFamily="18" charset="0"/>
              </a:rPr>
              <a:t>iostream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using namespace </a:t>
            </a:r>
            <a:r>
              <a:rPr lang="en-US" altLang="zh-CN" sz="2800" b="1" dirty="0" err="1">
                <a:latin typeface="Times New Roman" pitchFamily="18" charset="0"/>
              </a:rPr>
              <a:t>std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void main(){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  </a:t>
            </a:r>
            <a:r>
              <a:rPr lang="en-US" altLang="zh-CN" sz="2800" b="1" dirty="0" err="1">
                <a:latin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a,b,c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</a:t>
            </a:r>
            <a:r>
              <a:rPr lang="en-US" altLang="zh-CN" sz="2800" b="1" dirty="0" err="1">
                <a:latin typeface="Times New Roman" pitchFamily="18" charset="0"/>
              </a:rPr>
              <a:t>cin</a:t>
            </a:r>
            <a:r>
              <a:rPr lang="en-US" altLang="zh-CN" sz="2800" b="1" dirty="0">
                <a:latin typeface="Times New Roman" pitchFamily="18" charset="0"/>
              </a:rPr>
              <a:t>&gt;&gt;a&gt;&gt;b&gt;&gt;c;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 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if (a&gt;b)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 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   	if (a&gt;c)  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&lt;&lt;a&lt;&lt;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endl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	else        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&lt;&lt;c&lt;&lt;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endl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   	if (b&gt;c)  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&lt;&lt;b&lt;&lt;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endl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	else        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&lt;&lt;c&lt;&lt;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endl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}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3347864" y="4221088"/>
            <a:ext cx="5257800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cout&lt;&lt; (a&gt;b?(a&gt;c?a:c)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:(b&gt;c?b:c</a:t>
            </a:r>
            <a:r>
              <a:rPr lang="en-US" altLang="zh-CN" sz="2800">
                <a:latin typeface="Times New Roman" pitchFamily="18" charset="0"/>
              </a:rPr>
              <a:t> ) );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052736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找出三个数中最大的一个？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3230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  <p:bldP spid="10957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03648" y="836712"/>
            <a:ext cx="5976664" cy="518457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算法</a:t>
            </a:r>
            <a:r>
              <a:rPr lang="zh-CN" altLang="en-US" b="0" dirty="0"/>
              <a:t>的基本控制结构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latin typeface="Times New Roman" pitchFamily="18" charset="0"/>
              </a:rPr>
              <a:t>if</a:t>
            </a:r>
            <a:r>
              <a:rPr lang="zh-CN" altLang="en-US" b="0" dirty="0"/>
              <a:t>选择语句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latin typeface="Times New Roman" pitchFamily="18" charset="0"/>
              </a:rPr>
              <a:t>switch</a:t>
            </a:r>
            <a:r>
              <a:rPr lang="zh-CN" altLang="en-US" b="0" dirty="0"/>
              <a:t>选择语句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循环</a:t>
            </a:r>
            <a:r>
              <a:rPr lang="zh-CN" altLang="en-US" b="0" dirty="0"/>
              <a:t>语句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循环</a:t>
            </a:r>
            <a:r>
              <a:rPr lang="zh-CN" altLang="en-US" b="0" dirty="0"/>
              <a:t>嵌套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应用</a:t>
            </a:r>
            <a:r>
              <a:rPr lang="zh-CN" altLang="en-US" b="0" dirty="0"/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138358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552" y="897390"/>
            <a:ext cx="7772400" cy="3395706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注意：二义性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 err="1">
                <a:latin typeface="Times New Roman" pitchFamily="18" charset="0"/>
              </a:rPr>
              <a:t>int</a:t>
            </a:r>
            <a:r>
              <a:rPr lang="en-US" altLang="zh-CN" sz="2800" b="0" dirty="0">
                <a:latin typeface="Times New Roman" pitchFamily="18" charset="0"/>
              </a:rPr>
              <a:t> x=-1;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if (x&gt;0)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      if (x&lt;50)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         </a:t>
            </a:r>
            <a:r>
              <a:rPr lang="en-US" altLang="zh-CN" sz="2800" b="0" dirty="0" err="1">
                <a:latin typeface="Times New Roman" pitchFamily="18" charset="0"/>
              </a:rPr>
              <a:t>cout</a:t>
            </a:r>
            <a:r>
              <a:rPr lang="en-US" altLang="zh-CN" sz="2800" b="0" dirty="0">
                <a:latin typeface="Times New Roman" pitchFamily="18" charset="0"/>
              </a:rPr>
              <a:t>&lt;&lt;“x is &lt;50”endl;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else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     </a:t>
            </a:r>
            <a:r>
              <a:rPr lang="en-US" altLang="zh-CN" sz="2800" b="0" dirty="0" err="1">
                <a:latin typeface="Times New Roman" pitchFamily="18" charset="0"/>
              </a:rPr>
              <a:t>cout</a:t>
            </a:r>
            <a:r>
              <a:rPr lang="en-US" altLang="zh-CN" sz="2800" b="0" dirty="0">
                <a:latin typeface="Times New Roman" pitchFamily="18" charset="0"/>
              </a:rPr>
              <a:t>&lt;&lt;“x is &lt;=0”&lt;&lt;</a:t>
            </a:r>
            <a:r>
              <a:rPr lang="en-US" altLang="zh-CN" sz="2800" b="0" dirty="0" err="1">
                <a:latin typeface="Times New Roman" pitchFamily="18" charset="0"/>
              </a:rPr>
              <a:t>endl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676400" y="4876800"/>
            <a:ext cx="6400800" cy="1081088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chemeClr val="folHlink"/>
                </a:solidFill>
                <a:latin typeface="Times New Roman" pitchFamily="18" charset="0"/>
              </a:rPr>
              <a:t>     </a:t>
            </a:r>
            <a:r>
              <a:rPr kumimoji="1" lang="en-US" altLang="zh-CN" sz="2800">
                <a:latin typeface="Times New Roman" pitchFamily="18" charset="0"/>
              </a:rPr>
              <a:t>if</a:t>
            </a:r>
            <a:r>
              <a:rPr kumimoji="1" lang="zh-CN" altLang="en-US" sz="2800">
                <a:latin typeface="Times New Roman" pitchFamily="18" charset="0"/>
              </a:rPr>
              <a:t>和</a:t>
            </a:r>
            <a:r>
              <a:rPr kumimoji="1" lang="en-US" altLang="zh-CN" sz="2800">
                <a:latin typeface="Times New Roman" pitchFamily="18" charset="0"/>
              </a:rPr>
              <a:t>else</a:t>
            </a:r>
            <a:r>
              <a:rPr kumimoji="1" lang="zh-CN" altLang="en-US" sz="2800">
                <a:latin typeface="Times New Roman" pitchFamily="18" charset="0"/>
              </a:rPr>
              <a:t>的对应关系，</a:t>
            </a:r>
            <a:r>
              <a:rPr kumimoji="1" lang="en-US" altLang="zh-CN" sz="2800">
                <a:latin typeface="Times New Roman" pitchFamily="18" charset="0"/>
              </a:rPr>
              <a:t>else</a:t>
            </a:r>
            <a:r>
              <a:rPr kumimoji="1" lang="zh-CN" altLang="en-US" sz="2800">
                <a:latin typeface="Times New Roman" pitchFamily="18" charset="0"/>
              </a:rPr>
              <a:t>总是与离它最近的</a:t>
            </a:r>
            <a:r>
              <a:rPr kumimoji="1" lang="en-US" altLang="zh-CN" sz="2800">
                <a:latin typeface="Times New Roman" pitchFamily="18" charset="0"/>
              </a:rPr>
              <a:t>if</a:t>
            </a:r>
            <a:r>
              <a:rPr kumimoji="1" lang="zh-CN" altLang="en-US" sz="2800">
                <a:latin typeface="Times New Roman" pitchFamily="18" charset="0"/>
              </a:rPr>
              <a:t>匹配。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220072" y="2060848"/>
            <a:ext cx="3724382" cy="1384995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itchFamily="18" charset="0"/>
              </a:rPr>
              <a:t>判断</a:t>
            </a:r>
            <a:r>
              <a:rPr kumimoji="1" lang="en-US" altLang="zh-CN" sz="2800" dirty="0" smtClean="0">
                <a:latin typeface="Times New Roman" pitchFamily="18" charset="0"/>
              </a:rPr>
              <a:t>x</a:t>
            </a:r>
            <a:r>
              <a:rPr kumimoji="1" lang="zh-CN" altLang="en-US" sz="2800" dirty="0" smtClean="0">
                <a:latin typeface="Times New Roman" pitchFamily="18" charset="0"/>
              </a:rPr>
              <a:t>是否</a:t>
            </a:r>
            <a:r>
              <a:rPr kumimoji="1" lang="en-US" altLang="zh-CN" sz="2800" dirty="0" smtClean="0">
                <a:latin typeface="Times New Roman" pitchFamily="18" charset="0"/>
              </a:rPr>
              <a:t>&gt;0</a:t>
            </a:r>
            <a:r>
              <a:rPr kumimoji="1" lang="zh-CN" altLang="en-US" sz="2800" dirty="0" smtClean="0">
                <a:latin typeface="Times New Roman" pitchFamily="18" charset="0"/>
              </a:rPr>
              <a:t>？为真继续判断</a:t>
            </a:r>
            <a:r>
              <a:rPr kumimoji="1" lang="en-US" altLang="zh-CN" sz="2800" dirty="0" smtClean="0">
                <a:latin typeface="Times New Roman" pitchFamily="18" charset="0"/>
              </a:rPr>
              <a:t>x</a:t>
            </a:r>
            <a:r>
              <a:rPr kumimoji="1" lang="zh-CN" altLang="en-US" sz="2800" dirty="0" smtClean="0">
                <a:latin typeface="Times New Roman" pitchFamily="18" charset="0"/>
              </a:rPr>
              <a:t>是否</a:t>
            </a:r>
            <a:r>
              <a:rPr kumimoji="1" lang="en-US" altLang="zh-CN" sz="2800" dirty="0" smtClean="0">
                <a:latin typeface="Times New Roman" pitchFamily="18" charset="0"/>
              </a:rPr>
              <a:t>&lt;50?</a:t>
            </a:r>
            <a:r>
              <a:rPr kumimoji="1" lang="zh-CN" altLang="en-US" sz="2800" dirty="0" smtClean="0">
                <a:latin typeface="Times New Roman" pitchFamily="18" charset="0"/>
              </a:rPr>
              <a:t>为假，则输出 </a:t>
            </a:r>
            <a:r>
              <a:rPr kumimoji="1" lang="en-US" altLang="zh-CN" sz="2800" dirty="0" smtClean="0">
                <a:latin typeface="Times New Roman" pitchFamily="18" charset="0"/>
              </a:rPr>
              <a:t>x is &lt;= 0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5459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71550" y="2781300"/>
            <a:ext cx="7704138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zh-CN" sz="4800" b="1" dirty="0" smtClean="0">
                <a:solidFill>
                  <a:schemeClr val="tx2"/>
                </a:solidFill>
                <a:ea typeface="隶书" pitchFamily="49" charset="-122"/>
              </a:rPr>
              <a:t>      switch</a:t>
            </a:r>
            <a:r>
              <a:rPr kumimoji="0" lang="zh-CN" altLang="en-US" sz="48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选择语句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zh-CN" sz="3600" b="1" dirty="0">
                <a:latin typeface="楷体_GB2312" pitchFamily="49" charset="-122"/>
                <a:ea typeface="楷体_GB2312" pitchFamily="49" charset="-122"/>
              </a:rPr>
              <a:t>		</a:t>
            </a:r>
            <a:endParaRPr kumimoji="0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3926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3" name="Text Box 11"/>
          <p:cNvSpPr txBox="1">
            <a:spLocks noGrp="1" noChangeArrowheads="1"/>
          </p:cNvSpPr>
          <p:nvPr>
            <p:ph type="body" idx="1"/>
          </p:nvPr>
        </p:nvSpPr>
        <p:spPr>
          <a:xfrm>
            <a:off x="762000" y="1065213"/>
            <a:ext cx="4419600" cy="4724400"/>
          </a:xfr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switch (</a:t>
            </a:r>
            <a:r>
              <a:rPr lang="zh-CN" altLang="en-US" sz="2400" b="0">
                <a:latin typeface="Times New Roman" pitchFamily="18" charset="0"/>
              </a:rPr>
              <a:t>表达式)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0">
                <a:latin typeface="Times New Roman" pitchFamily="18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case </a:t>
            </a:r>
            <a:r>
              <a:rPr lang="zh-CN" altLang="en-US" sz="2400" b="0">
                <a:latin typeface="Times New Roman" pitchFamily="18" charset="0"/>
              </a:rPr>
              <a:t>常量表达式1：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0">
                <a:latin typeface="Times New Roman" pitchFamily="18" charset="0"/>
              </a:rPr>
              <a:t>               语句1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              break；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case </a:t>
            </a:r>
            <a:r>
              <a:rPr lang="zh-CN" altLang="en-US" sz="2400" b="0">
                <a:latin typeface="Times New Roman" pitchFamily="18" charset="0"/>
              </a:rPr>
              <a:t>常量表达式2：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0">
                <a:latin typeface="Times New Roman" pitchFamily="18" charset="0"/>
              </a:rPr>
              <a:t>               语句2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              break；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        ┇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case </a:t>
            </a:r>
            <a:r>
              <a:rPr lang="zh-CN" altLang="en-US" sz="2400" b="0">
                <a:latin typeface="Times New Roman" pitchFamily="18" charset="0"/>
              </a:rPr>
              <a:t>常量表达式</a:t>
            </a:r>
            <a:r>
              <a:rPr lang="en-US" altLang="zh-CN" sz="2400" b="0">
                <a:latin typeface="Times New Roman" pitchFamily="18" charset="0"/>
              </a:rPr>
              <a:t>n：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0">
                <a:latin typeface="Times New Roman" pitchFamily="18" charset="0"/>
              </a:rPr>
              <a:t>               语句</a:t>
            </a:r>
            <a:r>
              <a:rPr lang="en-US" altLang="zh-CN" sz="2400" b="0">
                <a:latin typeface="Times New Roman" pitchFamily="18" charset="0"/>
              </a:rPr>
              <a:t>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               break；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default：</a:t>
            </a:r>
            <a:r>
              <a:rPr lang="zh-CN" altLang="en-US" sz="2400" b="0">
                <a:latin typeface="Times New Roman" pitchFamily="18" charset="0"/>
              </a:rPr>
              <a:t>语句</a:t>
            </a:r>
            <a:r>
              <a:rPr lang="en-US" altLang="zh-CN" sz="2400" b="0">
                <a:latin typeface="Times New Roman" pitchFamily="18" charset="0"/>
              </a:rPr>
              <a:t>n+1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latin typeface="Times New Roman" pitchFamily="18" charset="0"/>
              </a:rPr>
              <a:t>}</a:t>
            </a: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110608" name="Group 16"/>
          <p:cNvGrpSpPr>
            <a:grpSpLocks/>
          </p:cNvGrpSpPr>
          <p:nvPr/>
        </p:nvGrpSpPr>
        <p:grpSpPr bwMode="auto">
          <a:xfrm>
            <a:off x="2895600" y="2360613"/>
            <a:ext cx="5715000" cy="2590800"/>
            <a:chOff x="1920" y="2016"/>
            <a:chExt cx="3600" cy="1632"/>
          </a:xfrm>
        </p:grpSpPr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>
              <a:off x="1920" y="2160"/>
              <a:ext cx="18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 flipV="1">
              <a:off x="1968" y="2208"/>
              <a:ext cx="1824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06" name="Line 14"/>
            <p:cNvSpPr>
              <a:spLocks noChangeShapeType="1"/>
            </p:cNvSpPr>
            <p:nvPr/>
          </p:nvSpPr>
          <p:spPr bwMode="auto">
            <a:xfrm flipV="1">
              <a:off x="1920" y="2208"/>
              <a:ext cx="1872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3840" y="2016"/>
              <a:ext cx="1680" cy="335"/>
            </a:xfrm>
            <a:prstGeom prst="rect">
              <a:avLst/>
            </a:prstGeom>
            <a:noFill/>
            <a:ln w="127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</a:rPr>
                <a:t>跳出</a:t>
              </a:r>
              <a:r>
                <a:rPr kumimoji="1" lang="en-US" altLang="zh-CN" sz="2800">
                  <a:latin typeface="Times New Roman" pitchFamily="18" charset="0"/>
                </a:rPr>
                <a:t>switch</a:t>
              </a:r>
              <a:r>
                <a:rPr kumimoji="1" lang="zh-CN" altLang="en-US" sz="2800">
                  <a:latin typeface="Times New Roman" pitchFamily="18" charset="0"/>
                </a:rPr>
                <a:t>语句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90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609600" y="1676400"/>
          <a:ext cx="7602538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位图图像" r:id="rId3" imgW="7602011" imgH="3524742" progId="Paint.Picture">
                  <p:embed/>
                </p:oleObj>
              </mc:Choice>
              <mc:Fallback>
                <p:oleObj name="位图图像" r:id="rId3" imgW="7602011" imgH="352474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7602538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2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43608" y="908720"/>
            <a:ext cx="7772400" cy="594928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/>
              <a:t>   </a:t>
            </a:r>
            <a:r>
              <a:rPr lang="en-US" altLang="zh-CN" sz="2800" b="1" dirty="0" err="1">
                <a:latin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</a:rPr>
              <a:t> x;   </a:t>
            </a:r>
            <a:r>
              <a:rPr lang="en-US" altLang="zh-CN" sz="2800" b="1" dirty="0" err="1">
                <a:latin typeface="Times New Roman" pitchFamily="18" charset="0"/>
              </a:rPr>
              <a:t>cin</a:t>
            </a:r>
            <a:r>
              <a:rPr lang="en-US" altLang="zh-CN" sz="2800" b="1" dirty="0">
                <a:latin typeface="Times New Roman" pitchFamily="18" charset="0"/>
              </a:rPr>
              <a:t>&gt;&gt;x;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    </a:t>
            </a:r>
            <a:r>
              <a:rPr lang="en-US" altLang="zh-CN" sz="2800" b="1" dirty="0">
                <a:latin typeface="Times New Roman" pitchFamily="18" charset="0"/>
              </a:rPr>
              <a:t>switch(x/10)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{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case 10: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case 9:cout&lt;&lt;“</a:t>
            </a:r>
            <a:r>
              <a:rPr lang="zh-CN" altLang="en-US" sz="2800" b="1" dirty="0">
                <a:latin typeface="Times New Roman" pitchFamily="18" charset="0"/>
              </a:rPr>
              <a:t>优秀”&lt;&lt;</a:t>
            </a:r>
            <a:r>
              <a:rPr lang="en-US" altLang="zh-CN" sz="2800" b="1" dirty="0" err="1">
                <a:latin typeface="Times New Roman" pitchFamily="18" charset="0"/>
              </a:rPr>
              <a:t>endl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           break;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case 8: 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&lt;&lt;“</a:t>
            </a:r>
            <a:r>
              <a:rPr lang="zh-CN" altLang="en-US" sz="2800" b="1" dirty="0">
                <a:latin typeface="Times New Roman" pitchFamily="18" charset="0"/>
              </a:rPr>
              <a:t>良好”&lt;&lt;</a:t>
            </a:r>
            <a:r>
              <a:rPr lang="en-US" altLang="zh-CN" sz="2800" b="1" dirty="0" err="1">
                <a:latin typeface="Times New Roman" pitchFamily="18" charset="0"/>
              </a:rPr>
              <a:t>endl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            break;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case 7: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case 6: 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&lt;&lt;“</a:t>
            </a:r>
            <a:r>
              <a:rPr lang="zh-CN" altLang="en-US" sz="2800" b="1" dirty="0">
                <a:latin typeface="Times New Roman" pitchFamily="18" charset="0"/>
              </a:rPr>
              <a:t>合格”&lt;&lt;</a:t>
            </a:r>
            <a:r>
              <a:rPr lang="en-US" altLang="zh-CN" sz="2800" b="1" dirty="0" err="1">
                <a:latin typeface="Times New Roman" pitchFamily="18" charset="0"/>
              </a:rPr>
              <a:t>endl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            break;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default: 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&lt;&lt;“</a:t>
            </a:r>
            <a:r>
              <a:rPr lang="zh-CN" altLang="en-US" sz="2800" b="1" dirty="0">
                <a:latin typeface="Times New Roman" pitchFamily="18" charset="0"/>
              </a:rPr>
              <a:t>不及格”&lt;&lt;</a:t>
            </a:r>
            <a:r>
              <a:rPr lang="en-US" altLang="zh-CN" sz="2800" b="1" dirty="0" err="1">
                <a:latin typeface="Times New Roman" pitchFamily="18" charset="0"/>
              </a:rPr>
              <a:t>endl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578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71550" y="2781300"/>
            <a:ext cx="7704138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zh-CN" sz="48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3.4 </a:t>
            </a:r>
            <a:r>
              <a:rPr kumimoji="0" lang="zh-CN" altLang="en-US" sz="4800" b="1">
                <a:solidFill>
                  <a:schemeClr val="tx2"/>
                </a:solidFill>
                <a:ea typeface="隶书" pitchFamily="49" charset="-122"/>
              </a:rPr>
              <a:t>循环</a:t>
            </a:r>
            <a:r>
              <a:rPr kumimoji="0" lang="zh-CN" altLang="en-US" sz="48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语句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zh-CN" sz="3600" b="1">
                <a:latin typeface="楷体_GB2312" pitchFamily="49" charset="-122"/>
                <a:ea typeface="楷体_GB2312" pitchFamily="49" charset="-122"/>
              </a:rPr>
              <a:t>		</a:t>
            </a:r>
            <a:endParaRPr kumimoji="0"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2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9600" cy="290892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dirty="0">
                <a:latin typeface="Times New Roman" pitchFamily="18" charset="0"/>
              </a:rPr>
              <a:t>三种基本语法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dirty="0">
                <a:latin typeface="Times New Roman" pitchFamily="18" charset="0"/>
              </a:rPr>
              <a:t>	1、 </a:t>
            </a:r>
            <a:r>
              <a:rPr lang="en-US" altLang="zh-CN" b="0" dirty="0">
                <a:latin typeface="Times New Roman" pitchFamily="18" charset="0"/>
              </a:rPr>
              <a:t>while </a:t>
            </a:r>
            <a:r>
              <a:rPr lang="zh-CN" altLang="en-US" b="0" dirty="0">
                <a:latin typeface="Times New Roman" pitchFamily="18" charset="0"/>
              </a:rPr>
              <a:t>语句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	2、 do…while </a:t>
            </a:r>
            <a:r>
              <a:rPr lang="zh-CN" altLang="en-US" b="0" dirty="0">
                <a:latin typeface="Times New Roman" pitchFamily="18" charset="0"/>
              </a:rPr>
              <a:t>语句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	3、 for </a:t>
            </a:r>
            <a:r>
              <a:rPr lang="zh-CN" altLang="en-US" b="0" dirty="0">
                <a:latin typeface="Times New Roman" pitchFamily="18" charset="0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2313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552" y="764704"/>
            <a:ext cx="8229600" cy="587727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主要包括3个部分：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/>
              <a:t>1、</a:t>
            </a:r>
            <a:r>
              <a:rPr lang="zh-CN" altLang="en-US" sz="2800" b="1" dirty="0">
                <a:solidFill>
                  <a:schemeClr val="tx2"/>
                </a:solidFill>
              </a:rPr>
              <a:t>循环控制条件：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0" dirty="0"/>
              <a:t>    判断循环操作是否进行的条件；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/>
              <a:t>2、</a:t>
            </a:r>
            <a:r>
              <a:rPr lang="zh-CN" altLang="en-US" sz="2800" b="1" dirty="0">
                <a:solidFill>
                  <a:schemeClr val="tx2"/>
                </a:solidFill>
              </a:rPr>
              <a:t>循环体：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0" dirty="0"/>
              <a:t>    重复进行的操作；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/>
              <a:t>3、</a:t>
            </a:r>
            <a:r>
              <a:rPr lang="zh-CN" altLang="en-US" sz="2800" b="1" dirty="0">
                <a:solidFill>
                  <a:schemeClr val="tx2"/>
                </a:solidFill>
              </a:rPr>
              <a:t>循环控制变量：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0" dirty="0"/>
              <a:t>    记录循环体执行的次数，或控制循环的结束条件。</a:t>
            </a:r>
          </a:p>
          <a:p>
            <a:pPr>
              <a:buFont typeface="Wingdings" pitchFamily="2" charset="2"/>
              <a:buNone/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6198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while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循环语句</a:t>
            </a:r>
          </a:p>
          <a:p>
            <a:endParaRPr lang="zh-CN" altLang="en-US">
              <a:solidFill>
                <a:schemeClr val="tx2"/>
              </a:solidFill>
              <a:latin typeface="Times New Roman" pitchFamily="18" charset="0"/>
            </a:endParaRPr>
          </a:p>
          <a:p>
            <a:endParaRPr lang="zh-CN" altLang="en-US" sz="3200">
              <a:solidFill>
                <a:srgbClr val="66FF99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>
              <a:solidFill>
                <a:srgbClr val="66FF99"/>
              </a:solidFill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066800" y="2491398"/>
            <a:ext cx="3276600" cy="9588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while</a:t>
            </a:r>
            <a:r>
              <a:rPr kumimoji="1" lang="en-US" altLang="zh-CN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表达式）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循环体语句；</a:t>
            </a:r>
            <a:endParaRPr kumimoji="1"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7782" name="Object 22"/>
          <p:cNvGraphicFramePr>
            <a:graphicFrameLocks noChangeAspect="1"/>
          </p:cNvGraphicFramePr>
          <p:nvPr/>
        </p:nvGraphicFramePr>
        <p:xfrm>
          <a:off x="5791200" y="1905000"/>
          <a:ext cx="20669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位图图像" r:id="rId3" imgW="2066667" imgH="3142857" progId="Paint.Picture">
                  <p:embed/>
                </p:oleObj>
              </mc:Choice>
              <mc:Fallback>
                <p:oleObj name="位图图像" r:id="rId3" imgW="2066667" imgH="3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05000"/>
                        <a:ext cx="206692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9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908720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using namespace </a:t>
            </a:r>
            <a:r>
              <a:rPr lang="en-US" altLang="zh-CN" sz="2800" dirty="0" err="1"/>
              <a:t>std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void main(){</a:t>
            </a:r>
          </a:p>
          <a:p>
            <a:r>
              <a:rPr lang="en-US" altLang="zh-CN" sz="2800" dirty="0"/>
              <a:t>	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x=10;</a:t>
            </a:r>
          </a:p>
          <a:p>
            <a:r>
              <a:rPr lang="en-US" altLang="zh-CN" sz="2800" dirty="0"/>
              <a:t>	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</a:t>
            </a:r>
          </a:p>
          <a:p>
            <a:r>
              <a:rPr lang="en-US" altLang="zh-CN" sz="2800" dirty="0"/>
              <a:t>	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sum=0;</a:t>
            </a:r>
          </a:p>
          <a:p>
            <a:r>
              <a:rPr lang="en-US" altLang="zh-CN" sz="2800" dirty="0"/>
              <a:t>	  while(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&lt;=x){</a:t>
            </a:r>
          </a:p>
          <a:p>
            <a:r>
              <a:rPr lang="en-US" altLang="zh-CN" sz="2800" dirty="0"/>
              <a:t>			sum+=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++;</a:t>
            </a:r>
          </a:p>
          <a:p>
            <a:r>
              <a:rPr lang="en-US" altLang="zh-CN" sz="2800" dirty="0"/>
              <a:t>	  }</a:t>
            </a:r>
          </a:p>
          <a:p>
            <a:r>
              <a:rPr lang="en-US" altLang="zh-CN" sz="2800" dirty="0"/>
              <a:t>	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("%d\</a:t>
            </a:r>
            <a:r>
              <a:rPr lang="en-US" altLang="zh-CN" sz="2800" dirty="0" err="1"/>
              <a:t>n",sum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112474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计算</a:t>
            </a:r>
            <a:r>
              <a:rPr lang="en-US" altLang="zh-CN" sz="2800" b="1" dirty="0" smtClean="0"/>
              <a:t>0~10</a:t>
            </a:r>
            <a:r>
              <a:rPr lang="zh-CN" altLang="en-US" sz="2800" b="1" dirty="0" smtClean="0"/>
              <a:t>连加的值？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166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71550" y="2781300"/>
            <a:ext cx="7704138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zh-CN" altLang="en-US" sz="4800" b="1" dirty="0" smtClean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算法</a:t>
            </a:r>
            <a:r>
              <a:rPr kumimoji="0" lang="zh-CN" altLang="en-US" sz="48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的基本控制结构</a:t>
            </a:r>
            <a:endParaRPr kumimoji="0" lang="en-US" altLang="zh-CN" sz="4800" b="1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zh-CN" sz="3600" b="1" dirty="0">
                <a:latin typeface="楷体_GB2312" pitchFamily="49" charset="-122"/>
                <a:ea typeface="楷体_GB2312" pitchFamily="49" charset="-122"/>
              </a:rPr>
              <a:t>		</a:t>
            </a:r>
            <a:endParaRPr kumimoji="0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1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500" y="711200"/>
            <a:ext cx="7772400" cy="11430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编程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循环输出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1-9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这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9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个数字？</a:t>
            </a:r>
          </a:p>
        </p:txBody>
      </p:sp>
      <p:sp>
        <p:nvSpPr>
          <p:cNvPr id="13312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282700"/>
            <a:ext cx="8007424" cy="54229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/>
              <a:t>  </a:t>
            </a:r>
            <a:r>
              <a:rPr lang="zh-CN" altLang="en-US" b="0" dirty="0">
                <a:latin typeface="Times New Roman" pitchFamily="18" charset="0"/>
              </a:rPr>
              <a:t>#</a:t>
            </a:r>
            <a:r>
              <a:rPr lang="en-US" altLang="zh-CN" b="0" dirty="0">
                <a:latin typeface="Times New Roman" pitchFamily="18" charset="0"/>
              </a:rPr>
              <a:t>include &lt;</a:t>
            </a:r>
            <a:r>
              <a:rPr lang="en-US" altLang="zh-CN" b="0" dirty="0" err="1">
                <a:latin typeface="Times New Roman" pitchFamily="18" charset="0"/>
              </a:rPr>
              <a:t>iostream</a:t>
            </a:r>
            <a:r>
              <a:rPr lang="en-US" altLang="zh-CN" b="0" dirty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using namespace </a:t>
            </a:r>
            <a:r>
              <a:rPr lang="en-US" altLang="zh-CN" b="0" dirty="0" err="1">
                <a:latin typeface="Times New Roman" pitchFamily="18" charset="0"/>
              </a:rPr>
              <a:t>std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void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         </a:t>
            </a:r>
            <a:r>
              <a:rPr lang="en-US" altLang="zh-CN" b="0" dirty="0" err="1">
                <a:latin typeface="Times New Roman" pitchFamily="18" charset="0"/>
              </a:rPr>
              <a:t>int</a:t>
            </a:r>
            <a:r>
              <a:rPr lang="en-US" altLang="zh-CN" b="0" dirty="0">
                <a:latin typeface="Times New Roman" pitchFamily="18" charset="0"/>
              </a:rPr>
              <a:t>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=1;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         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while (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&lt;9)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          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                  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&lt;&lt;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&lt;&lt;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endl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                  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        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         </a:t>
            </a:r>
            <a:r>
              <a:rPr lang="en-US" altLang="zh-CN" b="0" dirty="0" err="1">
                <a:latin typeface="Times New Roman" pitchFamily="18" charset="0"/>
              </a:rPr>
              <a:t>cout</a:t>
            </a:r>
            <a:r>
              <a:rPr lang="en-US" altLang="zh-CN" b="0" dirty="0">
                <a:latin typeface="Times New Roman" pitchFamily="18" charset="0"/>
              </a:rPr>
              <a:t>&lt;&lt;“</a:t>
            </a:r>
            <a:r>
              <a:rPr lang="zh-CN" altLang="en-US" b="0" dirty="0">
                <a:latin typeface="Times New Roman" pitchFamily="18" charset="0"/>
              </a:rPr>
              <a:t>循环结束”&lt;&lt;</a:t>
            </a:r>
            <a:r>
              <a:rPr lang="en-US" altLang="zh-CN" b="0" dirty="0" err="1">
                <a:latin typeface="Times New Roman" pitchFamily="18" charset="0"/>
              </a:rPr>
              <a:t>endl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}</a:t>
            </a:r>
            <a:endParaRPr lang="zh-CN" altLang="en-US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5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512" y="764704"/>
            <a:ext cx="8229600" cy="70609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打印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可视字符</a:t>
            </a:r>
          </a:p>
        </p:txBody>
      </p:sp>
      <p:sp>
        <p:nvSpPr>
          <p:cNvPr id="11981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584" y="1412776"/>
            <a:ext cx="7766248" cy="499296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#include&lt;</a:t>
            </a:r>
            <a:r>
              <a:rPr lang="en-US" altLang="zh-CN" b="0" dirty="0" err="1">
                <a:latin typeface="Times New Roman" pitchFamily="18" charset="0"/>
              </a:rPr>
              <a:t>iostream</a:t>
            </a:r>
            <a:r>
              <a:rPr lang="en-US" altLang="zh-CN" b="0" dirty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using namespace </a:t>
            </a:r>
            <a:r>
              <a:rPr lang="en-US" altLang="zh-CN" b="0" dirty="0" err="1">
                <a:latin typeface="Times New Roman" pitchFamily="18" charset="0"/>
              </a:rPr>
              <a:t>std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void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unsigned char 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=32;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while(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&lt;128)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    </a:t>
            </a:r>
            <a:r>
              <a:rPr lang="en-US" altLang="zh-CN" b="0" dirty="0" err="1">
                <a:latin typeface="Times New Roman" pitchFamily="18" charset="0"/>
              </a:rPr>
              <a:t>cout</a:t>
            </a:r>
            <a:r>
              <a:rPr lang="en-US" altLang="zh-CN" b="0" dirty="0">
                <a:latin typeface="Times New Roman" pitchFamily="18" charset="0"/>
              </a:rPr>
              <a:t>&lt;&lt;(</a:t>
            </a:r>
            <a:r>
              <a:rPr lang="en-US" altLang="zh-CN" b="0" dirty="0" err="1">
                <a:latin typeface="Times New Roman" pitchFamily="18" charset="0"/>
              </a:rPr>
              <a:t>int</a:t>
            </a:r>
            <a:r>
              <a:rPr lang="en-US" altLang="zh-CN" b="0" dirty="0">
                <a:latin typeface="Times New Roman" pitchFamily="18" charset="0"/>
              </a:rPr>
              <a:t>)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&lt;&lt;'\t'&lt;&lt;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&lt;&lt;'\t';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    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++;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}</a:t>
            </a:r>
            <a:endParaRPr lang="zh-CN" altLang="en-US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80728"/>
            <a:ext cx="7772400" cy="11430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编程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计算    的值</a:t>
            </a:r>
          </a:p>
        </p:txBody>
      </p:sp>
      <p:sp>
        <p:nvSpPr>
          <p:cNvPr id="123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347864" y="980728"/>
            <a:ext cx="5400600" cy="4724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#</a:t>
            </a:r>
            <a:r>
              <a:rPr lang="en-US" altLang="zh-CN" sz="2800" b="1" dirty="0">
                <a:latin typeface="Times New Roman" pitchFamily="18" charset="0"/>
              </a:rPr>
              <a:t>include &lt;</a:t>
            </a:r>
            <a:r>
              <a:rPr lang="en-US" altLang="zh-CN" sz="2800" b="1" dirty="0" err="1">
                <a:latin typeface="Times New Roman" pitchFamily="18" charset="0"/>
              </a:rPr>
              <a:t>iostream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using namespace </a:t>
            </a:r>
            <a:r>
              <a:rPr lang="en-US" altLang="zh-CN" sz="2800" b="1" dirty="0" err="1">
                <a:latin typeface="Times New Roman" pitchFamily="18" charset="0"/>
              </a:rPr>
              <a:t>std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void main()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</a:t>
            </a:r>
            <a:r>
              <a:rPr lang="en-US" altLang="zh-CN" sz="2800" b="1" dirty="0" err="1">
                <a:latin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</a:rPr>
              <a:t> k=1,sum=0,n;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&lt;&lt;"input n(n&gt;0):";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</a:t>
            </a:r>
            <a:r>
              <a:rPr lang="en-US" altLang="zh-CN" sz="2800" b="1" dirty="0" err="1">
                <a:latin typeface="Times New Roman" pitchFamily="18" charset="0"/>
              </a:rPr>
              <a:t>cin</a:t>
            </a:r>
            <a:r>
              <a:rPr lang="en-US" altLang="zh-CN" sz="2800" b="1" dirty="0">
                <a:latin typeface="Times New Roman" pitchFamily="18" charset="0"/>
              </a:rPr>
              <a:t>&gt;&gt;n;  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while(k&lt;=n)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{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 sum=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sum+k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*k;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 k++;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if(n&gt;0) 	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&lt;&lt;sum/n&lt;&lt;</a:t>
            </a:r>
            <a:r>
              <a:rPr lang="en-US" altLang="zh-CN" sz="2800" b="1" dirty="0" err="1">
                <a:latin typeface="Times New Roman" pitchFamily="18" charset="0"/>
              </a:rPr>
              <a:t>endl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else  	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&lt;&lt;"n</a:t>
            </a:r>
            <a:r>
              <a:rPr lang="zh-CN" altLang="en-US" sz="2800" b="1" dirty="0">
                <a:latin typeface="Times New Roman" pitchFamily="18" charset="0"/>
              </a:rPr>
              <a:t>不能&lt;=0"&lt;&lt;</a:t>
            </a:r>
            <a:r>
              <a:rPr lang="en-US" altLang="zh-CN" sz="2800" b="1" dirty="0" err="1">
                <a:latin typeface="Times New Roman" pitchFamily="18" charset="0"/>
              </a:rPr>
              <a:t>endl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}</a:t>
            </a:r>
            <a:endParaRPr lang="zh-CN" altLang="en-US" sz="2800" b="1" dirty="0">
              <a:latin typeface="Times New Roman" pitchFamily="18" charset="0"/>
            </a:endParaRP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748961"/>
              </p:ext>
            </p:extLst>
          </p:nvPr>
        </p:nvGraphicFramePr>
        <p:xfrm>
          <a:off x="1691680" y="908720"/>
          <a:ext cx="7715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位图图像" r:id="rId3" imgW="771429" imgH="781159" progId="Paint.Picture">
                  <p:embed/>
                </p:oleObj>
              </mc:Choice>
              <mc:Fallback>
                <p:oleObj name="位图图像" r:id="rId3" imgW="77142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908720"/>
                        <a:ext cx="7715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8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altLang="zh-CN" b="0">
                <a:latin typeface="Times New Roman" pitchFamily="18" charset="0"/>
              </a:rPr>
              <a:t>do..while</a:t>
            </a:r>
            <a:r>
              <a:rPr lang="zh-CN" altLang="en-US">
                <a:latin typeface="Times New Roman" pitchFamily="18" charset="0"/>
              </a:rPr>
              <a:t>循环语句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</a:t>
            </a:r>
            <a:endParaRPr lang="zh-CN" altLang="en-US" sz="2400">
              <a:solidFill>
                <a:schemeClr val="tx2"/>
              </a:solidFill>
            </a:endParaRP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5486400" y="1981200"/>
          <a:ext cx="214312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位图图像" r:id="rId3" imgW="2142857" imgH="2952381" progId="Paint.Picture">
                  <p:embed/>
                </p:oleObj>
              </mc:Choice>
              <mc:Fallback>
                <p:oleObj name="位图图像" r:id="rId3" imgW="2142857" imgH="29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981200"/>
                        <a:ext cx="2143125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143000" y="2362200"/>
            <a:ext cx="3505200" cy="2070100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>
                <a:latin typeface="Times New Roman" pitchFamily="18" charset="0"/>
              </a:rPr>
              <a:t>do </a:t>
            </a:r>
          </a:p>
          <a:p>
            <a:pPr>
              <a:spcBef>
                <a:spcPct val="20000"/>
              </a:spcBef>
            </a:pPr>
            <a:r>
              <a:rPr kumimoji="1" lang="en-US" altLang="zh-CN" sz="2800">
                <a:latin typeface="Times New Roman" pitchFamily="18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kumimoji="1" lang="en-US" altLang="zh-CN" sz="2800">
                <a:latin typeface="Times New Roman" pitchFamily="18" charset="0"/>
              </a:rPr>
              <a:t>       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循环体语句；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</a:rPr>
              <a:t>}  </a:t>
            </a:r>
            <a:r>
              <a:rPr kumimoji="1" lang="en-US" altLang="zh-CN" sz="2800">
                <a:latin typeface="Times New Roman" pitchFamily="18" charset="0"/>
              </a:rPr>
              <a:t>while(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表达式</a:t>
            </a:r>
            <a:r>
              <a:rPr kumimoji="1" lang="zh-CN" altLang="en-US" sz="2800">
                <a:latin typeface="Times New Roman" pitchFamily="18" charset="0"/>
              </a:rPr>
              <a:t>);</a:t>
            </a:r>
            <a:endParaRPr kumimoji="1" lang="zh-CN" altLang="en-US" sz="36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3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3568" y="813520"/>
            <a:ext cx="7772400" cy="576753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#</a:t>
            </a:r>
            <a:r>
              <a:rPr lang="en-US" altLang="zh-CN" sz="2800" b="1" dirty="0">
                <a:latin typeface="Times New Roman" pitchFamily="18" charset="0"/>
              </a:rPr>
              <a:t>include &lt;</a:t>
            </a:r>
            <a:r>
              <a:rPr lang="en-US" altLang="zh-CN" sz="2800" b="1" dirty="0" err="1">
                <a:latin typeface="Times New Roman" pitchFamily="18" charset="0"/>
              </a:rPr>
              <a:t>iostream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#include &lt;</a:t>
            </a:r>
            <a:r>
              <a:rPr lang="en-US" altLang="zh-CN" sz="2800" b="1" dirty="0" err="1">
                <a:latin typeface="Times New Roman" pitchFamily="18" charset="0"/>
              </a:rPr>
              <a:t>iomanip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using namespace </a:t>
            </a:r>
            <a:r>
              <a:rPr lang="en-US" altLang="zh-CN" sz="2800" b="1" dirty="0" err="1">
                <a:latin typeface="Times New Roman" pitchFamily="18" charset="0"/>
              </a:rPr>
              <a:t>std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</a:t>
            </a:r>
            <a:r>
              <a:rPr lang="en-US" altLang="zh-CN" sz="2800" b="1" dirty="0" err="1">
                <a:latin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=2;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</a:t>
            </a:r>
            <a:r>
              <a:rPr lang="en-US" altLang="zh-CN" sz="2800" b="1" dirty="0" err="1">
                <a:latin typeface="Times New Roman" pitchFamily="18" charset="0"/>
              </a:rPr>
              <a:t>setfill</a:t>
            </a:r>
            <a:r>
              <a:rPr lang="en-US" altLang="zh-CN" sz="2800" b="1" dirty="0">
                <a:latin typeface="Times New Roman" pitchFamily="18" charset="0"/>
              </a:rPr>
              <a:t>('*');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      do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</a:rPr>
              <a:t>	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</a:rPr>
              <a:t>              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</a:rPr>
              <a:t>&lt;&lt;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itchFamily="18" charset="0"/>
              </a:rPr>
              <a:t>setw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</a:rPr>
              <a:t>)&lt;&lt;'\n';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</a:rPr>
              <a:t>              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</a:rPr>
              <a:t>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</a:rPr>
              <a:t>       }while(</a:t>
            </a:r>
            <a:r>
              <a:rPr lang="en-US" altLang="zh-CN" sz="2800" b="1" dirty="0" err="1" smtClean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</a:rPr>
              <a:t>&lt;=8);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}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410200" y="762000"/>
            <a:ext cx="2895600" cy="293528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200">
                <a:latin typeface="Times New Roman" pitchFamily="18" charset="0"/>
              </a:rPr>
              <a:t>        *</a:t>
            </a:r>
          </a:p>
          <a:p>
            <a:pPr>
              <a:lnSpc>
                <a:spcPct val="80000"/>
              </a:lnSpc>
            </a:pPr>
            <a:r>
              <a:rPr kumimoji="1" lang="en-US" altLang="zh-CN" sz="3200">
                <a:latin typeface="Times New Roman" pitchFamily="18" charset="0"/>
              </a:rPr>
              <a:t>        **</a:t>
            </a:r>
          </a:p>
          <a:p>
            <a:pPr>
              <a:lnSpc>
                <a:spcPct val="80000"/>
              </a:lnSpc>
            </a:pPr>
            <a:r>
              <a:rPr kumimoji="1" lang="en-US" altLang="zh-CN" sz="3200">
                <a:latin typeface="Times New Roman" pitchFamily="18" charset="0"/>
              </a:rPr>
              <a:t>        ***</a:t>
            </a:r>
          </a:p>
          <a:p>
            <a:pPr>
              <a:lnSpc>
                <a:spcPct val="80000"/>
              </a:lnSpc>
            </a:pPr>
            <a:r>
              <a:rPr kumimoji="1" lang="en-US" altLang="zh-CN" sz="3200">
                <a:latin typeface="Times New Roman" pitchFamily="18" charset="0"/>
              </a:rPr>
              <a:t>        ****</a:t>
            </a:r>
          </a:p>
          <a:p>
            <a:pPr>
              <a:lnSpc>
                <a:spcPct val="80000"/>
              </a:lnSpc>
            </a:pPr>
            <a:r>
              <a:rPr kumimoji="1" lang="en-US" altLang="zh-CN" sz="3200">
                <a:latin typeface="Times New Roman" pitchFamily="18" charset="0"/>
              </a:rPr>
              <a:t>        *****</a:t>
            </a:r>
          </a:p>
          <a:p>
            <a:pPr>
              <a:lnSpc>
                <a:spcPct val="80000"/>
              </a:lnSpc>
            </a:pPr>
            <a:r>
              <a:rPr kumimoji="1" lang="en-US" altLang="zh-CN" sz="3200">
                <a:latin typeface="Times New Roman" pitchFamily="18" charset="0"/>
              </a:rPr>
              <a:t>        ******</a:t>
            </a:r>
          </a:p>
          <a:p>
            <a:pPr>
              <a:lnSpc>
                <a:spcPct val="80000"/>
              </a:lnSpc>
            </a:pPr>
            <a:r>
              <a:rPr kumimoji="1" lang="en-US" altLang="zh-CN" sz="3200">
                <a:latin typeface="Times New Roman" pitchFamily="18" charset="0"/>
              </a:rPr>
              <a:t>        *******</a:t>
            </a:r>
            <a:endParaRPr kumimoji="1" lang="zh-CN" altLang="en-US" sz="3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6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4808" y="908720"/>
            <a:ext cx="7772400" cy="1143000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编程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计算    的值</a:t>
            </a:r>
          </a:p>
        </p:txBody>
      </p:sp>
      <p:sp>
        <p:nvSpPr>
          <p:cNvPr id="128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779912" y="764704"/>
            <a:ext cx="5688632" cy="640871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#</a:t>
            </a:r>
            <a:r>
              <a:rPr lang="en-US" altLang="zh-CN" sz="2800" b="1" dirty="0">
                <a:latin typeface="Times New Roman" pitchFamily="18" charset="0"/>
              </a:rPr>
              <a:t>include &lt;</a:t>
            </a:r>
            <a:r>
              <a:rPr lang="en-US" altLang="zh-CN" sz="2800" b="1" dirty="0" err="1">
                <a:latin typeface="Times New Roman" pitchFamily="18" charset="0"/>
              </a:rPr>
              <a:t>iostream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using namespace </a:t>
            </a:r>
            <a:r>
              <a:rPr lang="en-US" altLang="zh-CN" sz="2800" b="1" dirty="0" err="1">
                <a:latin typeface="Times New Roman" pitchFamily="18" charset="0"/>
              </a:rPr>
              <a:t>std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void main()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</a:t>
            </a:r>
            <a:r>
              <a:rPr lang="en-US" altLang="zh-CN" sz="2800" b="1" dirty="0" err="1">
                <a:latin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</a:rPr>
              <a:t> k=1,sum=0,n;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&lt;&lt;"input n(n&gt;0):";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</a:t>
            </a:r>
            <a:r>
              <a:rPr lang="en-US" altLang="zh-CN" sz="2800" b="1" dirty="0" err="1">
                <a:latin typeface="Times New Roman" pitchFamily="18" charset="0"/>
              </a:rPr>
              <a:t>cin</a:t>
            </a:r>
            <a:r>
              <a:rPr lang="en-US" altLang="zh-CN" sz="2800" b="1" dirty="0">
                <a:latin typeface="Times New Roman" pitchFamily="18" charset="0"/>
              </a:rPr>
              <a:t>&gt;&gt;n; 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</a:rPr>
              <a:t>do</a:t>
            </a:r>
            <a:endParaRPr lang="en-US" altLang="zh-CN" sz="28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{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 sum=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sum+k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*k;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 k++;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</a:rPr>
              <a:t>}while(k&lt;=n);</a:t>
            </a:r>
            <a:endParaRPr lang="en-US" altLang="zh-CN" sz="28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if(n&gt;0) 	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&lt;&lt;sum/n&lt;&lt;</a:t>
            </a:r>
            <a:r>
              <a:rPr lang="en-US" altLang="zh-CN" sz="2800" b="1" dirty="0" err="1">
                <a:latin typeface="Times New Roman" pitchFamily="18" charset="0"/>
              </a:rPr>
              <a:t>endl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else  	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&lt;&lt;"n</a:t>
            </a:r>
            <a:r>
              <a:rPr lang="zh-CN" altLang="en-US" sz="2800" b="1" dirty="0">
                <a:latin typeface="Times New Roman" pitchFamily="18" charset="0"/>
              </a:rPr>
              <a:t>不能&lt;=0"&lt;&lt;</a:t>
            </a:r>
            <a:r>
              <a:rPr lang="en-US" altLang="zh-CN" sz="2800" b="1" dirty="0" err="1">
                <a:latin typeface="Times New Roman" pitchFamily="18" charset="0"/>
              </a:rPr>
              <a:t>endl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}</a:t>
            </a:r>
            <a:endParaRPr lang="zh-CN" altLang="en-US" sz="2800" b="1" dirty="0">
              <a:latin typeface="Times New Roman" pitchFamily="18" charset="0"/>
            </a:endParaRP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602349"/>
              </p:ext>
            </p:extLst>
          </p:nvPr>
        </p:nvGraphicFramePr>
        <p:xfrm>
          <a:off x="1460848" y="836712"/>
          <a:ext cx="7715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位图图像" r:id="rId3" imgW="771429" imgH="781159" progId="Paint.Picture">
                  <p:embed/>
                </p:oleObj>
              </mc:Choice>
              <mc:Fallback>
                <p:oleObj name="位图图像" r:id="rId3" imgW="77142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848" y="836712"/>
                        <a:ext cx="7715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2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989012"/>
            <a:ext cx="8229600" cy="4835525"/>
          </a:xfrm>
        </p:spPr>
        <p:txBody>
          <a:bodyPr/>
          <a:lstStyle/>
          <a:p>
            <a:r>
              <a:rPr lang="en-US" altLang="zh-CN" b="0">
                <a:latin typeface="Times New Roman" pitchFamily="18" charset="0"/>
              </a:rPr>
              <a:t>for</a:t>
            </a:r>
            <a:r>
              <a:rPr lang="zh-CN" altLang="en-US" b="0">
                <a:latin typeface="Times New Roman" pitchFamily="18" charset="0"/>
              </a:rPr>
              <a:t>循环语句</a:t>
            </a:r>
          </a:p>
          <a:p>
            <a:pPr>
              <a:buFont typeface="Wingdings" pitchFamily="2" charset="2"/>
              <a:buNone/>
            </a:pPr>
            <a:r>
              <a:rPr lang="en-US" altLang="zh-CN" b="0"/>
              <a:t>        </a:t>
            </a:r>
          </a:p>
          <a:p>
            <a:pPr>
              <a:buFont typeface="Wingdings" pitchFamily="2" charset="2"/>
              <a:buNone/>
            </a:pPr>
            <a:endParaRPr lang="zh-CN" altLang="en-US" sz="2400" b="0">
              <a:solidFill>
                <a:schemeClr val="tx2"/>
              </a:solidFill>
            </a:endParaRPr>
          </a:p>
          <a:p>
            <a:endParaRPr lang="zh-CN" altLang="en-US" b="0">
              <a:solidFill>
                <a:srgbClr val="66FF99"/>
              </a:solidFill>
            </a:endParaRPr>
          </a:p>
          <a:p>
            <a:r>
              <a:rPr lang="zh-CN" altLang="en-US" b="0">
                <a:latin typeface="Times New Roman" pitchFamily="18" charset="0"/>
              </a:rPr>
              <a:t>循环结构</a:t>
            </a:r>
          </a:p>
          <a:p>
            <a:pPr>
              <a:buFont typeface="Wingdings" pitchFamily="2" charset="2"/>
              <a:buNone/>
            </a:pPr>
            <a:r>
              <a:rPr lang="zh-CN" altLang="en-US" b="0">
                <a:solidFill>
                  <a:srgbClr val="66FF99"/>
                </a:solidFill>
              </a:rPr>
              <a:t>    </a:t>
            </a:r>
            <a:r>
              <a:rPr lang="zh-CN" altLang="en-US" sz="2400" b="0"/>
              <a:t>1、表达式1 </a:t>
            </a:r>
            <a:r>
              <a:rPr lang="zh-CN" altLang="en-US" sz="2400" b="0">
                <a:sym typeface="Wingdings" pitchFamily="2" charset="2"/>
              </a:rPr>
              <a:t> 循环变量初始化</a:t>
            </a:r>
            <a:r>
              <a:rPr lang="zh-CN" altLang="en-US" sz="2400" b="0"/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0">
                <a:solidFill>
                  <a:schemeClr val="tx2"/>
                </a:solidFill>
              </a:rPr>
              <a:t>     </a:t>
            </a:r>
            <a:r>
              <a:rPr lang="zh-CN" altLang="en-US" sz="2400" b="0"/>
              <a:t>2、表达式2 </a:t>
            </a:r>
            <a:r>
              <a:rPr lang="zh-CN" altLang="en-US" sz="2400" b="0">
                <a:sym typeface="Wingdings" pitchFamily="2" charset="2"/>
              </a:rPr>
              <a:t> </a:t>
            </a:r>
            <a:r>
              <a:rPr lang="zh-CN" altLang="en-US" sz="2400" b="0"/>
              <a:t>循环控制条件；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0"/>
              <a:t>     3、表达式3 </a:t>
            </a:r>
            <a:r>
              <a:rPr lang="zh-CN" altLang="en-US" sz="2400" b="0">
                <a:sym typeface="Wingdings" pitchFamily="2" charset="2"/>
              </a:rPr>
              <a:t> 循环变量的变化</a:t>
            </a:r>
            <a:r>
              <a:rPr lang="zh-CN" altLang="en-US" sz="2400" b="0"/>
              <a:t>；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36576" y="1709737"/>
            <a:ext cx="5257800" cy="1044575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for (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表达式1; 表达式2; 表达式3)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              循环体；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333870"/>
              </p:ext>
            </p:extLst>
          </p:nvPr>
        </p:nvGraphicFramePr>
        <p:xfrm>
          <a:off x="6622976" y="719137"/>
          <a:ext cx="2371725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位图图像" r:id="rId3" imgW="2371429" imgH="4704762" progId="Paint.Picture">
                  <p:embed/>
                </p:oleObj>
              </mc:Choice>
              <mc:Fallback>
                <p:oleObj name="位图图像" r:id="rId3" imgW="2371429" imgH="47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976" y="719137"/>
                        <a:ext cx="2371725" cy="470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9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1520" y="876300"/>
            <a:ext cx="7772400" cy="11430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编程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循环输出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1-9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这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9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个数字？</a:t>
            </a:r>
          </a:p>
        </p:txBody>
      </p:sp>
      <p:sp>
        <p:nvSpPr>
          <p:cNvPr id="7577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772400" cy="5328592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/>
              <a:t>  </a:t>
            </a:r>
            <a:r>
              <a:rPr lang="zh-CN" altLang="en-US" b="0" dirty="0">
                <a:latin typeface="Times New Roman" pitchFamily="18" charset="0"/>
              </a:rPr>
              <a:t>#</a:t>
            </a:r>
            <a:r>
              <a:rPr lang="en-US" altLang="zh-CN" b="0" dirty="0">
                <a:latin typeface="Times New Roman" pitchFamily="18" charset="0"/>
              </a:rPr>
              <a:t>include &lt;</a:t>
            </a:r>
            <a:r>
              <a:rPr lang="en-US" altLang="zh-CN" b="0" dirty="0" err="1">
                <a:latin typeface="Times New Roman" pitchFamily="18" charset="0"/>
              </a:rPr>
              <a:t>iostream</a:t>
            </a:r>
            <a:r>
              <a:rPr lang="en-US" altLang="zh-CN" b="0" dirty="0">
                <a:latin typeface="Times New Roman" pitchFamily="18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using namespace </a:t>
            </a:r>
            <a:r>
              <a:rPr lang="en-US" altLang="zh-CN" b="0" dirty="0" err="1">
                <a:latin typeface="Times New Roman" pitchFamily="18" charset="0"/>
              </a:rPr>
              <a:t>std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void main()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{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       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for (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=1;i&lt;10;i</a:t>
            </a:r>
            <a:r>
              <a:rPr lang="en-US" altLang="zh-CN" b="0" dirty="0" smtClean="0">
                <a:solidFill>
                  <a:schemeClr val="hlink"/>
                </a:solidFill>
                <a:latin typeface="Times New Roman" pitchFamily="18" charset="0"/>
              </a:rPr>
              <a:t>++){</a:t>
            </a:r>
            <a:endParaRPr lang="en-US" altLang="zh-CN" b="0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                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&lt;&lt;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&lt;&lt;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endl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solidFill>
                  <a:schemeClr val="folHlink"/>
                </a:solidFill>
                <a:latin typeface="Times New Roman" pitchFamily="18" charset="0"/>
              </a:rPr>
              <a:t>     </a:t>
            </a:r>
            <a:endParaRPr lang="en-US" altLang="zh-CN" b="0" dirty="0" smtClean="0">
              <a:solidFill>
                <a:schemeClr val="folHlink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folHlink"/>
                </a:solidFill>
                <a:latin typeface="Times New Roman" pitchFamily="18" charset="0"/>
              </a:rPr>
              <a:t>		   }</a:t>
            </a:r>
            <a:endParaRPr lang="en-US" altLang="zh-CN" b="0" dirty="0">
              <a:solidFill>
                <a:schemeClr val="folHlink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       </a:t>
            </a:r>
            <a:r>
              <a:rPr lang="en-US" altLang="zh-CN" b="0" dirty="0" err="1">
                <a:latin typeface="Times New Roman" pitchFamily="18" charset="0"/>
              </a:rPr>
              <a:t>cout</a:t>
            </a:r>
            <a:r>
              <a:rPr lang="en-US" altLang="zh-CN" b="0" dirty="0">
                <a:latin typeface="Times New Roman" pitchFamily="18" charset="0"/>
              </a:rPr>
              <a:t>&lt;&lt;“</a:t>
            </a:r>
            <a:r>
              <a:rPr lang="zh-CN" altLang="en-US" b="0" dirty="0">
                <a:latin typeface="Times New Roman" pitchFamily="18" charset="0"/>
              </a:rPr>
              <a:t>循环结束”&lt;&lt;</a:t>
            </a:r>
            <a:r>
              <a:rPr lang="en-US" altLang="zh-CN" b="0" dirty="0" err="1">
                <a:latin typeface="Times New Roman" pitchFamily="18" charset="0"/>
              </a:rPr>
              <a:t>endl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2056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3568" y="10668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1、&lt;表达式1&gt;可以省略</a:t>
            </a:r>
          </a:p>
          <a:p>
            <a:pPr>
              <a:buFont typeface="Wingdings" pitchFamily="2" charset="2"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    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for(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=1 ; 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&lt;=9 ; 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      </a:t>
            </a:r>
            <a:r>
              <a:rPr lang="zh-CN" altLang="en-US" b="0" dirty="0">
                <a:solidFill>
                  <a:schemeClr val="hlink"/>
                </a:solidFill>
                <a:latin typeface="Times New Roman" pitchFamily="18" charset="0"/>
              </a:rPr>
              <a:t>循环体；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0" dirty="0"/>
              <a:t>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0" dirty="0">
                <a:solidFill>
                  <a:schemeClr val="tx2"/>
                </a:solidFill>
              </a:rPr>
              <a:t>     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=1；</a:t>
            </a:r>
            <a:endParaRPr lang="zh-CN" altLang="en-US" b="0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        for( ; 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&lt;=9 ; </a:t>
            </a:r>
            <a:r>
              <a:rPr lang="en-US" altLang="zh-CN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              </a:t>
            </a:r>
            <a:r>
              <a:rPr lang="zh-CN" altLang="en-US" b="0" dirty="0">
                <a:solidFill>
                  <a:schemeClr val="hlink"/>
                </a:solidFill>
                <a:latin typeface="Times New Roman" pitchFamily="18" charset="0"/>
              </a:rPr>
              <a:t>循环体；</a:t>
            </a:r>
          </a:p>
        </p:txBody>
      </p:sp>
      <p:sp>
        <p:nvSpPr>
          <p:cNvPr id="57348" name="AutoShape 1028"/>
          <p:cNvSpPr>
            <a:spLocks noChangeArrowheads="1"/>
          </p:cNvSpPr>
          <p:nvPr/>
        </p:nvSpPr>
        <p:spPr bwMode="auto">
          <a:xfrm>
            <a:off x="2438400" y="31242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4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560" y="858837"/>
            <a:ext cx="8077200" cy="44545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b="0" dirty="0" smtClean="0">
                <a:solidFill>
                  <a:srgbClr val="FF0000"/>
                </a:solidFill>
              </a:rPr>
              <a:t>&lt;</a:t>
            </a:r>
            <a:r>
              <a:rPr lang="zh-CN" altLang="en-US" b="0" dirty="0">
                <a:solidFill>
                  <a:srgbClr val="FF0000"/>
                </a:solidFill>
              </a:rPr>
              <a:t>表达式2&gt;可以省略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for(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=1;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&lt;=9;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        </a:t>
            </a:r>
            <a:r>
              <a:rPr lang="zh-CN" altLang="en-US" sz="2400" b="0" dirty="0">
                <a:solidFill>
                  <a:schemeClr val="hlink"/>
                </a:solidFill>
                <a:latin typeface="Times New Roman" pitchFamily="18" charset="0"/>
              </a:rPr>
              <a:t>循环体；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 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for(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=1; ;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      if (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&lt;=9)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0" dirty="0">
                <a:solidFill>
                  <a:schemeClr val="hlink"/>
                </a:solidFill>
                <a:latin typeface="Times New Roman" pitchFamily="18" charset="0"/>
              </a:rPr>
              <a:t>                    循环体；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      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            break;         //</a:t>
            </a:r>
            <a:r>
              <a:rPr lang="zh-CN" altLang="en-US" sz="2400" b="0" dirty="0">
                <a:solidFill>
                  <a:schemeClr val="hlink"/>
                </a:solidFill>
                <a:latin typeface="Times New Roman" pitchFamily="18" charset="0"/>
              </a:rPr>
              <a:t>跳转语句，用来跳出循环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0" dirty="0">
                <a:solidFill>
                  <a:schemeClr val="hlink"/>
                </a:solidFill>
                <a:latin typeface="Times New Roman" pitchFamily="18" charset="0"/>
              </a:rPr>
              <a:t>       }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2286000" y="28194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1694" y="908721"/>
            <a:ext cx="8229600" cy="40324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算法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可以简单的理解为按照</a:t>
            </a:r>
            <a:r>
              <a:rPr lang="zh-CN" altLang="en-US" sz="2800" dirty="0" smtClean="0">
                <a:solidFill>
                  <a:srgbClr val="FF0000"/>
                </a:solidFill>
              </a:rPr>
              <a:t>特定顺序</a:t>
            </a:r>
            <a:r>
              <a:rPr lang="zh-CN" altLang="en-US" sz="2800" b="0" dirty="0" smtClean="0"/>
              <a:t>执行的计算机操作指令。</a:t>
            </a:r>
            <a:endParaRPr lang="zh-CN" altLang="en-US" sz="2800" b="0" dirty="0"/>
          </a:p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2"/>
                </a:solidFill>
              </a:rPr>
              <a:t>伪代码</a:t>
            </a:r>
            <a:endParaRPr lang="zh-CN" altLang="en-US" sz="2800" b="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 b="0" dirty="0" smtClean="0"/>
              <a:t>采用</a:t>
            </a:r>
            <a:r>
              <a:rPr lang="zh-CN" altLang="en-US" sz="2800" b="0" dirty="0"/>
              <a:t>类似计算机语言的分句格式，以自然语言描述</a:t>
            </a:r>
            <a:r>
              <a:rPr lang="zh-CN" altLang="en-US" sz="2800" b="0" dirty="0" smtClean="0"/>
              <a:t>算法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  <p:sp>
        <p:nvSpPr>
          <p:cNvPr id="2" name="矩形 1"/>
          <p:cNvSpPr/>
          <p:nvPr/>
        </p:nvSpPr>
        <p:spPr>
          <a:xfrm>
            <a:off x="2367630" y="5229200"/>
            <a:ext cx="59298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伪代码可以帮助开发人员理清思路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539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9374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solidFill>
                  <a:srgbClr val="FF0000"/>
                </a:solidFill>
              </a:rPr>
              <a:t>&lt;</a:t>
            </a:r>
            <a:r>
              <a:rPr lang="zh-CN" altLang="en-US" b="0" dirty="0">
                <a:solidFill>
                  <a:srgbClr val="FF0000"/>
                </a:solidFill>
              </a:rPr>
              <a:t>表达式3&gt;可以省略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for(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=1;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&lt;=9;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++)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      </a:t>
            </a:r>
            <a:r>
              <a:rPr lang="zh-CN" altLang="en-US" sz="2400" b="0" dirty="0">
                <a:solidFill>
                  <a:schemeClr val="hlink"/>
                </a:solidFill>
                <a:latin typeface="Times New Roman" pitchFamily="18" charset="0"/>
              </a:rPr>
              <a:t>循环体；</a:t>
            </a:r>
          </a:p>
          <a:p>
            <a:pPr>
              <a:buFont typeface="Wingdings" pitchFamily="2" charset="2"/>
              <a:buNone/>
            </a:pPr>
            <a:endParaRPr lang="zh-CN" altLang="en-US" sz="1800" dirty="0"/>
          </a:p>
          <a:p>
            <a:pPr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for(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=1;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&lt;=9; 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{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    </a:t>
            </a:r>
            <a:r>
              <a:rPr lang="zh-CN" altLang="en-US" sz="2400" b="0" dirty="0">
                <a:solidFill>
                  <a:schemeClr val="hlink"/>
                </a:solidFill>
                <a:latin typeface="Times New Roman" pitchFamily="18" charset="0"/>
              </a:rPr>
              <a:t>循环体；</a:t>
            </a:r>
            <a:endParaRPr lang="en-US" altLang="zh-CN" sz="2400" b="0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    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++;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0" dirty="0">
                <a:solidFill>
                  <a:schemeClr val="hlink"/>
                </a:solidFill>
                <a:latin typeface="Times New Roman" pitchFamily="18" charset="0"/>
              </a:rPr>
              <a:t>       }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2514600" y="32004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861218"/>
            <a:ext cx="8229600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b="0" dirty="0" smtClean="0">
                <a:solidFill>
                  <a:srgbClr val="FF0000"/>
                </a:solidFill>
              </a:rPr>
              <a:t>&lt;</a:t>
            </a:r>
            <a:r>
              <a:rPr lang="zh-CN" altLang="en-US" b="0" dirty="0">
                <a:solidFill>
                  <a:srgbClr val="FF0000"/>
                </a:solidFill>
              </a:rPr>
              <a:t>表达式1&gt; &lt;表达式3&gt;同时省略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for(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=1;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&lt;=9;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      </a:t>
            </a:r>
            <a:r>
              <a:rPr lang="zh-CN" altLang="en-US" sz="2400" b="0" dirty="0">
                <a:solidFill>
                  <a:schemeClr val="hlink"/>
                </a:solidFill>
                <a:latin typeface="Times New Roman" pitchFamily="18" charset="0"/>
              </a:rPr>
              <a:t>循环体；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/>
              <a:t>      </a:t>
            </a:r>
            <a:r>
              <a:rPr lang="zh-CN" altLang="en-US" sz="1800" dirty="0" smtClean="0"/>
              <a:t>     </a:t>
            </a:r>
            <a:r>
              <a:rPr lang="en-US" altLang="zh-CN" sz="2400" b="0" dirty="0" err="1" smtClean="0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=1;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 for(;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&lt;=9;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    </a:t>
            </a:r>
            <a:r>
              <a:rPr lang="zh-CN" altLang="en-US" sz="2400" b="0" dirty="0">
                <a:solidFill>
                  <a:schemeClr val="hlink"/>
                </a:solidFill>
                <a:latin typeface="Times New Roman" pitchFamily="18" charset="0"/>
              </a:rPr>
              <a:t>循环体；</a:t>
            </a:r>
            <a:endParaRPr lang="en-US" altLang="zh-CN" sz="2400" b="0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             </a:t>
            </a:r>
            <a:r>
              <a:rPr lang="en-US" altLang="zh-CN" sz="24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chemeClr val="hlink"/>
                </a:solidFill>
                <a:latin typeface="Times New Roman" pitchFamily="18" charset="0"/>
              </a:rPr>
              <a:t>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0" dirty="0">
                <a:solidFill>
                  <a:schemeClr val="hlink"/>
                </a:solidFill>
                <a:latin typeface="Times New Roman" pitchFamily="18" charset="0"/>
              </a:rPr>
              <a:t>       }</a:t>
            </a:r>
          </a:p>
        </p:txBody>
      </p:sp>
      <p:sp>
        <p:nvSpPr>
          <p:cNvPr id="130052" name="AutoShape 1028"/>
          <p:cNvSpPr>
            <a:spLocks noChangeArrowheads="1"/>
          </p:cNvSpPr>
          <p:nvPr/>
        </p:nvSpPr>
        <p:spPr bwMode="auto">
          <a:xfrm>
            <a:off x="2590800" y="31242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solidFill>
                  <a:srgbClr val="FF0000"/>
                </a:solidFill>
              </a:rPr>
              <a:t>极端</a:t>
            </a:r>
            <a:r>
              <a:rPr lang="zh-CN" altLang="en-US" b="0" dirty="0">
                <a:solidFill>
                  <a:srgbClr val="FF0000"/>
                </a:solidFill>
              </a:rPr>
              <a:t>情况，可实现无限循环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     </a:t>
            </a: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for( ; ; )        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         {</a:t>
            </a:r>
          </a:p>
          <a:p>
            <a:pPr>
              <a:buFont typeface="Wingdings" pitchFamily="2" charset="2"/>
              <a:buNone/>
            </a:pPr>
            <a:r>
              <a:rPr lang="zh-CN" altLang="en-US" b="0" dirty="0">
                <a:solidFill>
                  <a:schemeClr val="hlink"/>
                </a:solidFill>
                <a:latin typeface="Times New Roman" pitchFamily="18" charset="0"/>
              </a:rPr>
              <a:t>                循环体；</a:t>
            </a:r>
            <a:endParaRPr lang="en-US" altLang="zh-CN" b="0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  <a:latin typeface="Times New Roman" pitchFamily="18" charset="0"/>
              </a:rPr>
              <a:t>         }</a:t>
            </a:r>
          </a:p>
        </p:txBody>
      </p:sp>
      <p:sp>
        <p:nvSpPr>
          <p:cNvPr id="3" name="矩形 2"/>
          <p:cNvSpPr/>
          <p:nvPr/>
        </p:nvSpPr>
        <p:spPr>
          <a:xfrm>
            <a:off x="4551857" y="213285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if(a&gt;10){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("too large\n");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 smtClean="0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d",&amp;a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smtClean="0"/>
              <a:t>}</a:t>
            </a:r>
            <a:r>
              <a:rPr lang="en-US" altLang="zh-CN" sz="2800" dirty="0"/>
              <a:t>else if(a&lt;3){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("too small\n");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 smtClean="0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d",&amp;a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smtClean="0"/>
              <a:t>}</a:t>
            </a:r>
            <a:r>
              <a:rPr lang="en-US" altLang="zh-CN" sz="2800" dirty="0"/>
              <a:t>else{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("correct");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return </a:t>
            </a:r>
            <a:r>
              <a:rPr lang="en-US" altLang="zh-CN" sz="2800" dirty="0"/>
              <a:t>0;</a:t>
            </a:r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879722" y="105662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猜</a:t>
            </a:r>
            <a:r>
              <a:rPr lang="zh-CN" altLang="en-US" sz="2800" b="1" dirty="0" smtClean="0"/>
              <a:t>大小？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50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136904" cy="5328592"/>
          </a:xfrm>
        </p:spPr>
        <p:txBody>
          <a:bodyPr/>
          <a:lstStyle/>
          <a:p>
            <a:r>
              <a:rPr lang="zh-CN" altLang="en-US" sz="3200" b="0" dirty="0">
                <a:solidFill>
                  <a:schemeClr val="tx2"/>
                </a:solidFill>
                <a:latin typeface="Times New Roman" pitchFamily="18" charset="0"/>
              </a:rPr>
              <a:t>1、</a:t>
            </a:r>
            <a:r>
              <a:rPr lang="en-US" altLang="zh-CN" sz="3200" b="0" dirty="0">
                <a:solidFill>
                  <a:schemeClr val="tx2"/>
                </a:solidFill>
                <a:latin typeface="Times New Roman" pitchFamily="18" charset="0"/>
              </a:rPr>
              <a:t>for：</a:t>
            </a:r>
          </a:p>
          <a:p>
            <a:pPr marL="439738" indent="-439738">
              <a:buFont typeface="Wingdings" pitchFamily="2" charset="2"/>
              <a:buNone/>
            </a:pPr>
            <a:r>
              <a:rPr lang="zh-CN" altLang="en-US" sz="3200" b="0" dirty="0"/>
              <a:t>    </a:t>
            </a:r>
            <a:r>
              <a:rPr lang="zh-CN" altLang="en-US" b="0" dirty="0"/>
              <a:t>最适合循环次数固定，循环规律非常明显程序。</a:t>
            </a:r>
          </a:p>
          <a:p>
            <a:r>
              <a:rPr lang="en-US" altLang="zh-CN" sz="3200" b="0" dirty="0">
                <a:solidFill>
                  <a:schemeClr val="tx2"/>
                </a:solidFill>
                <a:latin typeface="Times New Roman" pitchFamily="18" charset="0"/>
              </a:rPr>
              <a:t>2、while：</a:t>
            </a:r>
          </a:p>
          <a:p>
            <a:pPr marL="439738" indent="-439738">
              <a:buFont typeface="Wingdings" pitchFamily="2" charset="2"/>
              <a:buNone/>
            </a:pPr>
            <a:r>
              <a:rPr lang="zh-CN" altLang="en-US" sz="3200" b="0" dirty="0"/>
              <a:t>    </a:t>
            </a:r>
            <a:r>
              <a:rPr lang="zh-CN" altLang="en-US" b="0" dirty="0"/>
              <a:t>使用最多最频繁的循环结构，具有普适性。</a:t>
            </a:r>
          </a:p>
          <a:p>
            <a:r>
              <a:rPr lang="en-US" altLang="zh-CN" sz="3200" b="0" dirty="0">
                <a:solidFill>
                  <a:schemeClr val="tx2"/>
                </a:solidFill>
                <a:latin typeface="Times New Roman" pitchFamily="18" charset="0"/>
              </a:rPr>
              <a:t>3、do_while：</a:t>
            </a:r>
          </a:p>
          <a:p>
            <a:pPr>
              <a:buFont typeface="Wingdings" pitchFamily="2" charset="2"/>
              <a:buNone/>
            </a:pPr>
            <a:r>
              <a:rPr lang="zh-CN" altLang="en-US" sz="3200" b="0" dirty="0"/>
              <a:t>    </a:t>
            </a:r>
            <a:r>
              <a:rPr lang="zh-CN" altLang="en-US" b="0" dirty="0"/>
              <a:t>最适合至少循环一次的循环结构。</a:t>
            </a:r>
          </a:p>
        </p:txBody>
      </p:sp>
    </p:spTree>
    <p:extLst>
      <p:ext uri="{BB962C8B-B14F-4D97-AF65-F5344CB8AC3E}">
        <p14:creationId xmlns:p14="http://schemas.microsoft.com/office/powerpoint/2010/main" val="17783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 smtClean="0"/>
              <a:t>转向语句</a:t>
            </a:r>
            <a:endParaRPr lang="en-US" altLang="zh-CN" b="1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dirty="0" smtClean="0"/>
              <a:t>1</a:t>
            </a:r>
            <a:r>
              <a:rPr lang="zh-CN" altLang="en-US" b="0" dirty="0"/>
              <a:t>、</a:t>
            </a:r>
            <a:r>
              <a:rPr lang="en-US" altLang="zh-CN" b="0" dirty="0">
                <a:latin typeface="Times New Roman" pitchFamily="18" charset="0"/>
              </a:rPr>
              <a:t>break</a:t>
            </a:r>
            <a:r>
              <a:rPr lang="zh-CN" altLang="en-US" b="0" dirty="0"/>
              <a:t>语句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dirty="0"/>
              <a:t>2、</a:t>
            </a:r>
            <a:r>
              <a:rPr lang="en-US" altLang="zh-CN" b="0" dirty="0">
                <a:latin typeface="Times New Roman" pitchFamily="18" charset="0"/>
              </a:rPr>
              <a:t>continue</a:t>
            </a:r>
            <a:r>
              <a:rPr lang="zh-CN" altLang="en-US" b="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8723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b</a:t>
            </a:r>
            <a:r>
              <a:rPr lang="en-US" altLang="zh-CN" dirty="0" smtClean="0">
                <a:solidFill>
                  <a:schemeClr val="tx2"/>
                </a:solidFill>
              </a:rPr>
              <a:t>reak</a:t>
            </a:r>
            <a:r>
              <a:rPr lang="zh-CN" altLang="en-US" dirty="0" smtClean="0">
                <a:solidFill>
                  <a:schemeClr val="tx2"/>
                </a:solidFill>
              </a:rPr>
              <a:t>语句用途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   </a:t>
            </a:r>
            <a:r>
              <a:rPr lang="zh-CN" altLang="en-US" b="0" dirty="0">
                <a:latin typeface="Times New Roman" pitchFamily="18" charset="0"/>
              </a:rPr>
              <a:t>常用在</a:t>
            </a:r>
            <a:r>
              <a:rPr lang="en-US" altLang="zh-CN" b="0" dirty="0" err="1">
                <a:latin typeface="Times New Roman" pitchFamily="18" charset="0"/>
              </a:rPr>
              <a:t>while、do-while、for</a:t>
            </a:r>
            <a:r>
              <a:rPr lang="zh-CN" altLang="en-US" b="0" dirty="0">
                <a:latin typeface="Times New Roman" pitchFamily="18" charset="0"/>
              </a:rPr>
              <a:t>和</a:t>
            </a:r>
            <a:r>
              <a:rPr lang="en-US" altLang="zh-CN" b="0" dirty="0">
                <a:latin typeface="Times New Roman" pitchFamily="18" charset="0"/>
              </a:rPr>
              <a:t>switch</a:t>
            </a:r>
            <a:r>
              <a:rPr lang="zh-CN" altLang="en-US" b="0" dirty="0">
                <a:latin typeface="Times New Roman" pitchFamily="18" charset="0"/>
              </a:rPr>
              <a:t>语句中，用来跳出循环或</a:t>
            </a:r>
            <a:r>
              <a:rPr lang="en-US" altLang="zh-CN" b="0" dirty="0">
                <a:latin typeface="Times New Roman" pitchFamily="18" charset="0"/>
              </a:rPr>
              <a:t>switch</a:t>
            </a:r>
            <a:r>
              <a:rPr lang="zh-CN" altLang="en-US" b="0" dirty="0">
                <a:latin typeface="Times New Roman" pitchFamily="18" charset="0"/>
              </a:rPr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29417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7772400" cy="747936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判断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输出结果？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7920880" cy="532859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0" dirty="0">
                <a:latin typeface="Times New Roman" pitchFamily="18" charset="0"/>
              </a:rPr>
              <a:t>#</a:t>
            </a:r>
            <a:r>
              <a:rPr lang="en-US" altLang="zh-CN" sz="2800" b="0" dirty="0">
                <a:latin typeface="Times New Roman" pitchFamily="18" charset="0"/>
              </a:rPr>
              <a:t>include &lt;</a:t>
            </a:r>
            <a:r>
              <a:rPr lang="en-US" altLang="zh-CN" sz="2800" b="0" dirty="0" err="1">
                <a:latin typeface="Times New Roman" pitchFamily="18" charset="0"/>
              </a:rPr>
              <a:t>iostream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using namespace </a:t>
            </a:r>
            <a:r>
              <a:rPr lang="en-US" altLang="zh-CN" sz="2800" b="0" dirty="0" err="1">
                <a:latin typeface="Times New Roman" pitchFamily="18" charset="0"/>
              </a:rPr>
              <a:t>std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void main(){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    </a:t>
            </a:r>
            <a:r>
              <a:rPr lang="en-US" altLang="zh-CN" sz="2800" b="0" dirty="0" err="1">
                <a:latin typeface="Times New Roman" pitchFamily="18" charset="0"/>
              </a:rPr>
              <a:t>int</a:t>
            </a:r>
            <a:r>
              <a:rPr lang="en-US" altLang="zh-CN" sz="2800" b="0" dirty="0">
                <a:latin typeface="Times New Roman" pitchFamily="18" charset="0"/>
              </a:rPr>
              <a:t> sum=0;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        for (</a:t>
            </a:r>
            <a:r>
              <a:rPr lang="en-US" altLang="zh-CN" sz="2800" b="0" dirty="0" err="1">
                <a:latin typeface="Times New Roman" pitchFamily="18" charset="0"/>
              </a:rPr>
              <a:t>int</a:t>
            </a:r>
            <a:r>
              <a:rPr lang="en-US" altLang="zh-CN" sz="2800" b="0" dirty="0">
                <a:latin typeface="Times New Roman" pitchFamily="18" charset="0"/>
              </a:rPr>
              <a:t> </a:t>
            </a:r>
            <a:r>
              <a:rPr lang="en-US" altLang="zh-CN" sz="2800" b="0" dirty="0" err="1">
                <a:latin typeface="Times New Roman" pitchFamily="18" charset="0"/>
              </a:rPr>
              <a:t>i</a:t>
            </a:r>
            <a:r>
              <a:rPr lang="en-US" altLang="zh-CN" sz="2800" b="0" dirty="0">
                <a:latin typeface="Times New Roman" pitchFamily="18" charset="0"/>
              </a:rPr>
              <a:t>=1;i&lt;10;i++)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 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	     if (</a:t>
            </a:r>
            <a:r>
              <a:rPr lang="en-US" altLang="zh-CN" sz="2800" b="0" dirty="0" err="1">
                <a:latin typeface="Times New Roman" pitchFamily="18" charset="0"/>
              </a:rPr>
              <a:t>i</a:t>
            </a:r>
            <a:r>
              <a:rPr lang="en-US" altLang="zh-CN" sz="2800" b="0" dirty="0">
                <a:latin typeface="Times New Roman" pitchFamily="18" charset="0"/>
              </a:rPr>
              <a:t> % 3==0</a:t>
            </a:r>
            <a:r>
              <a:rPr lang="en-US" altLang="zh-CN" sz="2800" b="0" dirty="0" smtClean="0">
                <a:latin typeface="Times New Roman" pitchFamily="18" charset="0"/>
              </a:rPr>
              <a:t>){</a:t>
            </a:r>
            <a:r>
              <a:rPr lang="en-US" altLang="zh-CN" sz="2800" b="0" dirty="0" smtClean="0">
                <a:solidFill>
                  <a:schemeClr val="hlink"/>
                </a:solidFill>
                <a:latin typeface="Times New Roman" pitchFamily="18" charset="0"/>
              </a:rPr>
              <a:t>break;</a:t>
            </a:r>
            <a:r>
              <a:rPr lang="en-US" altLang="zh-CN" sz="2800" dirty="0">
                <a:latin typeface="Times New Roman" pitchFamily="18" charset="0"/>
              </a:rPr>
              <a:t> }</a:t>
            </a:r>
            <a:endParaRPr lang="en-US" altLang="zh-CN" sz="2800" b="0" dirty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	     sum+=</a:t>
            </a:r>
            <a:r>
              <a:rPr lang="en-US" altLang="zh-CN" sz="2800" b="0" dirty="0" err="1">
                <a:latin typeface="Times New Roman" pitchFamily="18" charset="0"/>
              </a:rPr>
              <a:t>i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     </a:t>
            </a:r>
            <a:r>
              <a:rPr lang="en-US" altLang="zh-CN" sz="2800" b="0" dirty="0" err="1">
                <a:latin typeface="Times New Roman" pitchFamily="18" charset="0"/>
              </a:rPr>
              <a:t>cout</a:t>
            </a:r>
            <a:r>
              <a:rPr lang="en-US" altLang="zh-CN" sz="2800" b="0" dirty="0">
                <a:latin typeface="Times New Roman" pitchFamily="18" charset="0"/>
              </a:rPr>
              <a:t>&lt;&lt;sum&lt;&lt;</a:t>
            </a:r>
            <a:r>
              <a:rPr lang="en-US" altLang="zh-CN" sz="2800" b="0" dirty="0" err="1">
                <a:latin typeface="Times New Roman" pitchFamily="18" charset="0"/>
              </a:rPr>
              <a:t>endl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}</a:t>
            </a:r>
            <a:endParaRPr lang="zh-CN" altLang="en-US" sz="28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Continue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语句</a:t>
            </a:r>
            <a:r>
              <a:rPr lang="zh-CN" altLang="en-US" b="0" dirty="0" smtClean="0"/>
              <a:t>用途</a:t>
            </a:r>
            <a:endParaRPr lang="zh-CN" altLang="en-US" b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dirty="0"/>
              <a:t>     </a:t>
            </a:r>
            <a:r>
              <a:rPr lang="zh-CN" altLang="en-US" b="0" dirty="0" smtClean="0"/>
              <a:t>  用于</a:t>
            </a:r>
            <a:r>
              <a:rPr lang="zh-CN" altLang="en-US" b="0" dirty="0"/>
              <a:t>循环语句中，结束本次循环，进行下一次循环；即跳过循环体中尚未执行的部分。</a:t>
            </a:r>
          </a:p>
        </p:txBody>
      </p:sp>
    </p:spTree>
    <p:extLst>
      <p:ext uri="{BB962C8B-B14F-4D97-AF65-F5344CB8AC3E}">
        <p14:creationId xmlns:p14="http://schemas.microsoft.com/office/powerpoint/2010/main" val="18049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17848"/>
            <a:ext cx="7772400" cy="752128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判断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输出结果？</a:t>
            </a:r>
          </a:p>
        </p:txBody>
      </p:sp>
      <p:sp>
        <p:nvSpPr>
          <p:cNvPr id="90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34672" cy="5135563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0" dirty="0">
                <a:latin typeface="Times New Roman" pitchFamily="18" charset="0"/>
              </a:rPr>
              <a:t>#</a:t>
            </a:r>
            <a:r>
              <a:rPr lang="en-US" altLang="zh-CN" sz="2800" b="0" dirty="0">
                <a:latin typeface="Times New Roman" pitchFamily="18" charset="0"/>
              </a:rPr>
              <a:t>include &lt;</a:t>
            </a:r>
            <a:r>
              <a:rPr lang="en-US" altLang="zh-CN" sz="2800" b="0" dirty="0" err="1">
                <a:latin typeface="Times New Roman" pitchFamily="18" charset="0"/>
              </a:rPr>
              <a:t>iostream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using namespace </a:t>
            </a:r>
            <a:r>
              <a:rPr lang="en-US" altLang="zh-CN" sz="2800" b="0" dirty="0" err="1">
                <a:latin typeface="Times New Roman" pitchFamily="18" charset="0"/>
              </a:rPr>
              <a:t>std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void main(){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    </a:t>
            </a:r>
            <a:r>
              <a:rPr lang="en-US" altLang="zh-CN" sz="2800" b="0" dirty="0" err="1">
                <a:latin typeface="Times New Roman" pitchFamily="18" charset="0"/>
              </a:rPr>
              <a:t>int</a:t>
            </a:r>
            <a:r>
              <a:rPr lang="en-US" altLang="zh-CN" sz="2800" b="0" dirty="0">
                <a:latin typeface="Times New Roman" pitchFamily="18" charset="0"/>
              </a:rPr>
              <a:t> sum=0;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        for (</a:t>
            </a:r>
            <a:r>
              <a:rPr lang="en-US" altLang="zh-CN" sz="2800" b="0" dirty="0" err="1">
                <a:latin typeface="Times New Roman" pitchFamily="18" charset="0"/>
              </a:rPr>
              <a:t>int</a:t>
            </a:r>
            <a:r>
              <a:rPr lang="en-US" altLang="zh-CN" sz="2800" b="0" dirty="0">
                <a:latin typeface="Times New Roman" pitchFamily="18" charset="0"/>
              </a:rPr>
              <a:t> </a:t>
            </a:r>
            <a:r>
              <a:rPr lang="en-US" altLang="zh-CN" sz="2800" b="0" dirty="0" err="1">
                <a:latin typeface="Times New Roman" pitchFamily="18" charset="0"/>
              </a:rPr>
              <a:t>i</a:t>
            </a:r>
            <a:r>
              <a:rPr lang="en-US" altLang="zh-CN" sz="2800" b="0" dirty="0">
                <a:latin typeface="Times New Roman" pitchFamily="18" charset="0"/>
              </a:rPr>
              <a:t>=1;i&lt;10;i++)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 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	     if (</a:t>
            </a:r>
            <a:r>
              <a:rPr lang="en-US" altLang="zh-CN" sz="2800" b="0" dirty="0" err="1">
                <a:latin typeface="Times New Roman" pitchFamily="18" charset="0"/>
              </a:rPr>
              <a:t>i</a:t>
            </a:r>
            <a:r>
              <a:rPr lang="en-US" altLang="zh-CN" sz="2800" b="0" dirty="0">
                <a:latin typeface="Times New Roman" pitchFamily="18" charset="0"/>
              </a:rPr>
              <a:t> % 3==0)   </a:t>
            </a: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continue;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	     sum+=</a:t>
            </a:r>
            <a:r>
              <a:rPr lang="en-US" altLang="zh-CN" sz="2800" b="0" dirty="0" err="1">
                <a:latin typeface="Times New Roman" pitchFamily="18" charset="0"/>
              </a:rPr>
              <a:t>i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     </a:t>
            </a:r>
            <a:r>
              <a:rPr lang="en-US" altLang="zh-CN" sz="2800" b="0" dirty="0" err="1">
                <a:latin typeface="Times New Roman" pitchFamily="18" charset="0"/>
              </a:rPr>
              <a:t>cout</a:t>
            </a:r>
            <a:r>
              <a:rPr lang="en-US" altLang="zh-CN" sz="2800" b="0" dirty="0">
                <a:latin typeface="Times New Roman" pitchFamily="18" charset="0"/>
              </a:rPr>
              <a:t>&lt;&lt;sum&lt;&lt;</a:t>
            </a:r>
            <a:r>
              <a:rPr lang="en-US" altLang="zh-CN" sz="2800" b="0" dirty="0" err="1">
                <a:latin typeface="Times New Roman" pitchFamily="18" charset="0"/>
              </a:rPr>
              <a:t>endl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}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705600" y="685800"/>
            <a:ext cx="1600200" cy="589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分析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       sum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/>
              <a:t>1       1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/>
              <a:t>2       3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3       3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zh-CN" altLang="en-US" dirty="0"/>
              <a:t>   7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zh-CN" altLang="en-US" dirty="0"/>
              <a:t>   12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zh-CN" altLang="en-US" dirty="0">
                <a:solidFill>
                  <a:schemeClr val="hlink"/>
                </a:solidFill>
              </a:rPr>
              <a:t>   12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zh-CN" altLang="en-US" dirty="0"/>
              <a:t>   19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zh-CN" altLang="en-US" dirty="0"/>
              <a:t>   27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zh-CN" altLang="en-US" dirty="0">
                <a:solidFill>
                  <a:schemeClr val="hlink"/>
                </a:solidFill>
              </a:rPr>
              <a:t>   27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zh-CN" altLang="en-US" dirty="0"/>
              <a:t>   跳出	</a:t>
            </a:r>
          </a:p>
        </p:txBody>
      </p:sp>
    </p:spTree>
    <p:extLst>
      <p:ext uri="{BB962C8B-B14F-4D97-AF65-F5344CB8AC3E}">
        <p14:creationId xmlns:p14="http://schemas.microsoft.com/office/powerpoint/2010/main" val="39228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0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0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0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71550" y="2420888"/>
            <a:ext cx="7704138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zh-CN" altLang="en-US" sz="4800" b="1" dirty="0" smtClean="0">
                <a:solidFill>
                  <a:schemeClr val="tx2"/>
                </a:solidFill>
                <a:ea typeface="隶书" pitchFamily="49" charset="-122"/>
              </a:rPr>
              <a:t>循环</a:t>
            </a:r>
            <a:r>
              <a:rPr kumimoji="0" lang="zh-CN" altLang="en-US" sz="48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嵌套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zh-CN" sz="3600" b="1" dirty="0">
                <a:latin typeface="楷体_GB2312" pitchFamily="49" charset="-122"/>
                <a:ea typeface="楷体_GB2312" pitchFamily="49" charset="-122"/>
              </a:rPr>
              <a:t>		</a:t>
            </a:r>
            <a:endParaRPr kumimoji="0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6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585" y="980729"/>
            <a:ext cx="5416559" cy="3096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如果（</a:t>
            </a:r>
            <a:r>
              <a:rPr lang="en-US" altLang="zh-CN" dirty="0" smtClean="0"/>
              <a:t>a&gt;b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zh-CN" altLang="en-US" dirty="0" smtClean="0"/>
              <a:t>       则</a:t>
            </a:r>
            <a:r>
              <a:rPr lang="zh-CN" altLang="en-US" dirty="0"/>
              <a:t>执行</a:t>
            </a:r>
            <a:r>
              <a:rPr lang="en-US" altLang="zh-CN" dirty="0"/>
              <a:t>A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zh-CN" altLang="en-US" dirty="0" smtClean="0"/>
              <a:t>否则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执行</a:t>
            </a:r>
            <a:r>
              <a:rPr lang="en-US" altLang="zh-CN" dirty="0"/>
              <a:t>B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8522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8280920" cy="590465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编程输出国际象棋</a:t>
            </a:r>
            <a:r>
              <a:rPr lang="zh-CN" altLang="en-US" b="1" dirty="0" smtClean="0">
                <a:solidFill>
                  <a:schemeClr val="tx2"/>
                </a:solidFill>
              </a:rPr>
              <a:t>棋盘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0" dirty="0" smtClean="0">
                <a:latin typeface="Times New Roman" pitchFamily="18" charset="0"/>
              </a:rPr>
              <a:t>#</a:t>
            </a:r>
            <a:r>
              <a:rPr lang="en-US" altLang="zh-CN" sz="2800" b="0" dirty="0">
                <a:latin typeface="Times New Roman" pitchFamily="18" charset="0"/>
              </a:rPr>
              <a:t>include &lt;</a:t>
            </a:r>
            <a:r>
              <a:rPr lang="en-US" altLang="zh-CN" sz="2800" b="0" dirty="0" err="1">
                <a:latin typeface="Times New Roman" pitchFamily="18" charset="0"/>
              </a:rPr>
              <a:t>iostream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using namespace </a:t>
            </a:r>
            <a:r>
              <a:rPr lang="en-US" altLang="zh-CN" sz="2800" b="0" dirty="0" err="1">
                <a:latin typeface="Times New Roman" pitchFamily="18" charset="0"/>
              </a:rPr>
              <a:t>std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void main()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</a:t>
            </a: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for (</a:t>
            </a:r>
            <a:r>
              <a:rPr lang="en-US" altLang="zh-CN" sz="2800" b="0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8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=0;i&lt;8;i++)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		for (</a:t>
            </a:r>
            <a:r>
              <a:rPr lang="en-US" altLang="zh-CN" sz="2800" b="0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 j=0;j&lt;8;j++)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	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			if ((</a:t>
            </a:r>
            <a:r>
              <a:rPr lang="en-US" altLang="zh-CN" sz="2800" b="0" dirty="0" err="1">
                <a:solidFill>
                  <a:schemeClr val="hlink"/>
                </a:solidFill>
                <a:latin typeface="Times New Roman" pitchFamily="18" charset="0"/>
              </a:rPr>
              <a:t>i+j</a:t>
            </a: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)%2==0)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		                  </a:t>
            </a:r>
            <a:r>
              <a:rPr lang="en-US" altLang="zh-CN" sz="2800" b="0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&lt;&lt;"■";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                       else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           		      </a:t>
            </a:r>
            <a:r>
              <a:rPr lang="en-US" altLang="zh-CN" sz="2800" b="0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&lt;&lt;"  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		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	       </a:t>
            </a:r>
            <a:r>
              <a:rPr lang="en-US" altLang="zh-CN" sz="2800" b="0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&lt;&lt;"\n";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} 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096000" y="2590800"/>
            <a:ext cx="2133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10000"/>
              </a:spcBef>
            </a:pPr>
            <a:r>
              <a:rPr kumimoji="1" lang="zh-CN" altLang="en-US">
                <a:latin typeface="Times New Roman" pitchFamily="18" charset="0"/>
              </a:rPr>
              <a:t>■  ■  ■  ■  </a:t>
            </a:r>
          </a:p>
          <a:p>
            <a:pPr>
              <a:lnSpc>
                <a:spcPct val="60000"/>
              </a:lnSpc>
              <a:spcBef>
                <a:spcPct val="10000"/>
              </a:spcBef>
            </a:pPr>
            <a:r>
              <a:rPr kumimoji="1" lang="zh-CN" altLang="en-US">
                <a:latin typeface="Times New Roman" pitchFamily="18" charset="0"/>
              </a:rPr>
              <a:t>   ■  ■  ■  ■  </a:t>
            </a:r>
          </a:p>
          <a:p>
            <a:pPr>
              <a:lnSpc>
                <a:spcPct val="60000"/>
              </a:lnSpc>
              <a:spcBef>
                <a:spcPct val="10000"/>
              </a:spcBef>
            </a:pPr>
            <a:r>
              <a:rPr kumimoji="1" lang="zh-CN" altLang="en-US">
                <a:latin typeface="Times New Roman" pitchFamily="18" charset="0"/>
              </a:rPr>
              <a:t>■  ■  ■  ■  </a:t>
            </a:r>
          </a:p>
          <a:p>
            <a:pPr>
              <a:lnSpc>
                <a:spcPct val="60000"/>
              </a:lnSpc>
              <a:spcBef>
                <a:spcPct val="10000"/>
              </a:spcBef>
            </a:pPr>
            <a:r>
              <a:rPr kumimoji="1" lang="zh-CN" altLang="en-US">
                <a:latin typeface="Times New Roman" pitchFamily="18" charset="0"/>
              </a:rPr>
              <a:t>   ■  ■  ■  ■  </a:t>
            </a:r>
          </a:p>
          <a:p>
            <a:pPr>
              <a:lnSpc>
                <a:spcPct val="60000"/>
              </a:lnSpc>
              <a:spcBef>
                <a:spcPct val="10000"/>
              </a:spcBef>
            </a:pPr>
            <a:r>
              <a:rPr kumimoji="1" lang="zh-CN" altLang="en-US">
                <a:latin typeface="Times New Roman" pitchFamily="18" charset="0"/>
              </a:rPr>
              <a:t>■  ■  ■  ■  </a:t>
            </a:r>
          </a:p>
          <a:p>
            <a:pPr>
              <a:lnSpc>
                <a:spcPct val="60000"/>
              </a:lnSpc>
              <a:spcBef>
                <a:spcPct val="10000"/>
              </a:spcBef>
            </a:pPr>
            <a:r>
              <a:rPr kumimoji="1" lang="zh-CN" altLang="en-US">
                <a:latin typeface="Times New Roman" pitchFamily="18" charset="0"/>
              </a:rPr>
              <a:t>   ■  ■  ■  ■  </a:t>
            </a:r>
          </a:p>
          <a:p>
            <a:pPr>
              <a:lnSpc>
                <a:spcPct val="60000"/>
              </a:lnSpc>
              <a:spcBef>
                <a:spcPct val="10000"/>
              </a:spcBef>
            </a:pPr>
            <a:r>
              <a:rPr kumimoji="1" lang="zh-CN" altLang="en-US">
                <a:latin typeface="Times New Roman" pitchFamily="18" charset="0"/>
              </a:rPr>
              <a:t>■  ■  ■  ■  </a:t>
            </a:r>
          </a:p>
          <a:p>
            <a:pPr>
              <a:lnSpc>
                <a:spcPct val="60000"/>
              </a:lnSpc>
              <a:spcBef>
                <a:spcPct val="10000"/>
              </a:spcBef>
            </a:pPr>
            <a:r>
              <a:rPr kumimoji="1" lang="zh-CN" altLang="en-US">
                <a:latin typeface="Times New Roman" pitchFamily="18" charset="0"/>
              </a:rPr>
              <a:t>   ■  ■  ■  ■    </a:t>
            </a:r>
          </a:p>
        </p:txBody>
      </p:sp>
    </p:spTree>
    <p:extLst>
      <p:ext uri="{BB962C8B-B14F-4D97-AF65-F5344CB8AC3E}">
        <p14:creationId xmlns:p14="http://schemas.microsoft.com/office/powerpoint/2010/main" val="371550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utoUpdateAnimBg="0"/>
      <p:bldP spid="7782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08720"/>
            <a:ext cx="7772400" cy="4454525"/>
          </a:xfrm>
          <a:noFill/>
          <a:ln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 dirty="0"/>
              <a:t>题目: 使用</a:t>
            </a:r>
            <a:r>
              <a:rPr lang="en-US" altLang="zh-CN" b="0" dirty="0">
                <a:latin typeface="Times New Roman" pitchFamily="18" charset="0"/>
              </a:rPr>
              <a:t>For</a:t>
            </a:r>
            <a:r>
              <a:rPr lang="zh-CN" altLang="en-US" dirty="0"/>
              <a:t>循环输出如下图形：</a:t>
            </a:r>
          </a:p>
          <a:p>
            <a:endParaRPr lang="zh-CN" altLang="en-US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  	      </a:t>
            </a:r>
            <a:r>
              <a:rPr lang="en-US" altLang="zh-CN" dirty="0" smtClean="0"/>
              <a:t>           </a:t>
            </a:r>
            <a:r>
              <a:rPr lang="en-US" altLang="zh-CN" dirty="0" smtClean="0">
                <a:latin typeface="Times New Roman" pitchFamily="18" charset="0"/>
              </a:rPr>
              <a:t>*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	</a:t>
            </a:r>
            <a:r>
              <a:rPr lang="en-US" altLang="zh-CN" dirty="0" smtClean="0">
                <a:latin typeface="Times New Roman" pitchFamily="18" charset="0"/>
              </a:rPr>
              <a:t>   **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	               ***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	       </a:t>
            </a:r>
            <a:r>
              <a:rPr lang="en-US" altLang="zh-CN" dirty="0" smtClean="0">
                <a:latin typeface="Times New Roman" pitchFamily="18" charset="0"/>
              </a:rPr>
              <a:t> ****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*****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******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*******</a:t>
            </a:r>
          </a:p>
        </p:txBody>
      </p:sp>
    </p:spTree>
    <p:extLst>
      <p:ext uri="{BB962C8B-B14F-4D97-AF65-F5344CB8AC3E}">
        <p14:creationId xmlns:p14="http://schemas.microsoft.com/office/powerpoint/2010/main" val="5275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#include &lt;</a:t>
            </a:r>
            <a:r>
              <a:rPr lang="en-US" altLang="zh-CN" sz="2800" b="1" dirty="0" err="1">
                <a:latin typeface="Times New Roman" pitchFamily="18" charset="0"/>
              </a:rPr>
              <a:t>iostream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using namespace </a:t>
            </a:r>
            <a:r>
              <a:rPr lang="en-US" altLang="zh-CN" sz="2800" b="1" dirty="0" err="1">
                <a:latin typeface="Times New Roman" pitchFamily="18" charset="0"/>
              </a:rPr>
              <a:t>std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for (</a:t>
            </a:r>
            <a:r>
              <a:rPr lang="en-US" altLang="zh-CN" sz="2800" b="1" dirty="0" err="1">
                <a:latin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=1;i&lt;=7;i++)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	   for (</a:t>
            </a:r>
            <a:r>
              <a:rPr lang="en-US" altLang="zh-CN" sz="2800" b="1" dirty="0" err="1">
                <a:latin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</a:rPr>
              <a:t> j=7; j&gt;</a:t>
            </a:r>
            <a:r>
              <a:rPr lang="en-US" altLang="zh-CN" sz="2800" b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; j--)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  	       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&lt;&lt;' ';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         for (j=1; j&lt;=</a:t>
            </a:r>
            <a:r>
              <a:rPr lang="en-US" altLang="zh-CN" sz="2800" b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; </a:t>
            </a:r>
            <a:r>
              <a:rPr lang="en-US" altLang="zh-CN" sz="2800" b="1" dirty="0" err="1">
                <a:latin typeface="Times New Roman" pitchFamily="18" charset="0"/>
              </a:rPr>
              <a:t>j++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	       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&lt;&lt;'*';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	  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</a:t>
            </a:r>
            <a:r>
              <a:rPr lang="en-US" altLang="zh-CN" sz="2800" b="1" dirty="0" err="1">
                <a:latin typeface="Times New Roman" pitchFamily="18" charset="0"/>
              </a:rPr>
              <a:t>endl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}</a:t>
            </a:r>
            <a:endParaRPr lang="zh-CN" altLang="en-US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71550" y="2781300"/>
            <a:ext cx="7704138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zh-CN" sz="48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3.6 </a:t>
            </a:r>
            <a:r>
              <a:rPr kumimoji="0" lang="zh-CN" altLang="en-US" sz="4800" b="1">
                <a:solidFill>
                  <a:schemeClr val="tx2"/>
                </a:solidFill>
                <a:ea typeface="隶书" pitchFamily="49" charset="-122"/>
              </a:rPr>
              <a:t>应用举例</a:t>
            </a:r>
            <a:endParaRPr kumimoji="0" lang="zh-CN" altLang="en-US" sz="4800" b="1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zh-CN" sz="3600" b="1">
                <a:latin typeface="楷体_GB2312" pitchFamily="49" charset="-122"/>
                <a:ea typeface="楷体_GB2312" pitchFamily="49" charset="-122"/>
              </a:rPr>
              <a:t>		</a:t>
            </a:r>
            <a:endParaRPr kumimoji="0"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7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/>
              <a:t>任意输入一个整数，判断是否是素数？</a:t>
            </a:r>
          </a:p>
          <a:p>
            <a:pPr>
              <a:buFont typeface="Wingdings" pitchFamily="2" charset="2"/>
              <a:buNone/>
            </a:pPr>
            <a:endParaRPr lang="zh-CN" altLang="en-US" b="0"/>
          </a:p>
          <a:p>
            <a:pPr>
              <a:buFont typeface="Wingdings" pitchFamily="2" charset="2"/>
              <a:buNone/>
            </a:pPr>
            <a:r>
              <a:rPr lang="zh-CN" altLang="en-US" b="0"/>
              <a:t>         问题：什么是素数？</a:t>
            </a:r>
          </a:p>
        </p:txBody>
      </p:sp>
    </p:spTree>
    <p:extLst>
      <p:ext uri="{BB962C8B-B14F-4D97-AF65-F5344CB8AC3E}">
        <p14:creationId xmlns:p14="http://schemas.microsoft.com/office/powerpoint/2010/main" val="207353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3568" y="764704"/>
            <a:ext cx="7772400" cy="53340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#</a:t>
            </a:r>
            <a:r>
              <a:rPr lang="en-US" altLang="zh-CN" sz="2800" b="1" dirty="0">
                <a:latin typeface="Times New Roman" pitchFamily="18" charset="0"/>
              </a:rPr>
              <a:t>include &lt;</a:t>
            </a:r>
            <a:r>
              <a:rPr lang="en-US" altLang="zh-CN" sz="2800" b="1" dirty="0" err="1">
                <a:latin typeface="Times New Roman" pitchFamily="18" charset="0"/>
              </a:rPr>
              <a:t>iostream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using namespace </a:t>
            </a:r>
            <a:r>
              <a:rPr lang="en-US" altLang="zh-CN" sz="2800" b="1" dirty="0" err="1">
                <a:latin typeface="Times New Roman" pitchFamily="18" charset="0"/>
              </a:rPr>
              <a:t>std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void main(){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</a:t>
            </a:r>
            <a:r>
              <a:rPr lang="en-US" altLang="zh-CN" sz="2800" b="1" dirty="0" err="1">
                <a:latin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n,i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</a:t>
            </a:r>
            <a:r>
              <a:rPr lang="en-US" altLang="zh-CN" sz="2800" b="1" dirty="0" err="1">
                <a:latin typeface="Times New Roman" pitchFamily="18" charset="0"/>
              </a:rPr>
              <a:t>cin</a:t>
            </a:r>
            <a:r>
              <a:rPr lang="en-US" altLang="zh-CN" sz="2800" b="1" dirty="0">
                <a:latin typeface="Times New Roman" pitchFamily="18" charset="0"/>
              </a:rPr>
              <a:t>&gt;&gt;n;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for (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=2;i&lt;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n;i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++)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	if (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n%i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==0)	    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if (</a:t>
            </a:r>
            <a:r>
              <a:rPr lang="en-US" altLang="zh-CN" sz="2800" b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&lt;n)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	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&lt;&lt;n&lt;&lt;"</a:t>
            </a:r>
            <a:r>
              <a:rPr lang="zh-CN" altLang="en-US" sz="2800" b="1" dirty="0">
                <a:latin typeface="Times New Roman" pitchFamily="18" charset="0"/>
              </a:rPr>
              <a:t>不是素数！\</a:t>
            </a:r>
            <a:r>
              <a:rPr lang="en-US" altLang="zh-CN" sz="2800" b="1" dirty="0">
                <a:latin typeface="Times New Roman" pitchFamily="18" charset="0"/>
              </a:rPr>
              <a:t>n";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else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	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&lt;&lt;n&lt;&lt;"</a:t>
            </a:r>
            <a:r>
              <a:rPr lang="zh-CN" altLang="en-US" sz="2800" b="1" dirty="0">
                <a:latin typeface="Times New Roman" pitchFamily="18" charset="0"/>
              </a:rPr>
              <a:t>是素数\</a:t>
            </a:r>
            <a:r>
              <a:rPr lang="en-US" altLang="zh-CN" sz="2800" b="1" dirty="0">
                <a:latin typeface="Times New Roman" pitchFamily="18" charset="0"/>
              </a:rPr>
              <a:t>n";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}</a:t>
            </a:r>
            <a:endParaRPr lang="zh-CN" altLang="en-US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7772400" cy="1143000"/>
          </a:xfrm>
        </p:spPr>
        <p:txBody>
          <a:bodyPr/>
          <a:lstStyle/>
          <a:p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改进：输出2-100之间的素数</a:t>
            </a:r>
          </a:p>
        </p:txBody>
      </p:sp>
      <p:sp>
        <p:nvSpPr>
          <p:cNvPr id="137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562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#</a:t>
            </a:r>
            <a:r>
              <a:rPr lang="en-US" altLang="zh-CN" sz="2800" b="1" dirty="0">
                <a:latin typeface="Times New Roman" pitchFamily="18" charset="0"/>
              </a:rPr>
              <a:t>include &lt;</a:t>
            </a:r>
            <a:r>
              <a:rPr lang="en-US" altLang="zh-CN" sz="2800" b="1" dirty="0" err="1">
                <a:latin typeface="Times New Roman" pitchFamily="18" charset="0"/>
              </a:rPr>
              <a:t>iostream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#include &lt;</a:t>
            </a:r>
            <a:r>
              <a:rPr lang="en-US" altLang="zh-CN" sz="2800" b="1" dirty="0" err="1">
                <a:latin typeface="Times New Roman" pitchFamily="18" charset="0"/>
              </a:rPr>
              <a:t>cmath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using namespace </a:t>
            </a:r>
            <a:r>
              <a:rPr lang="en-US" altLang="zh-CN" sz="2800" b="1" dirty="0" err="1">
                <a:latin typeface="Times New Roman" pitchFamily="18" charset="0"/>
              </a:rPr>
              <a:t>std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void main()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for(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k=2;k&lt;100;k++)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{  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	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n=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sqrt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(k);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	for (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=2;i&lt;=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n;i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++)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		if (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k%i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==0)	    break;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	if (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&gt;n)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		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cout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&lt;&lt;k&lt;&lt;'\t';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}</a:t>
            </a:r>
            <a:endParaRPr lang="zh-CN" altLang="en-US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>
                <a:solidFill>
                  <a:schemeClr val="tx2"/>
                </a:solidFill>
              </a:rPr>
              <a:t>题目</a:t>
            </a:r>
          </a:p>
          <a:p>
            <a:pPr>
              <a:buFont typeface="Wingdings" pitchFamily="2" charset="2"/>
              <a:buNone/>
            </a:pPr>
            <a:r>
              <a:rPr lang="zh-CN" altLang="en-US" b="0"/>
              <a:t>      任意输入一个整数，按位翻转输出。例如输入124，输出421。</a:t>
            </a:r>
          </a:p>
        </p:txBody>
      </p:sp>
    </p:spTree>
    <p:extLst>
      <p:ext uri="{BB962C8B-B14F-4D97-AF65-F5344CB8AC3E}">
        <p14:creationId xmlns:p14="http://schemas.microsoft.com/office/powerpoint/2010/main" val="30146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3568" y="188640"/>
            <a:ext cx="7772400" cy="666936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0" dirty="0">
                <a:latin typeface="Times New Roman" pitchFamily="18" charset="0"/>
              </a:rPr>
              <a:t>#</a:t>
            </a:r>
            <a:r>
              <a:rPr lang="en-US" altLang="zh-CN" sz="2800" b="0" dirty="0">
                <a:latin typeface="Times New Roman" pitchFamily="18" charset="0"/>
              </a:rPr>
              <a:t>include &lt;</a:t>
            </a:r>
            <a:r>
              <a:rPr lang="en-US" altLang="zh-CN" sz="2800" b="0" dirty="0" err="1">
                <a:latin typeface="Times New Roman" pitchFamily="18" charset="0"/>
              </a:rPr>
              <a:t>iostream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using namespace </a:t>
            </a:r>
            <a:r>
              <a:rPr lang="en-US" altLang="zh-CN" sz="2800" b="0" dirty="0" err="1">
                <a:latin typeface="Times New Roman" pitchFamily="18" charset="0"/>
              </a:rPr>
              <a:t>std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void main(){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    </a:t>
            </a:r>
            <a:r>
              <a:rPr lang="en-US" altLang="zh-CN" sz="2800" b="0" dirty="0" err="1">
                <a:latin typeface="Times New Roman" pitchFamily="18" charset="0"/>
              </a:rPr>
              <a:t>int</a:t>
            </a:r>
            <a:r>
              <a:rPr lang="en-US" altLang="zh-CN" sz="2800" b="0" dirty="0">
                <a:latin typeface="Times New Roman" pitchFamily="18" charset="0"/>
              </a:rPr>
              <a:t> </a:t>
            </a:r>
            <a:r>
              <a:rPr lang="en-US" altLang="zh-CN" sz="2800" b="0" dirty="0" err="1">
                <a:latin typeface="Times New Roman" pitchFamily="18" charset="0"/>
              </a:rPr>
              <a:t>i</a:t>
            </a:r>
            <a:r>
              <a:rPr lang="en-US" altLang="zh-CN" sz="2800" b="0" dirty="0">
                <a:latin typeface="Times New Roman" pitchFamily="18" charset="0"/>
              </a:rPr>
              <a:t>, n, result=0;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</a:t>
            </a:r>
            <a:r>
              <a:rPr lang="en-US" altLang="zh-CN" sz="2800" b="0" dirty="0" err="1">
                <a:latin typeface="Times New Roman" pitchFamily="18" charset="0"/>
              </a:rPr>
              <a:t>cout</a:t>
            </a:r>
            <a:r>
              <a:rPr lang="en-US" altLang="zh-CN" sz="2800" b="0" dirty="0">
                <a:latin typeface="Times New Roman" pitchFamily="18" charset="0"/>
              </a:rPr>
              <a:t>&lt;&lt;"</a:t>
            </a:r>
            <a:r>
              <a:rPr lang="zh-CN" altLang="en-US" sz="2800" b="0" dirty="0">
                <a:latin typeface="Times New Roman" pitchFamily="18" charset="0"/>
              </a:rPr>
              <a:t>请输入任意一个整数：";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0" dirty="0">
                <a:latin typeface="Times New Roman" pitchFamily="18" charset="0"/>
              </a:rPr>
              <a:t>	</a:t>
            </a:r>
            <a:r>
              <a:rPr lang="en-US" altLang="zh-CN" sz="2800" b="0" dirty="0" err="1">
                <a:latin typeface="Times New Roman" pitchFamily="18" charset="0"/>
              </a:rPr>
              <a:t>cin</a:t>
            </a:r>
            <a:r>
              <a:rPr lang="en-US" altLang="zh-CN" sz="2800" b="0" dirty="0">
                <a:latin typeface="Times New Roman" pitchFamily="18" charset="0"/>
              </a:rPr>
              <a:t>&gt;&gt;n;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	</a:t>
            </a:r>
            <a:r>
              <a:rPr lang="en-US" altLang="zh-CN" sz="2800" b="0" dirty="0" err="1">
                <a:latin typeface="Times New Roman" pitchFamily="18" charset="0"/>
              </a:rPr>
              <a:t>cout</a:t>
            </a:r>
            <a:r>
              <a:rPr lang="en-US" altLang="zh-CN" sz="2800" b="0" dirty="0">
                <a:latin typeface="Times New Roman" pitchFamily="18" charset="0"/>
              </a:rPr>
              <a:t>&lt;&lt;"</a:t>
            </a:r>
            <a:r>
              <a:rPr lang="zh-CN" altLang="en-US" sz="2800" b="0" dirty="0">
                <a:latin typeface="Times New Roman" pitchFamily="18" charset="0"/>
              </a:rPr>
              <a:t>按位翻转的结果为：";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0" dirty="0">
                <a:latin typeface="Times New Roman" pitchFamily="18" charset="0"/>
              </a:rPr>
              <a:t>	</a:t>
            </a: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while (n!=0){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		</a:t>
            </a:r>
            <a:r>
              <a:rPr lang="en-US" altLang="zh-CN" sz="2800" b="0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 =n % 10;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		result=result*10+i;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          n /= 10;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solidFill>
                  <a:schemeClr val="hlink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    </a:t>
            </a:r>
            <a:r>
              <a:rPr lang="en-US" altLang="zh-CN" sz="2800" b="0" dirty="0" err="1">
                <a:latin typeface="Times New Roman" pitchFamily="18" charset="0"/>
              </a:rPr>
              <a:t>cout</a:t>
            </a:r>
            <a:r>
              <a:rPr lang="en-US" altLang="zh-CN" sz="2800" b="0" dirty="0">
                <a:latin typeface="Times New Roman" pitchFamily="18" charset="0"/>
              </a:rPr>
              <a:t>&lt;&lt;result&lt;&lt;</a:t>
            </a:r>
            <a:r>
              <a:rPr lang="en-US" altLang="zh-CN" sz="2800" b="0" dirty="0" err="1">
                <a:latin typeface="Times New Roman" pitchFamily="18" charset="0"/>
              </a:rPr>
              <a:t>endl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latin typeface="Times New Roman" pitchFamily="18" charset="0"/>
              </a:rPr>
              <a:t>}</a:t>
            </a:r>
            <a:endParaRPr lang="zh-CN" altLang="en-US" sz="28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884237"/>
            <a:ext cx="8229600" cy="4525963"/>
          </a:xfrm>
        </p:spPr>
        <p:txBody>
          <a:bodyPr/>
          <a:lstStyle/>
          <a:p>
            <a:r>
              <a:rPr lang="zh-CN" altLang="en-US" b="0" dirty="0">
                <a:solidFill>
                  <a:schemeClr val="tx2"/>
                </a:solidFill>
              </a:rPr>
              <a:t>题目</a:t>
            </a:r>
          </a:p>
          <a:p>
            <a:pPr>
              <a:buFont typeface="Wingdings" pitchFamily="2" charset="2"/>
              <a:buNone/>
            </a:pPr>
            <a:r>
              <a:rPr lang="zh-CN" altLang="en-US" b="0" dirty="0"/>
              <a:t>     </a:t>
            </a:r>
            <a:r>
              <a:rPr lang="zh-CN" altLang="en-US" sz="2400" b="0" dirty="0"/>
              <a:t>一球从100米高度落下，每次落地后反弹回原高度的一半，再落下。编程求解它在第</a:t>
            </a:r>
            <a:r>
              <a:rPr lang="en-US" altLang="zh-CN" sz="2400" b="0" dirty="0"/>
              <a:t>n</a:t>
            </a:r>
            <a:r>
              <a:rPr lang="zh-CN" altLang="en-US" sz="2400" b="0" dirty="0"/>
              <a:t>次落地时，共经过多少米？</a:t>
            </a:r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2971800" y="26289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3429000" y="39243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3657600" y="39243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4114800" y="46863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4267200" y="46863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V="1">
            <a:off x="4800600" y="50673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4953000" y="50673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4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  <p:bldP spid="70661" grpId="0" animBg="1"/>
      <p:bldP spid="70662" grpId="0" animBg="1"/>
      <p:bldP spid="70663" grpId="0" animBg="1"/>
      <p:bldP spid="70664" grpId="0" animBg="1"/>
      <p:bldP spid="70665" grpId="0" animBg="1"/>
      <p:bldP spid="706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1585" y="98072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chemeClr val="tx2"/>
                </a:solidFill>
              </a:rPr>
              <a:t>程序的三种基本控制结构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  （1）顺序结构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  （2）选择结构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  （3）循环结构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15640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67372" y="632411"/>
            <a:ext cx="7772400" cy="6248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#</a:t>
            </a:r>
            <a:r>
              <a:rPr lang="en-US" altLang="zh-CN" sz="2800" b="1" dirty="0">
                <a:latin typeface="Times New Roman" pitchFamily="18" charset="0"/>
              </a:rPr>
              <a:t>include &lt;</a:t>
            </a:r>
            <a:r>
              <a:rPr lang="en-US" altLang="zh-CN" sz="2800" b="1" dirty="0" err="1">
                <a:latin typeface="Times New Roman" pitchFamily="18" charset="0"/>
              </a:rPr>
              <a:t>iostream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using namespace </a:t>
            </a:r>
            <a:r>
              <a:rPr lang="en-US" altLang="zh-CN" sz="2800" b="1" dirty="0" err="1">
                <a:latin typeface="Times New Roman" pitchFamily="18" charset="0"/>
              </a:rPr>
              <a:t>std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double height=100;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double sum=height;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for (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=1;i&lt;10;i++)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	            sum+=height;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	      height/=2;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</a:rPr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 </a:t>
            </a:r>
            <a:r>
              <a:rPr lang="en-US" altLang="zh-CN" sz="2800" b="1" dirty="0" err="1">
                <a:latin typeface="Times New Roman" pitchFamily="18" charset="0"/>
              </a:rPr>
              <a:t>cout</a:t>
            </a:r>
            <a:r>
              <a:rPr lang="en-US" altLang="zh-CN" sz="2800" b="1" dirty="0">
                <a:latin typeface="Times New Roman" pitchFamily="18" charset="0"/>
              </a:rPr>
              <a:t>&lt;&lt;sum&lt;&lt;</a:t>
            </a:r>
            <a:r>
              <a:rPr lang="en-US" altLang="zh-CN" sz="2800" b="1" dirty="0" err="1">
                <a:latin typeface="Times New Roman" pitchFamily="18" charset="0"/>
              </a:rPr>
              <a:t>endl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}</a:t>
            </a:r>
            <a:endParaRPr lang="zh-CN" altLang="en-US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2"/>
          <p:cNvSpPr>
            <a:spLocks noChangeArrowheads="1"/>
          </p:cNvSpPr>
          <p:nvPr/>
        </p:nvSpPr>
        <p:spPr bwMode="auto">
          <a:xfrm>
            <a:off x="179388" y="4868863"/>
            <a:ext cx="3741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4A452A"/>
                </a:solidFill>
              </a:rPr>
              <a:t>PPT</a:t>
            </a:r>
            <a:r>
              <a:rPr lang="zh-CN" altLang="en-US" sz="1600">
                <a:solidFill>
                  <a:srgbClr val="4A452A"/>
                </a:solidFill>
              </a:rPr>
              <a:t>模板下载：</a:t>
            </a:r>
            <a:r>
              <a:rPr lang="en-US" altLang="zh-CN" sz="1600">
                <a:solidFill>
                  <a:srgbClr val="4A452A"/>
                </a:solidFill>
                <a:hlinkClick r:id="rId2"/>
              </a:rPr>
              <a:t>www.1ppt.com/moban/</a:t>
            </a:r>
            <a:r>
              <a:rPr lang="en-US" altLang="zh-CN" sz="1600">
                <a:solidFill>
                  <a:srgbClr val="4A452A"/>
                </a:solidFill>
              </a:rPr>
              <a:t> </a:t>
            </a:r>
            <a:endParaRPr lang="zh-CN" altLang="en-US"/>
          </a:p>
        </p:txBody>
      </p:sp>
      <p:pic>
        <p:nvPicPr>
          <p:cNvPr id="6147" name="Picture 4" descr="未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 descr="未标题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00213"/>
            <a:ext cx="32400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chemeClr val="tx2"/>
                </a:solidFill>
              </a:rPr>
              <a:t>流程控制语句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dirty="0"/>
              <a:t>     	</a:t>
            </a:r>
            <a:r>
              <a:rPr lang="zh-CN" altLang="en-US" b="0" dirty="0">
                <a:solidFill>
                  <a:schemeClr val="tx2"/>
                </a:solidFill>
                <a:latin typeface="Times New Roman" pitchFamily="18" charset="0"/>
              </a:rPr>
              <a:t>选择语句</a:t>
            </a:r>
            <a:r>
              <a:rPr lang="zh-CN" altLang="en-US" b="0" dirty="0">
                <a:latin typeface="Times New Roman" pitchFamily="18" charset="0"/>
              </a:rPr>
              <a:t>：</a:t>
            </a:r>
            <a:r>
              <a:rPr lang="en-US" altLang="zh-CN" b="0" dirty="0">
                <a:latin typeface="Times New Roman" pitchFamily="18" charset="0"/>
              </a:rPr>
              <a:t>if..</a:t>
            </a:r>
            <a:r>
              <a:rPr lang="en-US" altLang="zh-CN" b="0" dirty="0" err="1">
                <a:latin typeface="Times New Roman" pitchFamily="18" charset="0"/>
              </a:rPr>
              <a:t>else、switch</a:t>
            </a:r>
            <a:endParaRPr lang="en-US" altLang="zh-CN" b="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     </a:t>
            </a:r>
            <a:r>
              <a:rPr lang="zh-CN" altLang="en-US" b="0" dirty="0" smtClean="0">
                <a:solidFill>
                  <a:schemeClr val="tx2"/>
                </a:solidFill>
                <a:latin typeface="Times New Roman" pitchFamily="18" charset="0"/>
              </a:rPr>
              <a:t>循环</a:t>
            </a:r>
            <a:r>
              <a:rPr lang="zh-CN" altLang="en-US" b="0" dirty="0">
                <a:solidFill>
                  <a:schemeClr val="tx2"/>
                </a:solidFill>
                <a:latin typeface="Times New Roman" pitchFamily="18" charset="0"/>
              </a:rPr>
              <a:t>语句</a:t>
            </a:r>
            <a:r>
              <a:rPr lang="zh-CN" altLang="en-US" b="0" dirty="0">
                <a:latin typeface="Times New Roman" pitchFamily="18" charset="0"/>
              </a:rPr>
              <a:t>：</a:t>
            </a:r>
            <a:r>
              <a:rPr lang="en-US" altLang="zh-CN" b="0" dirty="0" err="1">
                <a:latin typeface="Times New Roman" pitchFamily="18" charset="0"/>
              </a:rPr>
              <a:t>while、for</a:t>
            </a:r>
            <a:r>
              <a:rPr lang="en-US" altLang="zh-CN" b="0" dirty="0">
                <a:latin typeface="Times New Roman" pitchFamily="18" charset="0"/>
              </a:rPr>
              <a:t> 、</a:t>
            </a:r>
            <a:r>
              <a:rPr lang="en-US" altLang="zh-CN" b="0" dirty="0" err="1">
                <a:latin typeface="Times New Roman" pitchFamily="18" charset="0"/>
              </a:rPr>
              <a:t>do..while</a:t>
            </a:r>
            <a:endParaRPr lang="en-US" altLang="zh-CN" b="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0" dirty="0">
                <a:latin typeface="Times New Roman" pitchFamily="18" charset="0"/>
              </a:rPr>
              <a:t>         </a:t>
            </a:r>
            <a:r>
              <a:rPr lang="zh-CN" altLang="en-US" b="0" dirty="0" smtClean="0">
                <a:solidFill>
                  <a:schemeClr val="tx2"/>
                </a:solidFill>
                <a:latin typeface="Times New Roman" pitchFamily="18" charset="0"/>
              </a:rPr>
              <a:t>转向</a:t>
            </a:r>
            <a:r>
              <a:rPr lang="zh-CN" altLang="en-US" b="0" dirty="0">
                <a:solidFill>
                  <a:schemeClr val="tx2"/>
                </a:solidFill>
                <a:latin typeface="Times New Roman" pitchFamily="18" charset="0"/>
              </a:rPr>
              <a:t>语句</a:t>
            </a:r>
            <a:r>
              <a:rPr lang="zh-CN" altLang="en-US" b="0" dirty="0">
                <a:latin typeface="Times New Roman" pitchFamily="18" charset="0"/>
              </a:rPr>
              <a:t>：</a:t>
            </a:r>
            <a:r>
              <a:rPr lang="en-US" altLang="zh-CN" b="0" dirty="0" err="1">
                <a:latin typeface="Times New Roman" pitchFamily="18" charset="0"/>
              </a:rPr>
              <a:t>break、continue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443711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转向语句往往配合循环语句使用。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7055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5536" y="2132856"/>
            <a:ext cx="7704138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zh-CN" sz="4800" b="1" dirty="0" smtClean="0">
                <a:solidFill>
                  <a:schemeClr val="tx2"/>
                </a:solidFill>
                <a:ea typeface="隶书" pitchFamily="49" charset="-122"/>
              </a:rPr>
              <a:t>if</a:t>
            </a:r>
            <a:r>
              <a:rPr kumimoji="0" lang="zh-CN" altLang="en-US" sz="48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选择语句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zh-CN" sz="3600" b="1" dirty="0">
                <a:latin typeface="楷体_GB2312" pitchFamily="49" charset="-122"/>
                <a:ea typeface="楷体_GB2312" pitchFamily="49" charset="-122"/>
              </a:rPr>
              <a:t>		</a:t>
            </a:r>
            <a:endParaRPr kumimoji="0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437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</a:rPr>
              <a:t>…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</a:rPr>
              <a:t>else…</a:t>
            </a:r>
            <a:endParaRPr lang="en-US" altLang="zh-CN" sz="32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dirty="0">
                <a:solidFill>
                  <a:srgbClr val="66FF99"/>
                </a:solidFill>
              </a:rPr>
              <a:t>      </a:t>
            </a:r>
            <a:r>
              <a:rPr lang="zh-CN" altLang="en-US" b="0" dirty="0"/>
              <a:t>1、没有</a:t>
            </a:r>
            <a:r>
              <a:rPr lang="en-US" altLang="zh-CN" b="0" dirty="0">
                <a:latin typeface="Times New Roman" pitchFamily="18" charset="0"/>
              </a:rPr>
              <a:t>else</a:t>
            </a:r>
            <a:r>
              <a:rPr lang="zh-CN" altLang="en-US" b="0" dirty="0"/>
              <a:t>分支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dirty="0"/>
              <a:t>      </a:t>
            </a:r>
            <a:r>
              <a:rPr lang="zh-CN" altLang="en-US" b="0" dirty="0">
                <a:cs typeface="Times New Roman" pitchFamily="18" charset="0"/>
              </a:rPr>
              <a:t>2</a:t>
            </a:r>
            <a:r>
              <a:rPr lang="zh-CN" altLang="en-US" b="0" dirty="0"/>
              <a:t>、双分支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dirty="0"/>
              <a:t>      3、多分支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0" dirty="0"/>
              <a:t>      4、</a:t>
            </a:r>
            <a:r>
              <a:rPr lang="en-US" altLang="zh-CN" b="0" dirty="0">
                <a:latin typeface="Times New Roman" pitchFamily="18" charset="0"/>
              </a:rPr>
              <a:t>if</a:t>
            </a:r>
            <a:r>
              <a:rPr lang="en-US" altLang="zh-CN" b="0" dirty="0"/>
              <a:t> </a:t>
            </a:r>
            <a:r>
              <a:rPr lang="zh-CN" altLang="en-US" b="0" dirty="0"/>
              <a:t>语句的嵌套</a:t>
            </a:r>
            <a:endParaRPr lang="en-US" altLang="zh-CN" b="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1585" y="-51591"/>
            <a:ext cx="3892412" cy="735394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算法的基本控制结构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9038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ptdesign.blogbus.com">
  <a:themeElements>
    <a:clrScheme name="1_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1_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1727</Words>
  <Application>Microsoft Office PowerPoint</Application>
  <PresentationFormat>全屏显示(4:3)</PresentationFormat>
  <Paragraphs>542</Paragraphs>
  <Slides>61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4" baseType="lpstr">
      <vt:lpstr>pptdesign.blogbus.com</vt:lpstr>
      <vt:lpstr>1_pptdesign.blogbus.com</vt:lpstr>
      <vt:lpstr>位图图像</vt:lpstr>
      <vt:lpstr>C++程序设计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编程循环输出1-9这9个数字？</vt:lpstr>
      <vt:lpstr>打印可视字符</vt:lpstr>
      <vt:lpstr>编程计算    的值</vt:lpstr>
      <vt:lpstr>PowerPoint 演示文稿</vt:lpstr>
      <vt:lpstr>PowerPoint 演示文稿</vt:lpstr>
      <vt:lpstr>编程计算    的值</vt:lpstr>
      <vt:lpstr>PowerPoint 演示文稿</vt:lpstr>
      <vt:lpstr>编程循环输出1-9这9个数字？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判断输出结果？</vt:lpstr>
      <vt:lpstr>PowerPoint 演示文稿</vt:lpstr>
      <vt:lpstr>判断输出结果？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改进：输出2-100之间的素数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lsc</dc:creator>
  <cp:lastModifiedBy>Liusc</cp:lastModifiedBy>
  <cp:revision>204</cp:revision>
  <cp:lastPrinted>2411-12-30T00:00:00Z</cp:lastPrinted>
  <dcterms:created xsi:type="dcterms:W3CDTF">2008-04-24T16:47:00Z</dcterms:created>
  <dcterms:modified xsi:type="dcterms:W3CDTF">2016-10-13T14:00:53Z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