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Poppins"/>
      <p:regular r:id="rId48"/>
      <p:bold r:id="rId49"/>
      <p:italic r:id="rId50"/>
      <p:boldItalic r:id="rId51"/>
    </p:embeddedFont>
    <p:embeddedFont>
      <p:font typeface="Source Code Pro"/>
      <p:regular r:id="rId52"/>
      <p:bold r:id="rId53"/>
      <p:italic r:id="rId54"/>
      <p:boldItalic r:id="rId55"/>
    </p:embeddedFont>
    <p:embeddedFont>
      <p:font typeface="PT Sans"/>
      <p:regular r:id="rId56"/>
      <p:bold r:id="rId57"/>
      <p:italic r:id="rId58"/>
      <p:boldItalic r:id="rId59"/>
    </p:embeddedFont>
    <p:embeddedFont>
      <p:font typeface="IBM Plex Mon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-regular.fntdata"/><Relationship Id="rId47" Type="http://schemas.openxmlformats.org/officeDocument/2006/relationships/slide" Target="slides/slide43.xml"/><Relationship Id="rId49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IBMPlexMono-italic.fntdata"/><Relationship Id="rId61" Type="http://schemas.openxmlformats.org/officeDocument/2006/relationships/font" Target="fonts/IBMPlexMono-bold.fntdata"/><Relationship Id="rId20" Type="http://schemas.openxmlformats.org/officeDocument/2006/relationships/slide" Target="slides/slide16.xml"/><Relationship Id="rId63" Type="http://schemas.openxmlformats.org/officeDocument/2006/relationships/font" Target="fonts/IBMPlex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IBMPlexMono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57" Type="http://schemas.openxmlformats.org/officeDocument/2006/relationships/font" Target="fonts/PTSans-bold.fntdata"/><Relationship Id="rId12" Type="http://schemas.openxmlformats.org/officeDocument/2006/relationships/slide" Target="slides/slide8.xml"/><Relationship Id="rId56" Type="http://schemas.openxmlformats.org/officeDocument/2006/relationships/font" Target="fonts/PTSans-regular.fntdata"/><Relationship Id="rId15" Type="http://schemas.openxmlformats.org/officeDocument/2006/relationships/slide" Target="slides/slide11.xml"/><Relationship Id="rId59" Type="http://schemas.openxmlformats.org/officeDocument/2006/relationships/font" Target="fonts/PTSans-boldItalic.fntdata"/><Relationship Id="rId14" Type="http://schemas.openxmlformats.org/officeDocument/2006/relationships/slide" Target="slides/slide10.xml"/><Relationship Id="rId58" Type="http://schemas.openxmlformats.org/officeDocument/2006/relationships/font" Target="fonts/PT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017e8712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3017e8712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3017e8712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3017e8712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3017e8712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3017e8712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3017e8712f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3017e8712f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017e8712f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017e8712f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017e8712f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3017e8712f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4f622bb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4f622bb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017e8712f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017e8712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017e8712f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017e8712f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3017e8712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3017e8712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24ed99bf1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24ed99bf1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017e8712f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017e8712f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24ed99bf1a4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24ed99bf1a4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4ed99bf1a4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4ed99bf1a4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30faca5bb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30faca5bb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24e6b4d5c31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24e6b4d5c31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24ef22aa1a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24ef22aa1a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24ef22aa1a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24ef22aa1a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30faca5bb1c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30faca5bb1c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4ef22aa1ac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24ef22aa1ac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30faca5bb1c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30faca5bb1c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24ef22aa1ac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24ef22aa1ac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30faca5bb1c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30faca5bb1c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0faca5bb1c_3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0faca5bb1c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24ef22aa1ac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24ef22aa1ac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30faca5bb1c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30faca5bb1c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30faca5bb1c_3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30faca5bb1c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30faca5bb1c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30faca5bb1c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30faca5bb1c_3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30faca5bb1c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30faca5bb1c_3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30faca5bb1c_3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0faca5bb1c_3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0faca5bb1c_3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30faca5bb1c_3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30faca5bb1c_3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24ef22aa1a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24ef22aa1a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0faca5bb1c_3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0faca5bb1c_3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4ed99bf1a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4ed99bf1a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24ed99bf1a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24ed99bf1a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017e8712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017e8712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in Java: Basics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KTP </a:t>
            </a:r>
            <a:r>
              <a:rPr lang="en">
                <a:solidFill>
                  <a:schemeClr val="dk2"/>
                </a:solidFill>
              </a:rPr>
              <a:t>Coding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Workshop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41"/>
          <p:cNvSpPr/>
          <p:nvPr/>
        </p:nvSpPr>
        <p:spPr>
          <a:xfrm>
            <a:off x="226025" y="1413313"/>
            <a:ext cx="2322600" cy="236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9" name="Google Shape;1589;p41"/>
          <p:cNvSpPr/>
          <p:nvPr/>
        </p:nvSpPr>
        <p:spPr>
          <a:xfrm>
            <a:off x="3240200" y="1362288"/>
            <a:ext cx="2322600" cy="236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0" name="Google Shape;1590;p41"/>
          <p:cNvSpPr/>
          <p:nvPr/>
        </p:nvSpPr>
        <p:spPr>
          <a:xfrm>
            <a:off x="6388725" y="1362288"/>
            <a:ext cx="2322600" cy="236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1" name="Google Shape;1591;p41"/>
          <p:cNvSpPr txBox="1"/>
          <p:nvPr>
            <p:ph idx="1" type="subTitle"/>
          </p:nvPr>
        </p:nvSpPr>
        <p:spPr>
          <a:xfrm>
            <a:off x="210175" y="2340262"/>
            <a:ext cx="2204100" cy="1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true if </a:t>
            </a:r>
            <a:r>
              <a:rPr i="1" lang="en"/>
              <a:t>both</a:t>
            </a:r>
            <a:r>
              <a:rPr lang="en"/>
              <a:t> operands are true.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if (a &gt; 0 &amp;&amp; b &gt; 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1"/>
          <p:cNvSpPr txBox="1"/>
          <p:nvPr>
            <p:ph idx="2" type="subTitle"/>
          </p:nvPr>
        </p:nvSpPr>
        <p:spPr>
          <a:xfrm>
            <a:off x="3166550" y="2340262"/>
            <a:ext cx="24699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true if at least </a:t>
            </a:r>
            <a:r>
              <a:rPr i="1" lang="en"/>
              <a:t>one</a:t>
            </a:r>
            <a:r>
              <a:rPr lang="en"/>
              <a:t> operand is true.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(a &gt; 0 || b &gt; 0)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1"/>
          <p:cNvSpPr txBox="1"/>
          <p:nvPr>
            <p:ph type="title"/>
          </p:nvPr>
        </p:nvSpPr>
        <p:spPr>
          <a:xfrm>
            <a:off x="720000" y="552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1594" name="Google Shape;1594;p41"/>
          <p:cNvSpPr txBox="1"/>
          <p:nvPr>
            <p:ph idx="7" type="subTitle"/>
          </p:nvPr>
        </p:nvSpPr>
        <p:spPr>
          <a:xfrm>
            <a:off x="210175" y="201411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 (&amp;&amp;)</a:t>
            </a:r>
            <a:endParaRPr/>
          </a:p>
        </p:txBody>
      </p:sp>
      <p:sp>
        <p:nvSpPr>
          <p:cNvPr id="1595" name="Google Shape;1595;p41"/>
          <p:cNvSpPr txBox="1"/>
          <p:nvPr>
            <p:ph idx="8" type="subTitle"/>
          </p:nvPr>
        </p:nvSpPr>
        <p:spPr>
          <a:xfrm>
            <a:off x="3240200" y="1560513"/>
            <a:ext cx="2322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OR (||)</a:t>
            </a:r>
            <a:endParaRPr/>
          </a:p>
        </p:txBody>
      </p:sp>
      <p:sp>
        <p:nvSpPr>
          <p:cNvPr id="1596" name="Google Shape;1596;p41"/>
          <p:cNvSpPr txBox="1"/>
          <p:nvPr>
            <p:ph idx="5" type="subTitle"/>
          </p:nvPr>
        </p:nvSpPr>
        <p:spPr>
          <a:xfrm>
            <a:off x="6506500" y="2311925"/>
            <a:ext cx="2107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Reverses the logical state of its operand.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(!isTrue)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1"/>
          <p:cNvSpPr txBox="1"/>
          <p:nvPr>
            <p:ph idx="14" type="subTitle"/>
          </p:nvPr>
        </p:nvSpPr>
        <p:spPr>
          <a:xfrm>
            <a:off x="6598275" y="1512675"/>
            <a:ext cx="18909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NOT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(!)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603" name="Google Shape;1603;p42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04" name="Google Shape;1604;p4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5" name="Google Shape;1605;p42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06" name="Google Shape;1606;p4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9" name="Google Shape;1609;p42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Loops</a:t>
            </a:r>
            <a:endParaRPr/>
          </a:p>
        </p:txBody>
      </p:sp>
      <p:grpSp>
        <p:nvGrpSpPr>
          <p:cNvPr id="1610" name="Google Shape;1610;p42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11" name="Google Shape;1611;p42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6" name="Google Shape;1616;p4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7" name="Google Shape;1617;p42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18" name="Google Shape;1618;p4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5" name="Google Shape;1625;p42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26" name="Google Shape;1626;p4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3" name="Google Shape;1633;p42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34" name="Google Shape;1634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6" name="Google Shape;1636;p42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37" name="Google Shape;1637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9" name="Google Shape;1639;p42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42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641" name="Google Shape;1641;p4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2" name="Google Shape;1642;p4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3" name="Google Shape;1643;p4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649" name="Google Shape;1649;p43"/>
          <p:cNvSpPr txBox="1"/>
          <p:nvPr/>
        </p:nvSpPr>
        <p:spPr>
          <a:xfrm>
            <a:off x="838375" y="1064975"/>
            <a:ext cx="7364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b="1"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Statement: 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◆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Executes a block of code if the condition is true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0" name="Google Shape;1650;p43"/>
          <p:cNvSpPr txBox="1"/>
          <p:nvPr>
            <p:ph idx="1" type="subTitle"/>
          </p:nvPr>
        </p:nvSpPr>
        <p:spPr>
          <a:xfrm>
            <a:off x="838375" y="2707700"/>
            <a:ext cx="3313200" cy="15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if</a:t>
            </a:r>
            <a:r>
              <a:rPr lang="en"/>
              <a:t> (condition) {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// code to be executed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3"/>
          <p:cNvSpPr txBox="1"/>
          <p:nvPr>
            <p:ph idx="1" type="subTitle"/>
          </p:nvPr>
        </p:nvSpPr>
        <p:spPr>
          <a:xfrm>
            <a:off x="4724350" y="2707700"/>
            <a:ext cx="3313200" cy="15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if</a:t>
            </a:r>
            <a:r>
              <a:rPr lang="en" sz="1300"/>
              <a:t> (score &gt;= 50) {</a:t>
            </a:r>
            <a:endParaRPr sz="1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System.out.println(</a:t>
            </a:r>
            <a:r>
              <a:rPr lang="en" sz="1300">
                <a:solidFill>
                  <a:schemeClr val="lt2"/>
                </a:solidFill>
              </a:rPr>
              <a:t>"Pass"</a:t>
            </a:r>
            <a:r>
              <a:rPr lang="en" sz="1300"/>
              <a:t>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Output</a:t>
            </a:r>
            <a:r>
              <a:rPr lang="en" sz="1300"/>
              <a:t>: prints “Pass” in console if score is greater than or equal to 50.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52" name="Google Shape;1652;p43"/>
          <p:cNvSpPr txBox="1"/>
          <p:nvPr/>
        </p:nvSpPr>
        <p:spPr>
          <a:xfrm>
            <a:off x="1416150" y="2197875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Syntax: 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3" name="Google Shape;1653;p43"/>
          <p:cNvSpPr txBox="1"/>
          <p:nvPr/>
        </p:nvSpPr>
        <p:spPr>
          <a:xfrm>
            <a:off x="5293300" y="2197863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659" name="Google Shape;1659;p44"/>
          <p:cNvSpPr txBox="1"/>
          <p:nvPr/>
        </p:nvSpPr>
        <p:spPr>
          <a:xfrm>
            <a:off x="838375" y="1064975"/>
            <a:ext cx="7364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b="1"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 </a:t>
            </a:r>
            <a:r>
              <a:rPr b="1"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Statement: 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◆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Provides additional conditions if the previous if condition is false.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0" name="Google Shape;1660;p44"/>
          <p:cNvSpPr txBox="1"/>
          <p:nvPr>
            <p:ph idx="1" type="subTitle"/>
          </p:nvPr>
        </p:nvSpPr>
        <p:spPr>
          <a:xfrm>
            <a:off x="838375" y="2413175"/>
            <a:ext cx="3313200" cy="24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if</a:t>
            </a:r>
            <a:r>
              <a:rPr lang="en" sz="1300"/>
              <a:t> (condition1) {</a:t>
            </a:r>
            <a:endParaRPr sz="13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// code for condition1</a:t>
            </a:r>
            <a:endParaRPr sz="13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 </a:t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else if</a:t>
            </a:r>
            <a:r>
              <a:rPr lang="en" sz="1300"/>
              <a:t> (condition2) {</a:t>
            </a:r>
            <a:endParaRPr sz="13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// code for condition 2</a:t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61" name="Google Shape;1661;p44"/>
          <p:cNvSpPr txBox="1"/>
          <p:nvPr>
            <p:ph idx="1" type="subTitle"/>
          </p:nvPr>
        </p:nvSpPr>
        <p:spPr>
          <a:xfrm>
            <a:off x="4715525" y="2413175"/>
            <a:ext cx="3313200" cy="24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if</a:t>
            </a:r>
            <a:r>
              <a:rPr lang="en" sz="1300"/>
              <a:t> (score &gt;= 50) {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</a:t>
            </a:r>
            <a:r>
              <a:rPr lang="en" sz="1300">
                <a:solidFill>
                  <a:schemeClr val="lt2"/>
                </a:solidFill>
              </a:rPr>
              <a:t>"Pass"</a:t>
            </a:r>
            <a:r>
              <a:rPr lang="en" sz="1300"/>
              <a:t>);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 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else if</a:t>
            </a:r>
            <a:r>
              <a:rPr lang="en" sz="1300"/>
              <a:t> (score &gt;= 30) {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System.out.println(</a:t>
            </a:r>
            <a:r>
              <a:rPr lang="en" sz="1300">
                <a:solidFill>
                  <a:schemeClr val="lt2"/>
                </a:solidFill>
              </a:rPr>
              <a:t>"Try Again"</a:t>
            </a:r>
            <a:r>
              <a:rPr lang="en" sz="1300"/>
              <a:t>);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Output</a:t>
            </a:r>
            <a:r>
              <a:rPr lang="en" sz="1300"/>
              <a:t>: prints “Try Again” if score is greater than or equal to 30, but not greater than or equal to 50.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62" name="Google Shape;1662;p44"/>
          <p:cNvSpPr txBox="1"/>
          <p:nvPr/>
        </p:nvSpPr>
        <p:spPr>
          <a:xfrm>
            <a:off x="1407325" y="1982675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Syntax: 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3" name="Google Shape;1663;p44"/>
          <p:cNvSpPr txBox="1"/>
          <p:nvPr/>
        </p:nvSpPr>
        <p:spPr>
          <a:xfrm>
            <a:off x="5284475" y="1982663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669" name="Google Shape;1669;p45"/>
          <p:cNvSpPr txBox="1"/>
          <p:nvPr/>
        </p:nvSpPr>
        <p:spPr>
          <a:xfrm>
            <a:off x="838375" y="1064975"/>
            <a:ext cx="7364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➔"/>
            </a:pPr>
            <a:r>
              <a:rPr b="1"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 Statement: 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◆"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Executes a block of code if none of the preceding conditions are true.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0" name="Google Shape;1670;p45"/>
          <p:cNvSpPr txBox="1"/>
          <p:nvPr>
            <p:ph idx="1" type="subTitle"/>
          </p:nvPr>
        </p:nvSpPr>
        <p:spPr>
          <a:xfrm>
            <a:off x="838375" y="2460425"/>
            <a:ext cx="3313200" cy="19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else </a:t>
            </a:r>
            <a:r>
              <a:rPr lang="en"/>
              <a:t>{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// code to be executed if all conditions are false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45"/>
          <p:cNvSpPr txBox="1"/>
          <p:nvPr>
            <p:ph idx="1" type="subTitle"/>
          </p:nvPr>
        </p:nvSpPr>
        <p:spPr>
          <a:xfrm>
            <a:off x="4715525" y="2460425"/>
            <a:ext cx="3313200" cy="19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else </a:t>
            </a: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System.out.println(</a:t>
            </a:r>
            <a:r>
              <a:rPr lang="en">
                <a:solidFill>
                  <a:schemeClr val="lt2"/>
                </a:solidFill>
              </a:rPr>
              <a:t>"Fail"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Output</a:t>
            </a:r>
            <a:r>
              <a:rPr lang="en"/>
              <a:t>: Prints “Fail” in console if all preceding else/else if conditions are false.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45"/>
          <p:cNvSpPr txBox="1"/>
          <p:nvPr/>
        </p:nvSpPr>
        <p:spPr>
          <a:xfrm>
            <a:off x="1407325" y="2029925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Syntax: 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3" name="Google Shape;1673;p45"/>
          <p:cNvSpPr txBox="1"/>
          <p:nvPr/>
        </p:nvSpPr>
        <p:spPr>
          <a:xfrm>
            <a:off x="5284475" y="2029913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6"/>
          <p:cNvSpPr txBox="1"/>
          <p:nvPr>
            <p:ph type="title"/>
          </p:nvPr>
        </p:nvSpPr>
        <p:spPr>
          <a:xfrm>
            <a:off x="720000" y="263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- Switches </a:t>
            </a:r>
            <a:endParaRPr/>
          </a:p>
        </p:txBody>
      </p:sp>
      <p:sp>
        <p:nvSpPr>
          <p:cNvPr id="1679" name="Google Shape;1679;p46"/>
          <p:cNvSpPr txBox="1"/>
          <p:nvPr/>
        </p:nvSpPr>
        <p:spPr>
          <a:xfrm>
            <a:off x="838375" y="895025"/>
            <a:ext cx="7364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Allows a variable to be tested for equality against a list of values (cases).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Each case should end with a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break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statement to prevent fall-through.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default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case is optional and executes if no cases match.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0" name="Google Shape;1680;p46"/>
          <p:cNvSpPr txBox="1"/>
          <p:nvPr>
            <p:ph idx="1" type="subTitle"/>
          </p:nvPr>
        </p:nvSpPr>
        <p:spPr>
          <a:xfrm>
            <a:off x="844675" y="2154525"/>
            <a:ext cx="3387600" cy="26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switch</a:t>
            </a:r>
            <a:r>
              <a:rPr lang="en"/>
              <a:t> (expression)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case</a:t>
            </a:r>
            <a:r>
              <a:rPr lang="en"/>
              <a:t> value1: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accent2"/>
                </a:solidFill>
              </a:rPr>
              <a:t>// code for value1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accent1"/>
                </a:solidFill>
              </a:rPr>
              <a:t>break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case</a:t>
            </a:r>
            <a:r>
              <a:rPr lang="en"/>
              <a:t> value2: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2"/>
                </a:solidFill>
              </a:rPr>
              <a:t>    // code for value2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accent1"/>
                </a:solidFill>
              </a:rPr>
              <a:t>break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default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>
                <a:solidFill>
                  <a:schemeClr val="accent2"/>
                </a:solidFill>
              </a:rPr>
              <a:t>  // code if no case matches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6"/>
          <p:cNvSpPr txBox="1"/>
          <p:nvPr>
            <p:ph idx="1" type="subTitle"/>
          </p:nvPr>
        </p:nvSpPr>
        <p:spPr>
          <a:xfrm>
            <a:off x="4721825" y="2154525"/>
            <a:ext cx="3577500" cy="266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switch </a:t>
            </a:r>
            <a:r>
              <a:rPr lang="en"/>
              <a:t>(day)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case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1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System.out.println(</a:t>
            </a:r>
            <a:r>
              <a:rPr lang="en">
                <a:solidFill>
                  <a:schemeClr val="lt2"/>
                </a:solidFill>
              </a:rPr>
              <a:t>"Monday"</a:t>
            </a:r>
            <a:r>
              <a:rPr lang="en"/>
              <a:t>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accent1"/>
                </a:solidFill>
              </a:rPr>
              <a:t>break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case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2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System.out.println(</a:t>
            </a:r>
            <a:r>
              <a:rPr lang="en">
                <a:solidFill>
                  <a:schemeClr val="lt2"/>
                </a:solidFill>
              </a:rPr>
              <a:t>"Tuesday"</a:t>
            </a:r>
            <a:r>
              <a:rPr lang="en"/>
              <a:t>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accent1"/>
                </a:solidFill>
              </a:rPr>
              <a:t>break</a:t>
            </a:r>
            <a:r>
              <a:rPr lang="en"/>
              <a:t>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default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System.out.println(</a:t>
            </a:r>
            <a:r>
              <a:rPr lang="en">
                <a:solidFill>
                  <a:schemeClr val="lt2"/>
                </a:solidFill>
              </a:rPr>
              <a:t>"Other Day"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6"/>
          <p:cNvSpPr txBox="1"/>
          <p:nvPr/>
        </p:nvSpPr>
        <p:spPr>
          <a:xfrm>
            <a:off x="1450825" y="1724025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Syntax: 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3" name="Google Shape;1683;p46"/>
          <p:cNvSpPr txBox="1"/>
          <p:nvPr/>
        </p:nvSpPr>
        <p:spPr>
          <a:xfrm>
            <a:off x="5290775" y="1665438"/>
            <a:ext cx="2175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b="1"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689" name="Google Shape;1689;p47"/>
          <p:cNvSpPr txBox="1"/>
          <p:nvPr>
            <p:ph idx="1" type="subTitle"/>
          </p:nvPr>
        </p:nvSpPr>
        <p:spPr>
          <a:xfrm>
            <a:off x="716550" y="1017725"/>
            <a:ext cx="7710900" cy="3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A control flow statement that repeats a section of code until a condition is met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Syntax: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(initialization; condition; update) {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		</a:t>
            </a: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code to be executed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The </a:t>
            </a:r>
            <a:r>
              <a:rPr b="1" i="1" lang="en" sz="1100">
                <a:latin typeface="IBM Plex Mono"/>
                <a:ea typeface="IBM Plex Mono"/>
                <a:cs typeface="IBM Plex Mono"/>
                <a:sym typeface="IBM Plex Mono"/>
              </a:rPr>
              <a:t>initialization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runs once before the loop starts.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The </a:t>
            </a:r>
            <a:r>
              <a:rPr b="1" i="1" lang="en" sz="1100">
                <a:latin typeface="IBM Plex Mono"/>
                <a:ea typeface="IBM Plex Mono"/>
                <a:cs typeface="IBM Plex Mono"/>
                <a:sym typeface="IBM Plex Mono"/>
              </a:rPr>
              <a:t>condition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is checked before each iteration; if true, the loop continues.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The </a:t>
            </a:r>
            <a:r>
              <a:rPr b="1" i="1" lang="en" sz="1100"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statement is executed after each iteration.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Example: 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b="1" lang="en" sz="11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i = 0; i &lt; 5; i++) {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System.out.println(</a:t>
            </a:r>
            <a:r>
              <a:rPr b="1" lang="en" sz="11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"Iteration: "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+ i);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90" name="Google Shape;1690;p47"/>
          <p:cNvSpPr txBox="1"/>
          <p:nvPr/>
        </p:nvSpPr>
        <p:spPr>
          <a:xfrm>
            <a:off x="5324800" y="3387475"/>
            <a:ext cx="1382100" cy="13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Output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Iteration: 0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Iteration: 1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Iteration: 2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Iteration: 3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Iteration: 4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696" name="Google Shape;1696;p48"/>
          <p:cNvSpPr txBox="1"/>
          <p:nvPr>
            <p:ph idx="1" type="subTitle"/>
          </p:nvPr>
        </p:nvSpPr>
        <p:spPr>
          <a:xfrm>
            <a:off x="716550" y="1017725"/>
            <a:ext cx="80523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Repeats a block of code as long as a condition is met. 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Syntax: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while 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(condition) {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		</a:t>
            </a: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code to be executed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The condition is evaluated </a:t>
            </a:r>
            <a:r>
              <a:rPr b="1" i="1" lang="en" sz="1100">
                <a:latin typeface="IBM Plex Mono"/>
                <a:ea typeface="IBM Plex Mono"/>
                <a:cs typeface="IBM Plex Mono"/>
                <a:sym typeface="IBM Plex Mono"/>
              </a:rPr>
              <a:t>before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the loop body executes, so it may not run at all if the condition is false initially. 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Example: 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count = 0;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while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(count &lt; 5) {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System.out.println(</a:t>
            </a:r>
            <a:r>
              <a:rPr b="1" lang="en" sz="11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"Count: "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+ count);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count++;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97" name="Google Shape;1697;p48"/>
          <p:cNvSpPr txBox="1"/>
          <p:nvPr/>
        </p:nvSpPr>
        <p:spPr>
          <a:xfrm>
            <a:off x="5324800" y="3387475"/>
            <a:ext cx="1382100" cy="13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Output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0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1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2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3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4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Do-While Loops</a:t>
            </a:r>
            <a:endParaRPr/>
          </a:p>
        </p:txBody>
      </p:sp>
      <p:sp>
        <p:nvSpPr>
          <p:cNvPr id="1703" name="Google Shape;1703;p49"/>
          <p:cNvSpPr txBox="1"/>
          <p:nvPr>
            <p:ph idx="1" type="subTitle"/>
          </p:nvPr>
        </p:nvSpPr>
        <p:spPr>
          <a:xfrm>
            <a:off x="716550" y="1017725"/>
            <a:ext cx="80523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Similar to the while loop, but guarantees at least </a:t>
            </a:r>
            <a:r>
              <a:rPr b="1" i="1" lang="en" sz="1100">
                <a:latin typeface="IBM Plex Mono"/>
                <a:ea typeface="IBM Plex Mono"/>
                <a:cs typeface="IBM Plex Mono"/>
                <a:sym typeface="IBM Plex Mono"/>
              </a:rPr>
              <a:t>one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execution of the loop body.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Syntax: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do 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		</a:t>
            </a:r>
            <a:r>
              <a:rPr b="1" lang="en" sz="11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code to be executed</a:t>
            </a:r>
            <a:endParaRPr b="1"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} </a:t>
            </a: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while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(condition);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IBM Plex Mono"/>
              <a:buChar char="➔"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Example: 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count = 0;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do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System.out.println(</a:t>
            </a:r>
            <a:r>
              <a:rPr b="1" lang="en" sz="1100">
                <a:solidFill>
                  <a:schemeClr val="lt2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"Count: "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+ count);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   count++;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} </a:t>
            </a:r>
            <a:r>
              <a:rPr b="1"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while</a:t>
            </a:r>
            <a:r>
              <a:rPr b="1" lang="en" sz="1100">
                <a:latin typeface="IBM Plex Mono"/>
                <a:ea typeface="IBM Plex Mono"/>
                <a:cs typeface="IBM Plex Mono"/>
                <a:sym typeface="IBM Plex Mono"/>
              </a:rPr>
              <a:t> (count &lt; 5);</a:t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04" name="Google Shape;1704;p49"/>
          <p:cNvSpPr txBox="1"/>
          <p:nvPr/>
        </p:nvSpPr>
        <p:spPr>
          <a:xfrm>
            <a:off x="5222825" y="3126925"/>
            <a:ext cx="1382100" cy="139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Output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0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1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2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3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Count: 4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50"/>
          <p:cNvSpPr txBox="1"/>
          <p:nvPr>
            <p:ph idx="2" type="title"/>
          </p:nvPr>
        </p:nvSpPr>
        <p:spPr>
          <a:xfrm>
            <a:off x="735663" y="82257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10" name="Google Shape;1710;p50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11" name="Google Shape;1711;p5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2" name="Google Shape;1712;p50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13" name="Google Shape;1713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6" name="Google Shape;1716;p50"/>
          <p:cNvSpPr txBox="1"/>
          <p:nvPr>
            <p:ph type="title"/>
          </p:nvPr>
        </p:nvSpPr>
        <p:spPr>
          <a:xfrm>
            <a:off x="758300" y="1914625"/>
            <a:ext cx="5598000" cy="15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Methods</a:t>
            </a:r>
            <a:endParaRPr/>
          </a:p>
        </p:txBody>
      </p:sp>
      <p:grpSp>
        <p:nvGrpSpPr>
          <p:cNvPr id="1717" name="Google Shape;1717;p50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18" name="Google Shape;1718;p50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3" name="Google Shape;1723;p5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4" name="Google Shape;1724;p50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25" name="Google Shape;1725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50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33" name="Google Shape;1733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50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41" name="Google Shape;1741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50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44" name="Google Shape;1744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6" name="Google Shape;1746;p50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7" name="Google Shape;1747;p50"/>
          <p:cNvGrpSpPr/>
          <p:nvPr/>
        </p:nvGrpSpPr>
        <p:grpSpPr>
          <a:xfrm>
            <a:off x="834400" y="3518176"/>
            <a:ext cx="4558967" cy="134100"/>
            <a:chOff x="796100" y="3019701"/>
            <a:chExt cx="4558967" cy="134100"/>
          </a:xfrm>
        </p:grpSpPr>
        <p:sp>
          <p:nvSpPr>
            <p:cNvPr id="1748" name="Google Shape;1748;p5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9" name="Google Shape;1749;p5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0" name="Google Shape;1750;p5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Schedule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/>
          <p:nvPr>
            <p:ph idx="9" type="subTitle"/>
          </p:nvPr>
        </p:nvSpPr>
        <p:spPr>
          <a:xfrm>
            <a:off x="720000" y="1917534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of Java</a:t>
            </a:r>
            <a:endParaRPr/>
          </a:p>
        </p:txBody>
      </p:sp>
      <p:sp>
        <p:nvSpPr>
          <p:cNvPr id="1454" name="Google Shape;1454;p33"/>
          <p:cNvSpPr txBox="1"/>
          <p:nvPr>
            <p:ph idx="5" type="title"/>
          </p:nvPr>
        </p:nvSpPr>
        <p:spPr>
          <a:xfrm>
            <a:off x="720002" y="1280225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5" name="Google Shape;1455;p33"/>
          <p:cNvSpPr txBox="1"/>
          <p:nvPr>
            <p:ph idx="6" type="title"/>
          </p:nvPr>
        </p:nvSpPr>
        <p:spPr>
          <a:xfrm>
            <a:off x="5977802" y="1196777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6" name="Google Shape;1456;p33"/>
          <p:cNvSpPr txBox="1"/>
          <p:nvPr>
            <p:ph idx="7" type="title"/>
          </p:nvPr>
        </p:nvSpPr>
        <p:spPr>
          <a:xfrm>
            <a:off x="3478927" y="1280225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7" name="Google Shape;1457;p33"/>
          <p:cNvSpPr txBox="1"/>
          <p:nvPr>
            <p:ph idx="8" type="title"/>
          </p:nvPr>
        </p:nvSpPr>
        <p:spPr>
          <a:xfrm>
            <a:off x="720002" y="3031202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8" name="Google Shape;1458;p33"/>
          <p:cNvSpPr txBox="1"/>
          <p:nvPr>
            <p:ph idx="13" type="subTitle"/>
          </p:nvPr>
        </p:nvSpPr>
        <p:spPr>
          <a:xfrm>
            <a:off x="3478929" y="1921713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and Loops</a:t>
            </a:r>
            <a:endParaRPr/>
          </a:p>
        </p:txBody>
      </p:sp>
      <p:sp>
        <p:nvSpPr>
          <p:cNvPr id="1459" name="Google Shape;1459;p33"/>
          <p:cNvSpPr txBox="1"/>
          <p:nvPr>
            <p:ph idx="14" type="subTitle"/>
          </p:nvPr>
        </p:nvSpPr>
        <p:spPr>
          <a:xfrm>
            <a:off x="5977800" y="1917527"/>
            <a:ext cx="2446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Methods</a:t>
            </a:r>
            <a:endParaRPr/>
          </a:p>
        </p:txBody>
      </p:sp>
      <p:sp>
        <p:nvSpPr>
          <p:cNvPr id="1460" name="Google Shape;1460;p33"/>
          <p:cNvSpPr txBox="1"/>
          <p:nvPr>
            <p:ph idx="15" type="subTitle"/>
          </p:nvPr>
        </p:nvSpPr>
        <p:spPr>
          <a:xfrm>
            <a:off x="720000" y="3721825"/>
            <a:ext cx="2446200" cy="12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 Basics</a:t>
            </a:r>
            <a:endParaRPr/>
          </a:p>
        </p:txBody>
      </p:sp>
      <p:sp>
        <p:nvSpPr>
          <p:cNvPr id="1461" name="Google Shape;1461;p33"/>
          <p:cNvSpPr txBox="1"/>
          <p:nvPr>
            <p:ph idx="6" type="title"/>
          </p:nvPr>
        </p:nvSpPr>
        <p:spPr>
          <a:xfrm>
            <a:off x="5977802" y="3031202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62" name="Google Shape;1462;p33"/>
          <p:cNvSpPr txBox="1"/>
          <p:nvPr>
            <p:ph idx="7" type="title"/>
          </p:nvPr>
        </p:nvSpPr>
        <p:spPr>
          <a:xfrm>
            <a:off x="3478927" y="3031200"/>
            <a:ext cx="800400" cy="7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63" name="Google Shape;1463;p33"/>
          <p:cNvSpPr txBox="1"/>
          <p:nvPr>
            <p:ph idx="13" type="subTitle"/>
          </p:nvPr>
        </p:nvSpPr>
        <p:spPr>
          <a:xfrm>
            <a:off x="3478925" y="3730221"/>
            <a:ext cx="244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464" name="Google Shape;1464;p33"/>
          <p:cNvSpPr txBox="1"/>
          <p:nvPr>
            <p:ph idx="14" type="subTitle"/>
          </p:nvPr>
        </p:nvSpPr>
        <p:spPr>
          <a:xfrm>
            <a:off x="5977800" y="3751801"/>
            <a:ext cx="2446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Wrap-Up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Methods</a:t>
            </a:r>
            <a:endParaRPr/>
          </a:p>
        </p:txBody>
      </p:sp>
      <p:sp>
        <p:nvSpPr>
          <p:cNvPr id="1756" name="Google Shape;1756;p51"/>
          <p:cNvSpPr txBox="1"/>
          <p:nvPr/>
        </p:nvSpPr>
        <p:spPr>
          <a:xfrm>
            <a:off x="657100" y="1087600"/>
            <a:ext cx="75906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method is a block of code designed to perform a specific task.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Syntax: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returnType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methodName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(parameters) {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code to be executed</a:t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Return Type: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 of value the method returns (ex: int, void).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Method Name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Identifier for the method (ex: add).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Parameters: Input values the method accepts (ex: int a, int b).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add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a,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b) {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return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+ b;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2"/>
          <p:cNvSpPr txBox="1"/>
          <p:nvPr>
            <p:ph type="title"/>
          </p:nvPr>
        </p:nvSpPr>
        <p:spPr>
          <a:xfrm>
            <a:off x="720000" y="320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Methods</a:t>
            </a:r>
            <a:endParaRPr/>
          </a:p>
        </p:txBody>
      </p:sp>
      <p:sp>
        <p:nvSpPr>
          <p:cNvPr id="1762" name="Google Shape;1762;p52"/>
          <p:cNvSpPr txBox="1"/>
          <p:nvPr/>
        </p:nvSpPr>
        <p:spPr>
          <a:xfrm>
            <a:off x="657100" y="893100"/>
            <a:ext cx="75906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Calling a method with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parameters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Use the method name followed by parentheses containing any required arguments.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result =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add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(5, 10);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System.out.println(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"Sum: 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 result);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Calling methods with no parameters: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Methods can also be define without parameters.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public void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greet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 {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System.out.println(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"Hello!”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greet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();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3" name="Google Shape;1763;p52"/>
          <p:cNvSpPr txBox="1"/>
          <p:nvPr/>
        </p:nvSpPr>
        <p:spPr>
          <a:xfrm>
            <a:off x="2447175" y="4021925"/>
            <a:ext cx="1382100" cy="7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Output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Hello!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4" name="Google Shape;1764;p52"/>
          <p:cNvSpPr txBox="1"/>
          <p:nvPr/>
        </p:nvSpPr>
        <p:spPr>
          <a:xfrm>
            <a:off x="4729475" y="1557250"/>
            <a:ext cx="1382100" cy="7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Output</a:t>
            </a:r>
            <a:r>
              <a:rPr b="1"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Sum: 15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53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770" name="Google Shape;1770;p53"/>
            <p:cNvPicPr preferRelativeResize="0"/>
            <p:nvPr/>
          </p:nvPicPr>
          <p:blipFill rotWithShape="1">
            <a:blip r:embed="rId3">
              <a:alphaModFix/>
            </a:blip>
            <a:srcRect b="17663" l="0" r="0" t="17657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1" name="Google Shape;1771;p53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2" name="Google Shape;1772;p53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6222800" y="-628462"/>
              <a:ext cx="3980181" cy="6461569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5" name="Google Shape;1775;p53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776" name="Google Shape;1776;p5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5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5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5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3" name="Google Shape;1783;p53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784" name="Google Shape;1784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6" name="Google Shape;1786;p53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787" name="Google Shape;1787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53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790" name="Google Shape;1790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2" name="Google Shape;1792;p53"/>
            <p:cNvSpPr/>
            <p:nvPr/>
          </p:nvSpPr>
          <p:spPr>
            <a:xfrm>
              <a:off x="8754821" y="2763320"/>
              <a:ext cx="606949" cy="600556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3" name="Google Shape;1793;p53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794" name="Google Shape;1794;p53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53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53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7" name="Google Shape;1797;p53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798" name="Google Shape;1798;p5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1" name="Google Shape;1801;p53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2" name="Google Shape;1802;p53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03" name="Google Shape;1803;p5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5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5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53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811" name="Google Shape;1811;p5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5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5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8" name="Google Shape;1818;p53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9" name="Google Shape;1819;p53"/>
          <p:cNvSpPr txBox="1"/>
          <p:nvPr>
            <p:ph type="title"/>
          </p:nvPr>
        </p:nvSpPr>
        <p:spPr>
          <a:xfrm>
            <a:off x="387700" y="320400"/>
            <a:ext cx="725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Overloading Basics</a:t>
            </a:r>
            <a:endParaRPr sz="3000"/>
          </a:p>
        </p:txBody>
      </p:sp>
      <p:sp>
        <p:nvSpPr>
          <p:cNvPr id="1820" name="Google Shape;1820;p53"/>
          <p:cNvSpPr txBox="1"/>
          <p:nvPr/>
        </p:nvSpPr>
        <p:spPr>
          <a:xfrm>
            <a:off x="1030975" y="995050"/>
            <a:ext cx="63897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Method overloading allows multiple methods in the same class to have the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same name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but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different parameter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(type, number, or order of parameters).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Return type alone is not sufficient for overloading; the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parameters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must differ.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Useful for creating intuitive APIs where the same method name can handle different data types or quantities.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5" name="Google Shape;1825;p54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826" name="Google Shape;1826;p54"/>
            <p:cNvSpPr/>
            <p:nvPr/>
          </p:nvSpPr>
          <p:spPr>
            <a:xfrm>
              <a:off x="3054755" y="4367024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3130388" y="4367024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54"/>
          <p:cNvGrpSpPr/>
          <p:nvPr/>
        </p:nvGrpSpPr>
        <p:grpSpPr>
          <a:xfrm>
            <a:off x="-1402325" y="1246899"/>
            <a:ext cx="2992224" cy="3549051"/>
            <a:chOff x="-1325700" y="1246899"/>
            <a:chExt cx="2992224" cy="3549051"/>
          </a:xfrm>
        </p:grpSpPr>
        <p:pic>
          <p:nvPicPr>
            <p:cNvPr id="1829" name="Google Shape;1829;p5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 rot="-54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0" name="Google Shape;1830;p54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831" name="Google Shape;1831;p54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5" name="Google Shape;1835;p54"/>
          <p:cNvGrpSpPr/>
          <p:nvPr/>
        </p:nvGrpSpPr>
        <p:grpSpPr>
          <a:xfrm rot="10800000">
            <a:off x="-181052" y="1778576"/>
            <a:ext cx="1421047" cy="2833357"/>
            <a:chOff x="334358" y="2186737"/>
            <a:chExt cx="1421047" cy="2833357"/>
          </a:xfrm>
        </p:grpSpPr>
        <p:sp>
          <p:nvSpPr>
            <p:cNvPr id="1836" name="Google Shape;1836;p54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7" name="Google Shape;1837;p54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838" name="Google Shape;1838;p5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5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0" name="Google Shape;1840;p54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841" name="Google Shape;1841;p5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5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3" name="Google Shape;1843;p54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844" name="Google Shape;1844;p54"/>
            <p:cNvSpPr/>
            <p:nvPr/>
          </p:nvSpPr>
          <p:spPr>
            <a:xfrm>
              <a:off x="6914588" y="-276227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7191305" y="-124437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7867013" y="750687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7789451" y="-2619788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8" name="Google Shape;1848;p54"/>
          <p:cNvSpPr txBox="1"/>
          <p:nvPr/>
        </p:nvSpPr>
        <p:spPr>
          <a:xfrm>
            <a:off x="4169175" y="249225"/>
            <a:ext cx="3681900" cy="454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accent1"/>
                </a:solidFill>
              </a:rPr>
              <a:t>public class</a:t>
            </a:r>
            <a:r>
              <a:rPr lang="en" sz="1420"/>
              <a:t> </a:t>
            </a:r>
            <a:r>
              <a:rPr lang="en" sz="1420">
                <a:solidFill>
                  <a:schemeClr val="dk2"/>
                </a:solidFill>
              </a:rPr>
              <a:t>Calculator</a:t>
            </a:r>
            <a:r>
              <a:rPr lang="en" sz="1420"/>
              <a:t> {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</a:t>
            </a:r>
            <a:r>
              <a:rPr lang="en" sz="1420">
                <a:solidFill>
                  <a:schemeClr val="accent2"/>
                </a:solidFill>
              </a:rPr>
              <a:t>// Method to add two integers</a:t>
            </a:r>
            <a:endParaRPr sz="142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</a:t>
            </a:r>
            <a:r>
              <a:rPr lang="en" sz="1420">
                <a:solidFill>
                  <a:schemeClr val="accent1"/>
                </a:solidFill>
              </a:rPr>
              <a:t>public</a:t>
            </a:r>
            <a:r>
              <a:rPr lang="en" sz="1420"/>
              <a:t> </a:t>
            </a:r>
            <a:r>
              <a:rPr lang="en" sz="1420">
                <a:solidFill>
                  <a:schemeClr val="lt2"/>
                </a:solidFill>
              </a:rPr>
              <a:t>int</a:t>
            </a:r>
            <a:r>
              <a:rPr lang="en" sz="1420"/>
              <a:t> </a:t>
            </a:r>
            <a:r>
              <a:rPr lang="en" sz="1420">
                <a:solidFill>
                  <a:schemeClr val="dk2"/>
                </a:solidFill>
              </a:rPr>
              <a:t>add</a:t>
            </a:r>
            <a:r>
              <a:rPr lang="en" sz="1420"/>
              <a:t>(</a:t>
            </a:r>
            <a:r>
              <a:rPr lang="en" sz="1420">
                <a:solidFill>
                  <a:schemeClr val="lt2"/>
                </a:solidFill>
              </a:rPr>
              <a:t>int</a:t>
            </a:r>
            <a:r>
              <a:rPr lang="en" sz="1420"/>
              <a:t> a, </a:t>
            </a:r>
            <a:r>
              <a:rPr lang="en" sz="1420">
                <a:solidFill>
                  <a:schemeClr val="lt2"/>
                </a:solidFill>
              </a:rPr>
              <a:t>int</a:t>
            </a:r>
            <a:r>
              <a:rPr lang="en" sz="1420"/>
              <a:t> b) {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    </a:t>
            </a:r>
            <a:r>
              <a:rPr lang="en" sz="1420">
                <a:solidFill>
                  <a:schemeClr val="accent1"/>
                </a:solidFill>
              </a:rPr>
              <a:t>return</a:t>
            </a:r>
            <a:r>
              <a:rPr lang="en" sz="1420"/>
              <a:t> a + b;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}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</a:t>
            </a:r>
            <a:r>
              <a:rPr lang="en" sz="1420">
                <a:solidFill>
                  <a:schemeClr val="accent2"/>
                </a:solidFill>
              </a:rPr>
              <a:t> // Method to add three integers</a:t>
            </a:r>
            <a:endParaRPr sz="142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</a:t>
            </a:r>
            <a:r>
              <a:rPr lang="en" sz="1420">
                <a:solidFill>
                  <a:schemeClr val="accent1"/>
                </a:solidFill>
              </a:rPr>
              <a:t>public</a:t>
            </a:r>
            <a:r>
              <a:rPr lang="en" sz="1420"/>
              <a:t> </a:t>
            </a:r>
            <a:r>
              <a:rPr lang="en" sz="1420">
                <a:solidFill>
                  <a:schemeClr val="lt2"/>
                </a:solidFill>
              </a:rPr>
              <a:t>int</a:t>
            </a:r>
            <a:r>
              <a:rPr lang="en" sz="1420"/>
              <a:t> </a:t>
            </a:r>
            <a:r>
              <a:rPr lang="en" sz="1420">
                <a:solidFill>
                  <a:schemeClr val="dk2"/>
                </a:solidFill>
              </a:rPr>
              <a:t>add</a:t>
            </a:r>
            <a:r>
              <a:rPr lang="en" sz="1420"/>
              <a:t>(</a:t>
            </a:r>
            <a:r>
              <a:rPr lang="en" sz="1420">
                <a:solidFill>
                  <a:schemeClr val="lt2"/>
                </a:solidFill>
              </a:rPr>
              <a:t>int</a:t>
            </a:r>
            <a:r>
              <a:rPr lang="en" sz="1420"/>
              <a:t> a, </a:t>
            </a:r>
            <a:r>
              <a:rPr lang="en" sz="1420">
                <a:solidFill>
                  <a:schemeClr val="lt2"/>
                </a:solidFill>
              </a:rPr>
              <a:t>int</a:t>
            </a:r>
            <a:r>
              <a:rPr lang="en" sz="1420"/>
              <a:t> b,</a:t>
            </a:r>
            <a:r>
              <a:rPr lang="en" sz="1420">
                <a:solidFill>
                  <a:schemeClr val="lt2"/>
                </a:solidFill>
              </a:rPr>
              <a:t> int</a:t>
            </a:r>
            <a:r>
              <a:rPr lang="en" sz="1420"/>
              <a:t> c) {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    </a:t>
            </a:r>
            <a:r>
              <a:rPr lang="en" sz="1420">
                <a:solidFill>
                  <a:schemeClr val="accent1"/>
                </a:solidFill>
              </a:rPr>
              <a:t>return</a:t>
            </a:r>
            <a:r>
              <a:rPr lang="en" sz="1420"/>
              <a:t> a + b + c;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}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</a:t>
            </a:r>
            <a:r>
              <a:rPr lang="en" sz="1420">
                <a:solidFill>
                  <a:schemeClr val="accent2"/>
                </a:solidFill>
              </a:rPr>
              <a:t>   // Method to add two doubles</a:t>
            </a:r>
            <a:endParaRPr sz="142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</a:t>
            </a:r>
            <a:r>
              <a:rPr lang="en" sz="1420">
                <a:solidFill>
                  <a:schemeClr val="accent1"/>
                </a:solidFill>
              </a:rPr>
              <a:t>public </a:t>
            </a:r>
            <a:r>
              <a:rPr lang="en" sz="1420">
                <a:solidFill>
                  <a:schemeClr val="lt2"/>
                </a:solidFill>
              </a:rPr>
              <a:t>double</a:t>
            </a:r>
            <a:r>
              <a:rPr lang="en" sz="1420"/>
              <a:t> </a:t>
            </a:r>
            <a:r>
              <a:rPr lang="en" sz="1420">
                <a:solidFill>
                  <a:schemeClr val="dk2"/>
                </a:solidFill>
              </a:rPr>
              <a:t>add</a:t>
            </a:r>
            <a:r>
              <a:rPr lang="en" sz="1420"/>
              <a:t>(</a:t>
            </a:r>
            <a:r>
              <a:rPr lang="en" sz="1420">
                <a:solidFill>
                  <a:schemeClr val="lt2"/>
                </a:solidFill>
              </a:rPr>
              <a:t>double</a:t>
            </a:r>
            <a:r>
              <a:rPr lang="en" sz="1420"/>
              <a:t> a, </a:t>
            </a:r>
            <a:r>
              <a:rPr lang="en" sz="1420">
                <a:solidFill>
                  <a:schemeClr val="lt2"/>
                </a:solidFill>
              </a:rPr>
              <a:t>double</a:t>
            </a:r>
            <a:r>
              <a:rPr lang="en" sz="1420"/>
              <a:t> b) {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    </a:t>
            </a:r>
            <a:r>
              <a:rPr lang="en" sz="1420">
                <a:solidFill>
                  <a:schemeClr val="accent1"/>
                </a:solidFill>
              </a:rPr>
              <a:t>return</a:t>
            </a:r>
            <a:r>
              <a:rPr lang="en" sz="1420"/>
              <a:t> a + b;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}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2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>
                <a:solidFill>
                  <a:schemeClr val="accent2"/>
                </a:solidFill>
              </a:rPr>
              <a:t>    // Method to add two strings </a:t>
            </a:r>
            <a:endParaRPr sz="142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</a:t>
            </a:r>
            <a:r>
              <a:rPr lang="en" sz="1420">
                <a:solidFill>
                  <a:schemeClr val="accent1"/>
                </a:solidFill>
              </a:rPr>
              <a:t>public</a:t>
            </a:r>
            <a:r>
              <a:rPr lang="en" sz="1420"/>
              <a:t> </a:t>
            </a:r>
            <a:r>
              <a:rPr lang="en" sz="1420">
                <a:solidFill>
                  <a:schemeClr val="lt2"/>
                </a:solidFill>
              </a:rPr>
              <a:t>String</a:t>
            </a:r>
            <a:r>
              <a:rPr lang="en" sz="1420"/>
              <a:t> </a:t>
            </a:r>
            <a:r>
              <a:rPr lang="en" sz="1420">
                <a:solidFill>
                  <a:schemeClr val="dk2"/>
                </a:solidFill>
              </a:rPr>
              <a:t>add</a:t>
            </a:r>
            <a:r>
              <a:rPr lang="en" sz="1420"/>
              <a:t>(</a:t>
            </a:r>
            <a:r>
              <a:rPr lang="en" sz="1420">
                <a:solidFill>
                  <a:schemeClr val="lt2"/>
                </a:solidFill>
              </a:rPr>
              <a:t>String</a:t>
            </a:r>
            <a:r>
              <a:rPr lang="en" sz="1420"/>
              <a:t> a, </a:t>
            </a:r>
            <a:r>
              <a:rPr lang="en" sz="1420">
                <a:solidFill>
                  <a:schemeClr val="lt2"/>
                </a:solidFill>
              </a:rPr>
              <a:t>String</a:t>
            </a:r>
            <a:r>
              <a:rPr lang="en" sz="1420"/>
              <a:t> b) {</a:t>
            </a:r>
            <a:endParaRPr sz="1420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    </a:t>
            </a:r>
            <a:r>
              <a:rPr lang="en" sz="1420">
                <a:solidFill>
                  <a:schemeClr val="accent1"/>
                </a:solidFill>
              </a:rPr>
              <a:t>return</a:t>
            </a:r>
            <a:r>
              <a:rPr lang="en" sz="1420"/>
              <a:t> a + b;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    }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}</a:t>
            </a:r>
            <a:endParaRPr sz="14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20"/>
          </a:p>
        </p:txBody>
      </p:sp>
      <p:sp>
        <p:nvSpPr>
          <p:cNvPr id="1849" name="Google Shape;1849;p54"/>
          <p:cNvSpPr txBox="1"/>
          <p:nvPr>
            <p:ph type="title"/>
          </p:nvPr>
        </p:nvSpPr>
        <p:spPr>
          <a:xfrm>
            <a:off x="387700" y="249225"/>
            <a:ext cx="3543600" cy="15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Overloading Example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5"/>
          <p:cNvSpPr txBox="1"/>
          <p:nvPr>
            <p:ph idx="2" type="title"/>
          </p:nvPr>
        </p:nvSpPr>
        <p:spPr>
          <a:xfrm>
            <a:off x="735663" y="640550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55" name="Google Shape;1855;p55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856" name="Google Shape;1856;p5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7" name="Google Shape;1857;p55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858" name="Google Shape;1858;p5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5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5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1" name="Google Shape;1861;p55"/>
          <p:cNvSpPr txBox="1"/>
          <p:nvPr>
            <p:ph type="title"/>
          </p:nvPr>
        </p:nvSpPr>
        <p:spPr>
          <a:xfrm>
            <a:off x="735650" y="1486875"/>
            <a:ext cx="7267200" cy="17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 Basics</a:t>
            </a:r>
            <a:endParaRPr/>
          </a:p>
        </p:txBody>
      </p:sp>
      <p:grpSp>
        <p:nvGrpSpPr>
          <p:cNvPr id="1862" name="Google Shape;1862;p55"/>
          <p:cNvGrpSpPr/>
          <p:nvPr/>
        </p:nvGrpSpPr>
        <p:grpSpPr>
          <a:xfrm>
            <a:off x="6616506" y="-394826"/>
            <a:ext cx="3618167" cy="6666030"/>
            <a:chOff x="6128138" y="-1301175"/>
            <a:chExt cx="4268216" cy="6666030"/>
          </a:xfrm>
        </p:grpSpPr>
        <p:sp>
          <p:nvSpPr>
            <p:cNvPr id="1863" name="Google Shape;1863;p55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5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5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5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5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8" name="Google Shape;1868;p5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9" name="Google Shape;1869;p55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70" name="Google Shape;1870;p5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5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5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5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5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55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78" name="Google Shape;1878;p5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5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55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86" name="Google Shape;1886;p5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8" name="Google Shape;1888;p55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89" name="Google Shape;1889;p5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5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1" name="Google Shape;1891;p55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55"/>
          <p:cNvGrpSpPr/>
          <p:nvPr/>
        </p:nvGrpSpPr>
        <p:grpSpPr>
          <a:xfrm>
            <a:off x="807425" y="3354326"/>
            <a:ext cx="4558967" cy="134100"/>
            <a:chOff x="796100" y="3019701"/>
            <a:chExt cx="4558967" cy="134100"/>
          </a:xfrm>
        </p:grpSpPr>
        <p:sp>
          <p:nvSpPr>
            <p:cNvPr id="1893" name="Google Shape;1893;p5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4" name="Google Shape;1894;p5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5" name="Google Shape;1895;p5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Classes</a:t>
            </a:r>
            <a:endParaRPr/>
          </a:p>
        </p:txBody>
      </p:sp>
      <p:sp>
        <p:nvSpPr>
          <p:cNvPr id="1901" name="Google Shape;1901;p56"/>
          <p:cNvSpPr txBox="1"/>
          <p:nvPr/>
        </p:nvSpPr>
        <p:spPr>
          <a:xfrm>
            <a:off x="720000" y="995050"/>
            <a:ext cx="77769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blueprint or template for creating objects. It defines properties (attributes) and behaviors (methods) that the objects created from the class will have.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	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			   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2" name="Google Shape;1902;p56"/>
          <p:cNvSpPr txBox="1"/>
          <p:nvPr/>
        </p:nvSpPr>
        <p:spPr>
          <a:xfrm>
            <a:off x="317200" y="2447125"/>
            <a:ext cx="4067100" cy="23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ClassName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Attributes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dataType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attributeName;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  // Methods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ublic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returnType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methodName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(parameters)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	</a:t>
            </a: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code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3" name="Google Shape;1903;p56"/>
          <p:cNvSpPr txBox="1"/>
          <p:nvPr/>
        </p:nvSpPr>
        <p:spPr>
          <a:xfrm>
            <a:off x="4635000" y="2447125"/>
            <a:ext cx="4067100" cy="23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lang="en" sz="105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// Attributes</a:t>
            </a:r>
            <a:endParaRPr sz="105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color;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year;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  // Method</a:t>
            </a:r>
            <a:endParaRPr sz="105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ublic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void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displayInfo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"Model: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 model +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", Color: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 color +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", Year: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year);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7"/>
          <p:cNvSpPr txBox="1"/>
          <p:nvPr/>
        </p:nvSpPr>
        <p:spPr>
          <a:xfrm>
            <a:off x="720000" y="995050"/>
            <a:ext cx="77769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object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an </a:t>
            </a:r>
            <a:r>
              <a:rPr i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instance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a class. It represents a specific realization of the class, containing actual values for the attributes defined in the class.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bundles attributes and methods that operate on the data into a single class.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 object: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Car myCar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</a:t>
            </a: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Setting attributes: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myCar.color =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"Red"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myCar.model =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"Toyota"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myCar.year = 2021;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Calling Methods: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myCar.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displayInfo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();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9" name="Google Shape;1909;p57"/>
          <p:cNvSpPr/>
          <p:nvPr/>
        </p:nvSpPr>
        <p:spPr>
          <a:xfrm>
            <a:off x="1620075" y="3036250"/>
            <a:ext cx="2526600" cy="100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Objects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1916" name="Google Shape;1916;p58"/>
          <p:cNvSpPr txBox="1"/>
          <p:nvPr/>
        </p:nvSpPr>
        <p:spPr>
          <a:xfrm>
            <a:off x="720000" y="995050"/>
            <a:ext cx="77769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constructor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special method used to initialize objects when they are created. It has the same name as the class and does not have a return type.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Types: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Default constructor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No parameters, initializes objects with default values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7" name="Google Shape;1917;p58"/>
          <p:cNvSpPr txBox="1"/>
          <p:nvPr/>
        </p:nvSpPr>
        <p:spPr>
          <a:xfrm>
            <a:off x="3262850" y="2343250"/>
            <a:ext cx="2798400" cy="23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     String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color;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     String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Default constructor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color =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"Unknown"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	        model =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"Unknown"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cont. </a:t>
            </a:r>
            <a:endParaRPr/>
          </a:p>
        </p:txBody>
      </p:sp>
      <p:sp>
        <p:nvSpPr>
          <p:cNvPr id="1923" name="Google Shape;1923;p59"/>
          <p:cNvSpPr txBox="1"/>
          <p:nvPr/>
        </p:nvSpPr>
        <p:spPr>
          <a:xfrm>
            <a:off x="720000" y="995050"/>
            <a:ext cx="77769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-Parameterized Constructor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Accepts parameters to initialize attributes with specific values.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Constructors are called automatically when an object is created.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 can be overloaded (multiple constructors with different parameter lists).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no constructor is defined, Java provides a default constructor.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4" name="Google Shape;1924;p59"/>
          <p:cNvSpPr txBox="1"/>
          <p:nvPr/>
        </p:nvSpPr>
        <p:spPr>
          <a:xfrm>
            <a:off x="3005400" y="1731475"/>
            <a:ext cx="3206100" cy="13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color,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model)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.color = color;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.model = model;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“This” Keyword </a:t>
            </a:r>
            <a:endParaRPr/>
          </a:p>
        </p:txBody>
      </p:sp>
      <p:sp>
        <p:nvSpPr>
          <p:cNvPr id="1930" name="Google Shape;1930;p60"/>
          <p:cNvSpPr txBox="1"/>
          <p:nvPr/>
        </p:nvSpPr>
        <p:spPr>
          <a:xfrm>
            <a:off x="720000" y="995050"/>
            <a:ext cx="77769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➔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b="1"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keyword is a reference variable that refers to the current object within an instance method or constructor.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➔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differentiates between class attributes and parameters when they have the same name.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➔"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Access Instance Variables: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parameter names are the same as instance variables, this is used to clarify that we are referring to the instance variable.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(String color, String model)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.color = color; 	</a:t>
            </a: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'this.color' refers to the instance variable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.model = model;</a:t>
            </a: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	// 'this.model' refers to the instance variable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➔"/>
            </a:pPr>
            <a:r>
              <a:rPr i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Call Other Constructors: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use this() to call another constructor in the same class (constructor chaining).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 {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"Unknown"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"Unknown"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r>
              <a:rPr lang="en" sz="12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     // Calls the parameterized constructor</a:t>
            </a:r>
            <a:endParaRPr sz="12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71" name="Google Shape;1471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2" name="Google Shape;1472;p3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6" name="Google Shape;1476;p34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  <p:grpSp>
        <p:nvGrpSpPr>
          <p:cNvPr id="1477" name="Google Shape;1477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8" name="Google Shape;1478;p3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3" name="Google Shape;1483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4" name="Google Shape;1484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85" name="Google Shape;1485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93" name="Google Shape;1493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0" name="Google Shape;1500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1" name="Google Shape;1501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6" name="Google Shape;1506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7" name="Google Shape;1507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8" name="Google Shape;1508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9" name="Google Shape;1509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61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936" name="Google Shape;1936;p61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937" name="Google Shape;1937;p6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8" name="Google Shape;1938;p61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939" name="Google Shape;1939;p6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6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6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2" name="Google Shape;1942;p61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Scanners</a:t>
            </a:r>
            <a:endParaRPr/>
          </a:p>
        </p:txBody>
      </p:sp>
      <p:grpSp>
        <p:nvGrpSpPr>
          <p:cNvPr id="1943" name="Google Shape;1943;p61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944" name="Google Shape;1944;p61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1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1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1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1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49" name="Google Shape;1949;p6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0" name="Google Shape;1950;p61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951" name="Google Shape;1951;p6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6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6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6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6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6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6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61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959" name="Google Shape;1959;p6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6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6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6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6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6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6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61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67" name="Google Shape;1967;p6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6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9" name="Google Shape;1969;p61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970" name="Google Shape;1970;p6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6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2" name="Google Shape;1972;p61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61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974" name="Google Shape;1974;p6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5" name="Google Shape;1975;p6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6" name="Google Shape;1976;p6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Scanners</a:t>
            </a:r>
            <a:endParaRPr/>
          </a:p>
        </p:txBody>
      </p:sp>
      <p:sp>
        <p:nvSpPr>
          <p:cNvPr id="1982" name="Google Shape;1982;p62"/>
          <p:cNvSpPr txBox="1"/>
          <p:nvPr/>
        </p:nvSpPr>
        <p:spPr>
          <a:xfrm>
            <a:off x="720000" y="995050"/>
            <a:ext cx="74031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Scanners are used to read input from various sources, including keyboard input, files, and strings.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Scanner class in Java is part of the java.util package.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Common uses: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Reading user input from the console.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Parsing data from files (e.g., text files).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Extracting tokens from strings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Import the Scanner class: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java.util.Scanner;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Scanner object: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Scanner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scanner = </a:t>
            </a: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(System.in);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Scanners cont.</a:t>
            </a:r>
            <a:endParaRPr/>
          </a:p>
        </p:txBody>
      </p:sp>
      <p:sp>
        <p:nvSpPr>
          <p:cNvPr id="1988" name="Google Shape;1988;p63"/>
          <p:cNvSpPr txBox="1"/>
          <p:nvPr/>
        </p:nvSpPr>
        <p:spPr>
          <a:xfrm>
            <a:off x="720000" y="995050"/>
            <a:ext cx="74031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to read different types of input: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String: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name = scanner.nextLine();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Integer: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age = scanner.nextInt();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Double: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height = scanner.nextDouble();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➔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 the scanner: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◆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scanner.close();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64"/>
          <p:cNvSpPr txBox="1"/>
          <p:nvPr>
            <p:ph type="title"/>
          </p:nvPr>
        </p:nvSpPr>
        <p:spPr>
          <a:xfrm>
            <a:off x="720000" y="150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Example</a:t>
            </a:r>
            <a:endParaRPr/>
          </a:p>
        </p:txBody>
      </p:sp>
      <p:sp>
        <p:nvSpPr>
          <p:cNvPr id="1994" name="Google Shape;1994;p64"/>
          <p:cNvSpPr txBox="1"/>
          <p:nvPr/>
        </p:nvSpPr>
        <p:spPr>
          <a:xfrm>
            <a:off x="1178850" y="859125"/>
            <a:ext cx="6786300" cy="391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java.util.Scanner;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UserInput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 void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(String[] args) {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Scanner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scanner = </a:t>
            </a:r>
            <a:r>
              <a:rPr lang="en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(System.in);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"Enter your name: 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name = scanner.nextLine();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"Enter your age: “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age = scanner.nextInt();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"Hello 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 name +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", you are 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 age +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 years old."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scanner.close();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</a:t>
            </a:r>
            <a:endParaRPr/>
          </a:p>
        </p:txBody>
      </p:sp>
      <p:sp>
        <p:nvSpPr>
          <p:cNvPr id="2000" name="Google Shape;2000;p65"/>
          <p:cNvSpPr txBox="1"/>
          <p:nvPr/>
        </p:nvSpPr>
        <p:spPr>
          <a:xfrm>
            <a:off x="747725" y="1212225"/>
            <a:ext cx="7454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Write a Java program (call class “Calculator”) that takes two integers as input and performs addition, subtraction, multiplication, and division.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Hints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Use a scanner to ask for user inputs, cannot divide by 0 (use if/else statements)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66"/>
          <p:cNvSpPr txBox="1"/>
          <p:nvPr/>
        </p:nvSpPr>
        <p:spPr>
          <a:xfrm>
            <a:off x="3161850" y="311550"/>
            <a:ext cx="5176800" cy="45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java.util.Scanner;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Calculator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 void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(String[] args)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scanner =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(System.in);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“Enter first integer: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num1 = scanner.nextInt();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“Enter second integer: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num2 = scanner.nextInt();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“Addition: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(num1 + num2));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“Subtraction: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(num1 - num2));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”Multiplication:”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 (num1 * num2));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(num2 != 0)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"Division: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((double) num1 / num2));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}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"Division: Cannot divide by zero."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6" name="Google Shape;2006;p66"/>
          <p:cNvSpPr txBox="1"/>
          <p:nvPr>
            <p:ph type="title"/>
          </p:nvPr>
        </p:nvSpPr>
        <p:spPr>
          <a:xfrm>
            <a:off x="725450" y="161450"/>
            <a:ext cx="22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</a:t>
            </a:r>
            <a:endParaRPr/>
          </a:p>
        </p:txBody>
      </p:sp>
      <p:sp>
        <p:nvSpPr>
          <p:cNvPr id="2012" name="Google Shape;2012;p67"/>
          <p:cNvSpPr txBox="1"/>
          <p:nvPr/>
        </p:nvSpPr>
        <p:spPr>
          <a:xfrm>
            <a:off x="747725" y="1212225"/>
            <a:ext cx="7454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Create a program (call class TemperatureConverter) that converts temperatures from Celsius to Fahrenheit and vice versa.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Hints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Ask for user input using a scanner, create methods that convert C -&gt; F and F -&gt; C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Formulas: 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°F = (9/5) °C+32.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°C = (°F - 32) × 5/9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8"/>
          <p:cNvSpPr txBox="1"/>
          <p:nvPr/>
        </p:nvSpPr>
        <p:spPr>
          <a:xfrm>
            <a:off x="3161850" y="161450"/>
            <a:ext cx="5210400" cy="476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java.util.Scanner;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TemperatureConverter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 void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(String[] args)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scanner =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(System.in);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"Enter temperature in Celsius: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celsius = scanner.nextDouble();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fahrenheit =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celsiusToFahrenheit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(celsius);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System.out.println(celsius +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"°C is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fahrenheit +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"°F"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"Enter temperature in Fahrenheit: 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fahrenheit = scanner.nextDouble();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celsius =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fahrenheitToCelsius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(fahrenheit);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System.out.println(fahrenheit +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"°F is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celsius +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"°C"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celsiusToFahrenheit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celsius)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return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(celsius * 9/5) + 32;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fahrenheitToCelsius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fahrenheit)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return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(fahrenheit - 32) * 5/9;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8" name="Google Shape;2018;p68"/>
          <p:cNvSpPr txBox="1"/>
          <p:nvPr>
            <p:ph type="title"/>
          </p:nvPr>
        </p:nvSpPr>
        <p:spPr>
          <a:xfrm>
            <a:off x="725450" y="161450"/>
            <a:ext cx="22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</a:t>
            </a:r>
            <a:endParaRPr/>
          </a:p>
        </p:txBody>
      </p:sp>
      <p:sp>
        <p:nvSpPr>
          <p:cNvPr id="2024" name="Google Shape;2024;p69"/>
          <p:cNvSpPr txBox="1"/>
          <p:nvPr/>
        </p:nvSpPr>
        <p:spPr>
          <a:xfrm>
            <a:off x="747725" y="1212225"/>
            <a:ext cx="7454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Write a program (call class OddEvenChecker) with a method that checks if a given integer is odd or even.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Hints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Use modulus and if statements!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70"/>
          <p:cNvSpPr txBox="1"/>
          <p:nvPr/>
        </p:nvSpPr>
        <p:spPr>
          <a:xfrm>
            <a:off x="3161850" y="161450"/>
            <a:ext cx="5210400" cy="476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import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java.util.Scanner;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 </a:t>
            </a: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OddEvenChecker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 void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(String[] args) {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scanner = new Scanner(System.in);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System.out.print(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"Enter an integer: "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number = scanner.nextInt();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isEven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(number)) {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System.out.println(number + 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 is even."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} </a:t>
            </a: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   System.out.println(number +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 is odd.”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}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boolean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isEven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num) {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return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 % 2 == 0;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0" name="Google Shape;2030;p70"/>
          <p:cNvSpPr txBox="1"/>
          <p:nvPr>
            <p:ph type="title"/>
          </p:nvPr>
        </p:nvSpPr>
        <p:spPr>
          <a:xfrm>
            <a:off x="725450" y="161450"/>
            <a:ext cx="22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Java Program</a:t>
            </a:r>
            <a:endParaRPr/>
          </a:p>
        </p:txBody>
      </p:sp>
      <p:sp>
        <p:nvSpPr>
          <p:cNvPr id="1516" name="Google Shape;1516;p35"/>
          <p:cNvSpPr txBox="1"/>
          <p:nvPr>
            <p:ph idx="2" type="subTitle"/>
          </p:nvPr>
        </p:nvSpPr>
        <p:spPr>
          <a:xfrm>
            <a:off x="640700" y="1185425"/>
            <a:ext cx="77040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Import Statements: </a:t>
            </a:r>
            <a:r>
              <a:rPr lang="en"/>
              <a:t>Allow the use of classes from other packages</a:t>
            </a:r>
            <a:endParaRPr/>
          </a:p>
          <a:p>
            <a:pPr indent="457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	</a:t>
            </a:r>
            <a:r>
              <a:rPr lang="en">
                <a:solidFill>
                  <a:schemeClr val="accent1"/>
                </a:solidFill>
              </a:rPr>
              <a:t>import</a:t>
            </a:r>
            <a:r>
              <a:rPr lang="en"/>
              <a:t> java.util.Scanner;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Class Declaration: </a:t>
            </a:r>
            <a:r>
              <a:rPr lang="en"/>
              <a:t>defines a class; every Java program must have at least one</a:t>
            </a:r>
            <a:endParaRPr/>
          </a:p>
          <a:p>
            <a:pPr indent="457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chemeClr val="accent1"/>
                </a:solidFill>
              </a:rPr>
              <a:t>public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MyClass</a:t>
            </a:r>
            <a:r>
              <a:rPr lang="en"/>
              <a:t> {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Main Method: </a:t>
            </a:r>
            <a:r>
              <a:rPr lang="en"/>
              <a:t>entry point of any Java application</a:t>
            </a:r>
            <a:endParaRPr/>
          </a:p>
          <a:p>
            <a:pPr indent="4572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 </a:t>
            </a:r>
            <a:r>
              <a:rPr lang="en">
                <a:solidFill>
                  <a:schemeClr val="accent1"/>
                </a:solidFill>
              </a:rPr>
              <a:t>public static void </a:t>
            </a:r>
            <a:r>
              <a:rPr lang="en">
                <a:solidFill>
                  <a:schemeClr val="dk2"/>
                </a:solidFill>
              </a:rPr>
              <a:t>main</a:t>
            </a:r>
            <a:r>
              <a:rPr lang="en"/>
              <a:t>(String[] args) {</a:t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8" name="Google Shape;1518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9" name="Google Shape;1519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2" name="Google Shape;1522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3" name="Google Shape;1523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4" name="Google Shape;1524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</a:t>
            </a:r>
            <a:endParaRPr/>
          </a:p>
        </p:txBody>
      </p:sp>
      <p:sp>
        <p:nvSpPr>
          <p:cNvPr id="2036" name="Google Shape;2036;p71"/>
          <p:cNvSpPr txBox="1"/>
          <p:nvPr/>
        </p:nvSpPr>
        <p:spPr>
          <a:xfrm>
            <a:off x="747725" y="1212225"/>
            <a:ext cx="74547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class called Book with attributes for title, author, and price. Include a method to display the book’s details.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Hints: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Recall how to define a class and how to access it!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72"/>
          <p:cNvSpPr txBox="1"/>
          <p:nvPr/>
        </p:nvSpPr>
        <p:spPr>
          <a:xfrm>
            <a:off x="750475" y="188400"/>
            <a:ext cx="7448400" cy="465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Book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title;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author;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price;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   // Constructor</a:t>
            </a:r>
            <a:endParaRPr sz="105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Book(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title,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author,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price)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.title = title;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.author = author;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.price = price;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lang="en" sz="105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// Method to display book details</a:t>
            </a:r>
            <a:endParaRPr sz="105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void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displayInfo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System.out.println(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"Title: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title +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", Author: 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author +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", Price: $" 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price);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class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BookTest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public static void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(String[] args) {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Book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myBook = </a:t>
            </a:r>
            <a:r>
              <a:rPr lang="en" sz="105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Book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"1984"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05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"George Orwell"</a:t>
            </a: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9.99);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myBook.displayInfo();  </a:t>
            </a:r>
            <a:r>
              <a:rPr lang="en" sz="105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Output: Title: 1984, Author: George Orwell, Price: $9.99</a:t>
            </a:r>
            <a:endParaRPr sz="105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2" name="Google Shape;2042;p72"/>
          <p:cNvSpPr txBox="1"/>
          <p:nvPr>
            <p:ph type="title"/>
          </p:nvPr>
        </p:nvSpPr>
        <p:spPr>
          <a:xfrm>
            <a:off x="5642025" y="287525"/>
            <a:ext cx="22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73"/>
          <p:cNvSpPr txBox="1"/>
          <p:nvPr>
            <p:ph type="title"/>
          </p:nvPr>
        </p:nvSpPr>
        <p:spPr>
          <a:xfrm>
            <a:off x="720000" y="445025"/>
            <a:ext cx="77040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for Future Classes and Tutoring on our Website</a:t>
            </a:r>
            <a:endParaRPr/>
          </a:p>
        </p:txBody>
      </p:sp>
      <p:pic>
        <p:nvPicPr>
          <p:cNvPr id="2048" name="Google Shape;20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400" y="1582725"/>
            <a:ext cx="2353176" cy="30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74"/>
          <p:cNvSpPr txBox="1"/>
          <p:nvPr>
            <p:ph type="title"/>
          </p:nvPr>
        </p:nvSpPr>
        <p:spPr>
          <a:xfrm>
            <a:off x="720000" y="1904850"/>
            <a:ext cx="77040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Method Breakdown</a:t>
            </a:r>
            <a:endParaRPr/>
          </a:p>
        </p:txBody>
      </p:sp>
      <p:sp>
        <p:nvSpPr>
          <p:cNvPr id="1530" name="Google Shape;1530;p36"/>
          <p:cNvSpPr txBox="1"/>
          <p:nvPr>
            <p:ph idx="1" type="subTitle"/>
          </p:nvPr>
        </p:nvSpPr>
        <p:spPr>
          <a:xfrm>
            <a:off x="4953450" y="1368750"/>
            <a:ext cx="3840000" cy="286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public class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HelloWorld</a:t>
            </a:r>
            <a:r>
              <a:rPr lang="en"/>
              <a:t> {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accent1"/>
                </a:solidFill>
              </a:rPr>
              <a:t>public static void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main</a:t>
            </a:r>
            <a:r>
              <a:rPr lang="en"/>
              <a:t>(String[] args) {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System.out.println(</a:t>
            </a:r>
            <a:r>
              <a:rPr lang="en">
                <a:solidFill>
                  <a:schemeClr val="lt2"/>
                </a:solidFill>
              </a:rPr>
              <a:t>"Hello, World!"</a:t>
            </a:r>
            <a:r>
              <a:rPr lang="en"/>
              <a:t>);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6"/>
          <p:cNvSpPr txBox="1"/>
          <p:nvPr>
            <p:ph idx="2" type="subTitle"/>
          </p:nvPr>
        </p:nvSpPr>
        <p:spPr>
          <a:xfrm>
            <a:off x="432950" y="1368750"/>
            <a:ext cx="43437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i="1" lang="en">
                <a:solidFill>
                  <a:schemeClr val="accent1"/>
                </a:solidFill>
              </a:rPr>
              <a:t>public</a:t>
            </a:r>
            <a:r>
              <a:rPr lang="en"/>
              <a:t>: Access modifier, allows the method to be called from anywhere.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i="1" lang="en">
                <a:solidFill>
                  <a:schemeClr val="accent1"/>
                </a:solidFill>
              </a:rPr>
              <a:t>static</a:t>
            </a:r>
            <a:r>
              <a:rPr lang="en"/>
              <a:t>: Indicates that the method can be called without creating an instance of the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i="1" lang="en">
                <a:solidFill>
                  <a:schemeClr val="accent1"/>
                </a:solidFill>
              </a:rPr>
              <a:t>void</a:t>
            </a:r>
            <a:r>
              <a:rPr lang="en"/>
              <a:t>: The return type, meaning the method does not return any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i="1" lang="en">
                <a:solidFill>
                  <a:schemeClr val="accent1"/>
                </a:solidFill>
              </a:rPr>
              <a:t>String[] args</a:t>
            </a:r>
            <a:r>
              <a:rPr lang="en"/>
              <a:t>: Parameter that accepts command-line arguments as an array of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i="1" lang="en">
                <a:solidFill>
                  <a:schemeClr val="accent1"/>
                </a:solidFill>
              </a:rPr>
              <a:t>System.out.println()</a:t>
            </a:r>
            <a:r>
              <a:rPr lang="en"/>
              <a:t>: Prints out whatever is in parenthesis to the console, printed  statement </a:t>
            </a:r>
            <a:r>
              <a:rPr i="1" lang="en"/>
              <a:t>must be in quotations</a:t>
            </a:r>
            <a:r>
              <a:rPr lang="en"/>
              <a:t> unless it is a variable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1532" name="Google Shape;1532;p36"/>
          <p:cNvSpPr txBox="1"/>
          <p:nvPr>
            <p:ph idx="4" type="subTitle"/>
          </p:nvPr>
        </p:nvSpPr>
        <p:spPr>
          <a:xfrm>
            <a:off x="557575" y="1017713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538" name="Google Shape;1538;p37"/>
          <p:cNvSpPr txBox="1"/>
          <p:nvPr>
            <p:ph idx="6" type="subTitle"/>
          </p:nvPr>
        </p:nvSpPr>
        <p:spPr>
          <a:xfrm>
            <a:off x="716658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</a:t>
            </a:r>
            <a:endParaRPr/>
          </a:p>
        </p:txBody>
      </p:sp>
      <p:sp>
        <p:nvSpPr>
          <p:cNvPr id="1539" name="Google Shape;1539;p37"/>
          <p:cNvSpPr txBox="1"/>
          <p:nvPr>
            <p:ph idx="1" type="subTitle"/>
          </p:nvPr>
        </p:nvSpPr>
        <p:spPr>
          <a:xfrm>
            <a:off x="716629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integer values (whole numbers)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r>
              <a:rPr lang="en">
                <a:solidFill>
                  <a:schemeClr val="lt2"/>
                </a:solidFill>
              </a:rPr>
              <a:t>int</a:t>
            </a:r>
            <a:r>
              <a:rPr lang="en"/>
              <a:t> age = 25</a:t>
            </a:r>
            <a:endParaRPr/>
          </a:p>
        </p:txBody>
      </p:sp>
      <p:sp>
        <p:nvSpPr>
          <p:cNvPr id="1540" name="Google Shape;1540;p37"/>
          <p:cNvSpPr txBox="1"/>
          <p:nvPr>
            <p:ph idx="2" type="subTitle"/>
          </p:nvPr>
        </p:nvSpPr>
        <p:spPr>
          <a:xfrm>
            <a:off x="4565343" y="1585000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floating point numbers (decimals)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r>
              <a:rPr lang="en">
                <a:solidFill>
                  <a:schemeClr val="lt2"/>
                </a:solidFill>
              </a:rPr>
              <a:t>double</a:t>
            </a:r>
            <a:r>
              <a:rPr lang="en"/>
              <a:t> price = 20.99</a:t>
            </a:r>
            <a:endParaRPr/>
          </a:p>
        </p:txBody>
      </p:sp>
      <p:sp>
        <p:nvSpPr>
          <p:cNvPr id="1541" name="Google Shape;1541;p37"/>
          <p:cNvSpPr txBox="1"/>
          <p:nvPr>
            <p:ph idx="3" type="subTitle"/>
          </p:nvPr>
        </p:nvSpPr>
        <p:spPr>
          <a:xfrm>
            <a:off x="7166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single 16-bit character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r>
              <a:rPr lang="en">
                <a:solidFill>
                  <a:schemeClr val="lt2"/>
                </a:solidFill>
              </a:rPr>
              <a:t>char</a:t>
            </a:r>
            <a:r>
              <a:rPr lang="en"/>
              <a:t> initial = ‘A’</a:t>
            </a:r>
            <a:endParaRPr/>
          </a:p>
        </p:txBody>
      </p:sp>
      <p:sp>
        <p:nvSpPr>
          <p:cNvPr id="1542" name="Google Shape;1542;p37"/>
          <p:cNvSpPr txBox="1"/>
          <p:nvPr>
            <p:ph idx="4" type="subTitle"/>
          </p:nvPr>
        </p:nvSpPr>
        <p:spPr>
          <a:xfrm>
            <a:off x="716629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543" name="Google Shape;1543;p37"/>
          <p:cNvSpPr txBox="1"/>
          <p:nvPr>
            <p:ph idx="5" type="subTitle"/>
          </p:nvPr>
        </p:nvSpPr>
        <p:spPr>
          <a:xfrm>
            <a:off x="4565340" y="1258900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1544" name="Google Shape;1544;p37"/>
          <p:cNvSpPr txBox="1"/>
          <p:nvPr>
            <p:ph idx="6" type="subTitle"/>
          </p:nvPr>
        </p:nvSpPr>
        <p:spPr>
          <a:xfrm>
            <a:off x="4565359" y="3048925"/>
            <a:ext cx="2662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545" name="Google Shape;1545;p37"/>
          <p:cNvSpPr txBox="1"/>
          <p:nvPr>
            <p:ph idx="3" type="subTitle"/>
          </p:nvPr>
        </p:nvSpPr>
        <p:spPr>
          <a:xfrm>
            <a:off x="4565363" y="3375025"/>
            <a:ext cx="2662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true or false value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r>
              <a:rPr lang="en">
                <a:solidFill>
                  <a:schemeClr val="lt2"/>
                </a:solidFill>
              </a:rPr>
              <a:t>boolean</a:t>
            </a:r>
            <a:r>
              <a:rPr lang="en"/>
              <a:t> check = true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Declaring and Initializing Variables </a:t>
            </a:r>
            <a:endParaRPr sz="2700"/>
          </a:p>
        </p:txBody>
      </p:sp>
      <p:sp>
        <p:nvSpPr>
          <p:cNvPr id="1551" name="Google Shape;1551;p38"/>
          <p:cNvSpPr txBox="1"/>
          <p:nvPr/>
        </p:nvSpPr>
        <p:spPr>
          <a:xfrm>
            <a:off x="838375" y="1064975"/>
            <a:ext cx="73641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➔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Variable Declaration: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Syntax: &lt;data type&gt; &lt;variable name&gt;;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Ex: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count;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price;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➔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Variable Initialization: 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Assign a </a:t>
            </a:r>
            <a:r>
              <a:rPr i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the variable at the time of declaration or after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Ex: 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count = 10;  </a:t>
            </a:r>
            <a:r>
              <a:rPr lang="en" sz="13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// Declaration and initialization</a:t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double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price;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price = 99.99; </a:t>
            </a:r>
            <a:r>
              <a:rPr lang="en" sz="13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 // Initialization after declaration</a:t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➔"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Combined 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declare and initialize multiple variables in one line.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◆"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Ex: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x = 5, y = 10;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9"/>
          <p:cNvSpPr txBox="1"/>
          <p:nvPr>
            <p:ph idx="1" type="subTitle"/>
          </p:nvPr>
        </p:nvSpPr>
        <p:spPr>
          <a:xfrm>
            <a:off x="380675" y="1838720"/>
            <a:ext cx="2204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 two operands.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</a:t>
            </a:r>
            <a:r>
              <a:rPr lang="en"/>
              <a:t> sum = a + b;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9"/>
          <p:cNvSpPr txBox="1"/>
          <p:nvPr>
            <p:ph idx="2" type="subTitle"/>
          </p:nvPr>
        </p:nvSpPr>
        <p:spPr>
          <a:xfrm>
            <a:off x="2920950" y="1838724"/>
            <a:ext cx="24699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Subtracts the second operand from the first.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</a:t>
            </a:r>
            <a:r>
              <a:rPr lang="en"/>
              <a:t> difference = a - b;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9"/>
          <p:cNvSpPr txBox="1"/>
          <p:nvPr>
            <p:ph idx="13" type="subTitle"/>
          </p:nvPr>
        </p:nvSpPr>
        <p:spPr>
          <a:xfrm>
            <a:off x="5112973" y="3023348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(%)</a:t>
            </a:r>
            <a:endParaRPr/>
          </a:p>
        </p:txBody>
      </p:sp>
      <p:sp>
        <p:nvSpPr>
          <p:cNvPr id="1559" name="Google Shape;1559;p39"/>
          <p:cNvSpPr txBox="1"/>
          <p:nvPr>
            <p:ph type="title"/>
          </p:nvPr>
        </p:nvSpPr>
        <p:spPr>
          <a:xfrm>
            <a:off x="720000" y="552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560" name="Google Shape;1560;p39"/>
          <p:cNvSpPr txBox="1"/>
          <p:nvPr>
            <p:ph idx="7" type="subTitle"/>
          </p:nvPr>
        </p:nvSpPr>
        <p:spPr>
          <a:xfrm>
            <a:off x="380675" y="14842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Addition(+)</a:t>
            </a:r>
            <a:endParaRPr/>
          </a:p>
        </p:txBody>
      </p:sp>
      <p:sp>
        <p:nvSpPr>
          <p:cNvPr id="1561" name="Google Shape;1561;p39"/>
          <p:cNvSpPr txBox="1"/>
          <p:nvPr>
            <p:ph idx="8" type="subTitle"/>
          </p:nvPr>
        </p:nvSpPr>
        <p:spPr>
          <a:xfrm>
            <a:off x="2994600" y="1484275"/>
            <a:ext cx="2322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Subtraction(-)</a:t>
            </a:r>
            <a:endParaRPr/>
          </a:p>
        </p:txBody>
      </p:sp>
      <p:sp>
        <p:nvSpPr>
          <p:cNvPr id="1562" name="Google Shape;1562;p39"/>
          <p:cNvSpPr txBox="1"/>
          <p:nvPr>
            <p:ph idx="3" type="subTitle"/>
          </p:nvPr>
        </p:nvSpPr>
        <p:spPr>
          <a:xfrm>
            <a:off x="1737388" y="3428650"/>
            <a:ext cx="23226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Divides the first operand by the second.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</a:t>
            </a:r>
            <a:r>
              <a:rPr lang="en"/>
              <a:t> quotient = a / b;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9"/>
          <p:cNvSpPr txBox="1"/>
          <p:nvPr>
            <p:ph idx="4" type="subTitle"/>
          </p:nvPr>
        </p:nvSpPr>
        <p:spPr>
          <a:xfrm>
            <a:off x="5023412" y="3425652"/>
            <a:ext cx="23832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the remainder of the division.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</a:t>
            </a:r>
            <a:r>
              <a:rPr lang="en"/>
              <a:t> remainder = a % b;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9"/>
          <p:cNvSpPr txBox="1"/>
          <p:nvPr>
            <p:ph idx="5" type="subTitle"/>
          </p:nvPr>
        </p:nvSpPr>
        <p:spPr>
          <a:xfrm>
            <a:off x="5727025" y="1838717"/>
            <a:ext cx="29877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Multiplies two operands.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</a:t>
            </a:r>
            <a:r>
              <a:rPr lang="en"/>
              <a:t> product = a * b;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9"/>
          <p:cNvSpPr txBox="1"/>
          <p:nvPr>
            <p:ph idx="9" type="subTitle"/>
          </p:nvPr>
        </p:nvSpPr>
        <p:spPr>
          <a:xfrm>
            <a:off x="1796625" y="3026348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(/)</a:t>
            </a:r>
            <a:endParaRPr/>
          </a:p>
        </p:txBody>
      </p:sp>
      <p:sp>
        <p:nvSpPr>
          <p:cNvPr id="1566" name="Google Shape;1566;p39"/>
          <p:cNvSpPr txBox="1"/>
          <p:nvPr>
            <p:ph idx="14" type="subTitle"/>
          </p:nvPr>
        </p:nvSpPr>
        <p:spPr>
          <a:xfrm>
            <a:off x="5727025" y="1313875"/>
            <a:ext cx="3036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(*)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0"/>
          <p:cNvSpPr txBox="1"/>
          <p:nvPr>
            <p:ph idx="1" type="subTitle"/>
          </p:nvPr>
        </p:nvSpPr>
        <p:spPr>
          <a:xfrm>
            <a:off x="404975" y="1622495"/>
            <a:ext cx="2204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Checks if two values are equal.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(a == 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0"/>
          <p:cNvSpPr txBox="1"/>
          <p:nvPr>
            <p:ph idx="2" type="subTitle"/>
          </p:nvPr>
        </p:nvSpPr>
        <p:spPr>
          <a:xfrm>
            <a:off x="2945250" y="1622499"/>
            <a:ext cx="24699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two values are not equal.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(a != 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0"/>
          <p:cNvSpPr txBox="1"/>
          <p:nvPr>
            <p:ph type="title"/>
          </p:nvPr>
        </p:nvSpPr>
        <p:spPr>
          <a:xfrm>
            <a:off x="720000" y="258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1574" name="Google Shape;1574;p40"/>
          <p:cNvSpPr txBox="1"/>
          <p:nvPr>
            <p:ph idx="7" type="subTitle"/>
          </p:nvPr>
        </p:nvSpPr>
        <p:spPr>
          <a:xfrm>
            <a:off x="380675" y="1064966"/>
            <a:ext cx="2204100" cy="463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Equal to (==)</a:t>
            </a:r>
            <a:endParaRPr sz="1400"/>
          </a:p>
        </p:txBody>
      </p:sp>
      <p:sp>
        <p:nvSpPr>
          <p:cNvPr id="1575" name="Google Shape;1575;p40"/>
          <p:cNvSpPr txBox="1"/>
          <p:nvPr>
            <p:ph idx="8" type="subTitle"/>
          </p:nvPr>
        </p:nvSpPr>
        <p:spPr>
          <a:xfrm>
            <a:off x="3007050" y="1069325"/>
            <a:ext cx="2420700" cy="459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Equal to(==)</a:t>
            </a:r>
            <a:endParaRPr sz="1400"/>
          </a:p>
        </p:txBody>
      </p:sp>
      <p:sp>
        <p:nvSpPr>
          <p:cNvPr id="1576" name="Google Shape;1576;p40"/>
          <p:cNvSpPr txBox="1"/>
          <p:nvPr>
            <p:ph idx="5" type="subTitle"/>
          </p:nvPr>
        </p:nvSpPr>
        <p:spPr>
          <a:xfrm>
            <a:off x="5751325" y="1622492"/>
            <a:ext cx="29877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Checks if the left operand is greater than the right.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(a &gt; b)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0"/>
          <p:cNvSpPr txBox="1"/>
          <p:nvPr>
            <p:ph idx="14" type="subTitle"/>
          </p:nvPr>
        </p:nvSpPr>
        <p:spPr>
          <a:xfrm>
            <a:off x="5850025" y="1064964"/>
            <a:ext cx="2741700" cy="463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Greater than (&gt;)</a:t>
            </a:r>
            <a:endParaRPr sz="1400"/>
          </a:p>
        </p:txBody>
      </p:sp>
      <p:sp>
        <p:nvSpPr>
          <p:cNvPr id="1578" name="Google Shape;1578;p40"/>
          <p:cNvSpPr txBox="1"/>
          <p:nvPr>
            <p:ph idx="1" type="subTitle"/>
          </p:nvPr>
        </p:nvSpPr>
        <p:spPr>
          <a:xfrm>
            <a:off x="404975" y="3287532"/>
            <a:ext cx="2204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the left operand is less than the right.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(a &lt; 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0"/>
          <p:cNvSpPr txBox="1"/>
          <p:nvPr>
            <p:ph idx="2" type="subTitle"/>
          </p:nvPr>
        </p:nvSpPr>
        <p:spPr>
          <a:xfrm>
            <a:off x="2945250" y="3287537"/>
            <a:ext cx="24699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the left operand is greater than or equal to the right.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(a &gt;= b)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0"/>
          <p:cNvSpPr txBox="1"/>
          <p:nvPr>
            <p:ph idx="7" type="subTitle"/>
          </p:nvPr>
        </p:nvSpPr>
        <p:spPr>
          <a:xfrm>
            <a:off x="380675" y="2713250"/>
            <a:ext cx="2081100" cy="46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Less than (&lt;)</a:t>
            </a:r>
            <a:endParaRPr sz="1400"/>
          </a:p>
        </p:txBody>
      </p:sp>
      <p:sp>
        <p:nvSpPr>
          <p:cNvPr id="1581" name="Google Shape;1581;p40"/>
          <p:cNvSpPr txBox="1"/>
          <p:nvPr>
            <p:ph idx="8" type="subTitle"/>
          </p:nvPr>
        </p:nvSpPr>
        <p:spPr>
          <a:xfrm>
            <a:off x="2700850" y="2713567"/>
            <a:ext cx="2987700" cy="46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Greater than/Equal to (&gt;=)</a:t>
            </a:r>
            <a:endParaRPr sz="1400"/>
          </a:p>
        </p:txBody>
      </p:sp>
      <p:sp>
        <p:nvSpPr>
          <p:cNvPr id="1582" name="Google Shape;1582;p40"/>
          <p:cNvSpPr txBox="1"/>
          <p:nvPr>
            <p:ph idx="5" type="subTitle"/>
          </p:nvPr>
        </p:nvSpPr>
        <p:spPr>
          <a:xfrm>
            <a:off x="5751325" y="3287530"/>
            <a:ext cx="29877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the left operand is less than or equal to the right.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if (a &lt;= b)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0"/>
          <p:cNvSpPr txBox="1"/>
          <p:nvPr>
            <p:ph idx="14" type="subTitle"/>
          </p:nvPr>
        </p:nvSpPr>
        <p:spPr>
          <a:xfrm>
            <a:off x="5850025" y="2713567"/>
            <a:ext cx="2741700" cy="46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Less than/Equal to (&lt;=)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