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IBM Plex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6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8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PTSans-italic.fntdata"/><Relationship Id="rId24" Type="http://schemas.openxmlformats.org/officeDocument/2006/relationships/slide" Target="slides/slide20.xml"/><Relationship Id="rId46" Type="http://schemas.openxmlformats.org/officeDocument/2006/relationships/font" Target="fonts/IBMPlexMono-bold.fntdata"/><Relationship Id="rId23" Type="http://schemas.openxmlformats.org/officeDocument/2006/relationships/slide" Target="slides/slide19.xml"/><Relationship Id="rId45" Type="http://schemas.openxmlformats.org/officeDocument/2006/relationships/font" Target="fonts/IBMPlex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IBMPlexMono-boldItalic.fntdata"/><Relationship Id="rId25" Type="http://schemas.openxmlformats.org/officeDocument/2006/relationships/slide" Target="slides/slide21.xml"/><Relationship Id="rId47" Type="http://schemas.openxmlformats.org/officeDocument/2006/relationships/font" Target="fonts/IBMPlexMon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oppins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oppins-italic.fntdata"/><Relationship Id="rId12" Type="http://schemas.openxmlformats.org/officeDocument/2006/relationships/slide" Target="slides/slide8.xml"/><Relationship Id="rId34" Type="http://schemas.openxmlformats.org/officeDocument/2006/relationships/font" Target="fonts/Poppins-bold.fntdata"/><Relationship Id="rId15" Type="http://schemas.openxmlformats.org/officeDocument/2006/relationships/slide" Target="slides/slide11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2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30ffb61da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30ffb61da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30ffb61da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30ffb61da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30ffb61da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30ffb61da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30ffb61da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30ffb61da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3017e8712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3017e8712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4ed99bf1a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4ed99bf1a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30ffb61dac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30ffb61da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30ffb61da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30ffb61da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30faca5bb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30faca5bb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30ffb61dac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30ffb61dac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30ffb61da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30ffb61da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0ffb61dac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0ffb61dac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30ffb61dac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30ffb61dac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0ffb61dac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0ffb61dac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0ffb61dac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0ffb61dac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30ffb61dac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30ffb61dac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30ffb61dac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30ffb61dac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30ffb61dac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30ffb61dac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4e6b4d5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4e6b4d5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3017e8712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3017e8712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30ffb61da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30ffb61da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30ffb61da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30ffb61da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0ffb61da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30ffb61da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in Python: Basics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KTP </a:t>
            </a:r>
            <a:r>
              <a:rPr lang="en">
                <a:solidFill>
                  <a:schemeClr val="dk2"/>
                </a:solidFill>
              </a:rPr>
              <a:t>Coding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Workshop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Everything Mean?</a:t>
            </a:r>
            <a:endParaRPr/>
          </a:p>
        </p:txBody>
      </p:sp>
      <p:pic>
        <p:nvPicPr>
          <p:cNvPr id="1603" name="Google Shape;16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59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4" name="Google Shape;1604;p41"/>
          <p:cNvCxnSpPr>
            <a:endCxn id="1605" idx="0"/>
          </p:cNvCxnSpPr>
          <p:nvPr/>
        </p:nvCxnSpPr>
        <p:spPr>
          <a:xfrm flipH="1">
            <a:off x="5984750" y="2424925"/>
            <a:ext cx="200100" cy="146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5" name="Google Shape;1605;p41"/>
          <p:cNvSpPr txBox="1"/>
          <p:nvPr/>
        </p:nvSpPr>
        <p:spPr>
          <a:xfrm>
            <a:off x="4738850" y="3893425"/>
            <a:ext cx="24918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you click on connect, it will connect to a runtime and then display like this - now your code can run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06" name="Google Shape;1606;p41"/>
          <p:cNvCxnSpPr/>
          <p:nvPr/>
        </p:nvCxnSpPr>
        <p:spPr>
          <a:xfrm>
            <a:off x="1201400" y="3092500"/>
            <a:ext cx="578400" cy="95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7" name="Google Shape;1607;p41"/>
          <p:cNvSpPr txBox="1"/>
          <p:nvPr/>
        </p:nvSpPr>
        <p:spPr>
          <a:xfrm>
            <a:off x="1579625" y="4204900"/>
            <a:ext cx="1980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Pressing this button will run the code cell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Comments</a:t>
            </a:r>
            <a:endParaRPr/>
          </a:p>
        </p:txBody>
      </p:sp>
      <p:pic>
        <p:nvPicPr>
          <p:cNvPr id="1613" name="Google Shape;16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3650"/>
            <a:ext cx="883920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and Text Boxes</a:t>
            </a:r>
            <a:endParaRPr/>
          </a:p>
        </p:txBody>
      </p:sp>
      <p:sp>
        <p:nvSpPr>
          <p:cNvPr id="1619" name="Google Shape;1619;p43"/>
          <p:cNvSpPr txBox="1"/>
          <p:nvPr/>
        </p:nvSpPr>
        <p:spPr>
          <a:xfrm>
            <a:off x="435425" y="1411400"/>
            <a:ext cx="46995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create a text cell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use Command MM (on a mac)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Hover near the top or bottom of your current cell and then click “Text”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0" name="Google Shape;16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25" y="2627575"/>
            <a:ext cx="8463776" cy="216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1" name="Google Shape;1621;p43"/>
          <p:cNvCxnSpPr/>
          <p:nvPr/>
        </p:nvCxnSpPr>
        <p:spPr>
          <a:xfrm flipH="1">
            <a:off x="5285225" y="2087050"/>
            <a:ext cx="1231200" cy="247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2" name="Google Shape;1622;p43"/>
          <p:cNvSpPr txBox="1"/>
          <p:nvPr/>
        </p:nvSpPr>
        <p:spPr>
          <a:xfrm>
            <a:off x="6336250" y="1582500"/>
            <a:ext cx="1276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 Text Box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and Text Boxes</a:t>
            </a:r>
            <a:endParaRPr/>
          </a:p>
        </p:txBody>
      </p:sp>
      <p:pic>
        <p:nvPicPr>
          <p:cNvPr id="1628" name="Google Shape;16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375"/>
            <a:ext cx="8839198" cy="2717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9" name="Google Shape;1629;p44"/>
          <p:cNvCxnSpPr/>
          <p:nvPr/>
        </p:nvCxnSpPr>
        <p:spPr>
          <a:xfrm>
            <a:off x="1426400" y="3273225"/>
            <a:ext cx="825900" cy="111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0" name="Google Shape;1630;p44"/>
          <p:cNvSpPr txBox="1"/>
          <p:nvPr/>
        </p:nvSpPr>
        <p:spPr>
          <a:xfrm>
            <a:off x="1756700" y="4384425"/>
            <a:ext cx="16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your code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31" name="Google Shape;1631;p44"/>
          <p:cNvCxnSpPr/>
          <p:nvPr/>
        </p:nvCxnSpPr>
        <p:spPr>
          <a:xfrm flipH="1">
            <a:off x="6771675" y="3663600"/>
            <a:ext cx="630600" cy="88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2" name="Google Shape;1632;p44"/>
          <p:cNvSpPr txBox="1"/>
          <p:nvPr/>
        </p:nvSpPr>
        <p:spPr>
          <a:xfrm>
            <a:off x="6156075" y="4520450"/>
            <a:ext cx="1366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the output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5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38" name="Google Shape;1638;p45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639" name="Google Shape;1639;p4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0" name="Google Shape;1640;p45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641" name="Google Shape;1641;p4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4" name="Google Shape;1644;p45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grpSp>
        <p:nvGrpSpPr>
          <p:cNvPr id="1645" name="Google Shape;1645;p45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46" name="Google Shape;1646;p45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1" name="Google Shape;1651;p4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52" name="Google Shape;1652;p45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53" name="Google Shape;1653;p4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45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61" name="Google Shape;1661;p4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4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45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669" name="Google Shape;1669;p4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1" name="Google Shape;1671;p45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72" name="Google Shape;1672;p4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4" name="Google Shape;1674;p45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45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676" name="Google Shape;1676;p4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7" name="Google Shape;1677;p4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4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684" name="Google Shape;1684;p46"/>
          <p:cNvSpPr txBox="1"/>
          <p:nvPr>
            <p:ph idx="6" type="subTitle"/>
          </p:nvPr>
        </p:nvSpPr>
        <p:spPr>
          <a:xfrm>
            <a:off x="716658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values</a:t>
            </a:r>
            <a:endParaRPr/>
          </a:p>
        </p:txBody>
      </p:sp>
      <p:sp>
        <p:nvSpPr>
          <p:cNvPr id="1685" name="Google Shape;1685;p46"/>
          <p:cNvSpPr txBox="1"/>
          <p:nvPr>
            <p:ph idx="1" type="subTitle"/>
          </p:nvPr>
        </p:nvSpPr>
        <p:spPr>
          <a:xfrm>
            <a:off x="716629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integer values (whole numbers)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 -5, 0 are all integer values</a:t>
            </a:r>
            <a:endParaRPr/>
          </a:p>
        </p:txBody>
      </p:sp>
      <p:sp>
        <p:nvSpPr>
          <p:cNvPr id="1686" name="Google Shape;1686;p46"/>
          <p:cNvSpPr txBox="1"/>
          <p:nvPr>
            <p:ph idx="2" type="subTitle"/>
          </p:nvPr>
        </p:nvSpPr>
        <p:spPr>
          <a:xfrm>
            <a:off x="4565350" y="1585000"/>
            <a:ext cx="39930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text (string)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Enclosed with quotes - </a:t>
            </a:r>
            <a:r>
              <a:rPr lang="en"/>
              <a:t>single</a:t>
            </a:r>
            <a:r>
              <a:rPr lang="en"/>
              <a:t> or double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“Hello”, ‘Python is Cool’, “3 is the best number”</a:t>
            </a:r>
            <a:endParaRPr/>
          </a:p>
        </p:txBody>
      </p:sp>
      <p:sp>
        <p:nvSpPr>
          <p:cNvPr id="1687" name="Google Shape;1687;p46"/>
          <p:cNvSpPr txBox="1"/>
          <p:nvPr>
            <p:ph idx="3" type="subTitle"/>
          </p:nvPr>
        </p:nvSpPr>
        <p:spPr>
          <a:xfrm>
            <a:off x="7166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floating point number (decimal)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31.0, -0.987, 45.24</a:t>
            </a:r>
            <a:endParaRPr/>
          </a:p>
        </p:txBody>
      </p:sp>
      <p:sp>
        <p:nvSpPr>
          <p:cNvPr id="1688" name="Google Shape;1688;p46"/>
          <p:cNvSpPr txBox="1"/>
          <p:nvPr>
            <p:ph idx="4" type="subTitle"/>
          </p:nvPr>
        </p:nvSpPr>
        <p:spPr>
          <a:xfrm>
            <a:off x="716629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(integer)</a:t>
            </a:r>
            <a:endParaRPr/>
          </a:p>
        </p:txBody>
      </p:sp>
      <p:sp>
        <p:nvSpPr>
          <p:cNvPr id="1689" name="Google Shape;1689;p46"/>
          <p:cNvSpPr txBox="1"/>
          <p:nvPr>
            <p:ph idx="5" type="subTitle"/>
          </p:nvPr>
        </p:nvSpPr>
        <p:spPr>
          <a:xfrm>
            <a:off x="4565340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(string)</a:t>
            </a:r>
            <a:endParaRPr/>
          </a:p>
        </p:txBody>
      </p:sp>
      <p:sp>
        <p:nvSpPr>
          <p:cNvPr id="1690" name="Google Shape;1690;p46"/>
          <p:cNvSpPr txBox="1"/>
          <p:nvPr>
            <p:ph idx="6" type="subTitle"/>
          </p:nvPr>
        </p:nvSpPr>
        <p:spPr>
          <a:xfrm>
            <a:off x="4565359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691" name="Google Shape;1691;p46"/>
          <p:cNvSpPr txBox="1"/>
          <p:nvPr>
            <p:ph idx="3" type="subTitle"/>
          </p:nvPr>
        </p:nvSpPr>
        <p:spPr>
          <a:xfrm>
            <a:off x="45653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 value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to comparison operators: &lt;, &gt;, !=, ==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More on Boolean Values </a:t>
            </a:r>
            <a:endParaRPr sz="2700"/>
          </a:p>
        </p:txBody>
      </p:sp>
      <p:sp>
        <p:nvSpPr>
          <p:cNvPr id="1697" name="Google Shape;1697;p47"/>
          <p:cNvSpPr txBox="1"/>
          <p:nvPr/>
        </p:nvSpPr>
        <p:spPr>
          <a:xfrm>
            <a:off x="838375" y="1064975"/>
            <a:ext cx="5167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➔"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➔"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Comparison Operators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!= means does not equal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== means equal</a:t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➔"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compare string, integers and float values 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8" name="Google Shape;16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75" y="2930225"/>
            <a:ext cx="2209571" cy="18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425" y="3059625"/>
            <a:ext cx="3228176" cy="15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Using ‘And’ and ‘Or’ To Compare </a:t>
            </a:r>
            <a:endParaRPr sz="2700"/>
          </a:p>
        </p:txBody>
      </p:sp>
      <p:sp>
        <p:nvSpPr>
          <p:cNvPr id="1705" name="Google Shape;1705;p48"/>
          <p:cNvSpPr txBox="1"/>
          <p:nvPr/>
        </p:nvSpPr>
        <p:spPr>
          <a:xfrm>
            <a:off x="838375" y="1320225"/>
            <a:ext cx="5167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 and True = True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 and False =  False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 and False = False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 or True = True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 or False = True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 or False = False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Naming Variables</a:t>
            </a:r>
            <a:endParaRPr sz="2700"/>
          </a:p>
        </p:txBody>
      </p:sp>
      <p:sp>
        <p:nvSpPr>
          <p:cNvPr id="1711" name="Google Shape;1711;p49"/>
          <p:cNvSpPr txBox="1"/>
          <p:nvPr/>
        </p:nvSpPr>
        <p:spPr>
          <a:xfrm>
            <a:off x="823350" y="1125050"/>
            <a:ext cx="51675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Assign Variables using ‘=’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thisVariable = 4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Do’s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letters and numbers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underscores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 or False = False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Recognize case sensitivity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Don’ts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 with a number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Python keywords as a variable name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2" name="Google Shape;17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925" y="1592625"/>
            <a:ext cx="3599201" cy="19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0"/>
          <p:cNvSpPr txBox="1"/>
          <p:nvPr>
            <p:ph idx="2" type="title"/>
          </p:nvPr>
        </p:nvSpPr>
        <p:spPr>
          <a:xfrm>
            <a:off x="735663" y="640550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18" name="Google Shape;1718;p50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19" name="Google Shape;1719;p5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0" name="Google Shape;1720;p50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21" name="Google Shape;1721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4" name="Google Shape;1724;p50"/>
          <p:cNvSpPr txBox="1"/>
          <p:nvPr>
            <p:ph type="title"/>
          </p:nvPr>
        </p:nvSpPr>
        <p:spPr>
          <a:xfrm>
            <a:off x="735650" y="1486875"/>
            <a:ext cx="7267200" cy="17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</a:t>
            </a:r>
            <a:endParaRPr/>
          </a:p>
        </p:txBody>
      </p:sp>
      <p:grpSp>
        <p:nvGrpSpPr>
          <p:cNvPr id="1725" name="Google Shape;1725;p50"/>
          <p:cNvGrpSpPr/>
          <p:nvPr/>
        </p:nvGrpSpPr>
        <p:grpSpPr>
          <a:xfrm>
            <a:off x="6616506" y="-394826"/>
            <a:ext cx="3618167" cy="6666030"/>
            <a:chOff x="6128138" y="-1301175"/>
            <a:chExt cx="4268216" cy="6666030"/>
          </a:xfrm>
        </p:grpSpPr>
        <p:sp>
          <p:nvSpPr>
            <p:cNvPr id="1726" name="Google Shape;1726;p50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1" name="Google Shape;1731;p5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2" name="Google Shape;1732;p50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33" name="Google Shape;1733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Google Shape;1740;p50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41" name="Google Shape;1741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8" name="Google Shape;1748;p50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49" name="Google Shape;174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1" name="Google Shape;1751;p50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4" name="Google Shape;1754;p50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50"/>
          <p:cNvGrpSpPr/>
          <p:nvPr/>
        </p:nvGrpSpPr>
        <p:grpSpPr>
          <a:xfrm>
            <a:off x="807425" y="3354326"/>
            <a:ext cx="4558967" cy="134100"/>
            <a:chOff x="796100" y="3019701"/>
            <a:chExt cx="4558967" cy="134100"/>
          </a:xfrm>
        </p:grpSpPr>
        <p:sp>
          <p:nvSpPr>
            <p:cNvPr id="1756" name="Google Shape;1756;p5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7" name="Google Shape;1757;p5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8" name="Google Shape;1758;p5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Schedule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3" name="Google Shape;1453;p33"/>
          <p:cNvSpPr txBox="1"/>
          <p:nvPr>
            <p:ph idx="9" type="subTitle"/>
          </p:nvPr>
        </p:nvSpPr>
        <p:spPr>
          <a:xfrm>
            <a:off x="720000" y="1717284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54" name="Google Shape;1454;p33"/>
          <p:cNvSpPr txBox="1"/>
          <p:nvPr>
            <p:ph idx="5" type="title"/>
          </p:nvPr>
        </p:nvSpPr>
        <p:spPr>
          <a:xfrm>
            <a:off x="720002" y="1280225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5" name="Google Shape;1455;p33"/>
          <p:cNvSpPr txBox="1"/>
          <p:nvPr>
            <p:ph idx="6" type="title"/>
          </p:nvPr>
        </p:nvSpPr>
        <p:spPr>
          <a:xfrm>
            <a:off x="5977802" y="1196777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6" name="Google Shape;1456;p33"/>
          <p:cNvSpPr txBox="1"/>
          <p:nvPr>
            <p:ph idx="7" type="title"/>
          </p:nvPr>
        </p:nvSpPr>
        <p:spPr>
          <a:xfrm>
            <a:off x="3478927" y="1280225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7" name="Google Shape;1457;p33"/>
          <p:cNvSpPr txBox="1"/>
          <p:nvPr>
            <p:ph idx="8" type="title"/>
          </p:nvPr>
        </p:nvSpPr>
        <p:spPr>
          <a:xfrm>
            <a:off x="720002" y="3031202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8" name="Google Shape;1458;p33"/>
          <p:cNvSpPr txBox="1"/>
          <p:nvPr>
            <p:ph idx="13" type="subTitle"/>
          </p:nvPr>
        </p:nvSpPr>
        <p:spPr>
          <a:xfrm>
            <a:off x="3478929" y="1921713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459" name="Google Shape;1459;p33"/>
          <p:cNvSpPr txBox="1"/>
          <p:nvPr>
            <p:ph idx="14" type="subTitle"/>
          </p:nvPr>
        </p:nvSpPr>
        <p:spPr>
          <a:xfrm>
            <a:off x="5977800" y="1572214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1460" name="Google Shape;1460;p33"/>
          <p:cNvSpPr txBox="1"/>
          <p:nvPr>
            <p:ph idx="15" type="subTitle"/>
          </p:nvPr>
        </p:nvSpPr>
        <p:spPr>
          <a:xfrm>
            <a:off x="720000" y="3031200"/>
            <a:ext cx="2446200" cy="12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</a:t>
            </a:r>
            <a:endParaRPr/>
          </a:p>
        </p:txBody>
      </p:sp>
      <p:sp>
        <p:nvSpPr>
          <p:cNvPr id="1461" name="Google Shape;1461;p33"/>
          <p:cNvSpPr txBox="1"/>
          <p:nvPr>
            <p:ph idx="6" type="title"/>
          </p:nvPr>
        </p:nvSpPr>
        <p:spPr>
          <a:xfrm>
            <a:off x="5977802" y="3031202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62" name="Google Shape;1462;p33"/>
          <p:cNvSpPr txBox="1"/>
          <p:nvPr>
            <p:ph idx="7" type="title"/>
          </p:nvPr>
        </p:nvSpPr>
        <p:spPr>
          <a:xfrm>
            <a:off x="3478927" y="3031200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63" name="Google Shape;1463;p33"/>
          <p:cNvSpPr txBox="1"/>
          <p:nvPr>
            <p:ph idx="13" type="subTitle"/>
          </p:nvPr>
        </p:nvSpPr>
        <p:spPr>
          <a:xfrm>
            <a:off x="3478925" y="3956771"/>
            <a:ext cx="244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Control Flow</a:t>
            </a:r>
            <a:endParaRPr/>
          </a:p>
        </p:txBody>
      </p:sp>
      <p:sp>
        <p:nvSpPr>
          <p:cNvPr id="1464" name="Google Shape;1464;p33"/>
          <p:cNvSpPr txBox="1"/>
          <p:nvPr>
            <p:ph idx="14" type="subTitle"/>
          </p:nvPr>
        </p:nvSpPr>
        <p:spPr>
          <a:xfrm>
            <a:off x="5977800" y="3751801"/>
            <a:ext cx="244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Loops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</a:t>
            </a:r>
            <a:endParaRPr/>
          </a:p>
        </p:txBody>
      </p:sp>
      <p:sp>
        <p:nvSpPr>
          <p:cNvPr id="1764" name="Google Shape;1764;p51"/>
          <p:cNvSpPr txBox="1"/>
          <p:nvPr>
            <p:ph idx="6" type="subTitle"/>
          </p:nvPr>
        </p:nvSpPr>
        <p:spPr>
          <a:xfrm>
            <a:off x="716658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len()</a:t>
            </a:r>
            <a:endParaRPr/>
          </a:p>
        </p:txBody>
      </p:sp>
      <p:sp>
        <p:nvSpPr>
          <p:cNvPr id="1765" name="Google Shape;1765;p51"/>
          <p:cNvSpPr txBox="1"/>
          <p:nvPr>
            <p:ph idx="1" type="subTitle"/>
          </p:nvPr>
        </p:nvSpPr>
        <p:spPr>
          <a:xfrm>
            <a:off x="716629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result to the screen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51"/>
          <p:cNvSpPr txBox="1"/>
          <p:nvPr>
            <p:ph idx="2" type="subTitle"/>
          </p:nvPr>
        </p:nvSpPr>
        <p:spPr>
          <a:xfrm>
            <a:off x="4565350" y="1585000"/>
            <a:ext cx="39930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user to enter input</a:t>
            </a:r>
            <a:endParaRPr/>
          </a:p>
        </p:txBody>
      </p:sp>
      <p:sp>
        <p:nvSpPr>
          <p:cNvPr id="1767" name="Google Shape;1767;p51"/>
          <p:cNvSpPr txBox="1"/>
          <p:nvPr>
            <p:ph idx="3" type="subTitle"/>
          </p:nvPr>
        </p:nvSpPr>
        <p:spPr>
          <a:xfrm>
            <a:off x="7166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the length of an object</a:t>
            </a:r>
            <a:endParaRPr/>
          </a:p>
        </p:txBody>
      </p:sp>
      <p:sp>
        <p:nvSpPr>
          <p:cNvPr id="1768" name="Google Shape;1768;p51"/>
          <p:cNvSpPr txBox="1"/>
          <p:nvPr>
            <p:ph idx="4" type="subTitle"/>
          </p:nvPr>
        </p:nvSpPr>
        <p:spPr>
          <a:xfrm>
            <a:off x="716629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print()</a:t>
            </a:r>
            <a:endParaRPr/>
          </a:p>
        </p:txBody>
      </p:sp>
      <p:sp>
        <p:nvSpPr>
          <p:cNvPr id="1769" name="Google Shape;1769;p51"/>
          <p:cNvSpPr txBox="1"/>
          <p:nvPr>
            <p:ph idx="5" type="subTitle"/>
          </p:nvPr>
        </p:nvSpPr>
        <p:spPr>
          <a:xfrm>
            <a:off x="4565340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input()</a:t>
            </a:r>
            <a:endParaRPr/>
          </a:p>
        </p:txBody>
      </p:sp>
      <p:sp>
        <p:nvSpPr>
          <p:cNvPr id="1770" name="Google Shape;1770;p51"/>
          <p:cNvSpPr txBox="1"/>
          <p:nvPr>
            <p:ph idx="6" type="subTitle"/>
          </p:nvPr>
        </p:nvSpPr>
        <p:spPr>
          <a:xfrm>
            <a:off x="4565359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type()</a:t>
            </a:r>
            <a:endParaRPr/>
          </a:p>
        </p:txBody>
      </p:sp>
      <p:sp>
        <p:nvSpPr>
          <p:cNvPr id="1771" name="Google Shape;1771;p51"/>
          <p:cNvSpPr txBox="1"/>
          <p:nvPr>
            <p:ph idx="3" type="subTitle"/>
          </p:nvPr>
        </p:nvSpPr>
        <p:spPr>
          <a:xfrm>
            <a:off x="45653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the data type </a:t>
            </a:r>
            <a:endParaRPr/>
          </a:p>
        </p:txBody>
      </p:sp>
      <p:pic>
        <p:nvPicPr>
          <p:cNvPr id="1772" name="Google Shape;17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75" y="2125011"/>
            <a:ext cx="3486711" cy="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385" y="2068939"/>
            <a:ext cx="2968541" cy="8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Google Shape;177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75" y="4018477"/>
            <a:ext cx="3977657" cy="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2010" y="3827050"/>
            <a:ext cx="2213715" cy="10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Basic Functions</a:t>
            </a:r>
            <a:endParaRPr/>
          </a:p>
        </p:txBody>
      </p:sp>
      <p:sp>
        <p:nvSpPr>
          <p:cNvPr id="1781" name="Google Shape;1781;p52"/>
          <p:cNvSpPr txBox="1"/>
          <p:nvPr>
            <p:ph idx="6" type="subTitle"/>
          </p:nvPr>
        </p:nvSpPr>
        <p:spPr>
          <a:xfrm>
            <a:off x="716658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round()</a:t>
            </a:r>
            <a:endParaRPr/>
          </a:p>
        </p:txBody>
      </p:sp>
      <p:sp>
        <p:nvSpPr>
          <p:cNvPr id="1782" name="Google Shape;1782;p52"/>
          <p:cNvSpPr txBox="1"/>
          <p:nvPr>
            <p:ph idx="1" type="subTitle"/>
          </p:nvPr>
        </p:nvSpPr>
        <p:spPr>
          <a:xfrm>
            <a:off x="716629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the sum</a:t>
            </a:r>
            <a:endParaRPr/>
          </a:p>
        </p:txBody>
      </p:sp>
      <p:sp>
        <p:nvSpPr>
          <p:cNvPr id="1783" name="Google Shape;1783;p52"/>
          <p:cNvSpPr txBox="1"/>
          <p:nvPr>
            <p:ph idx="2" type="subTitle"/>
          </p:nvPr>
        </p:nvSpPr>
        <p:spPr>
          <a:xfrm>
            <a:off x="4565350" y="1585000"/>
            <a:ext cx="39930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the max and min values</a:t>
            </a:r>
            <a:endParaRPr/>
          </a:p>
        </p:txBody>
      </p:sp>
      <p:sp>
        <p:nvSpPr>
          <p:cNvPr id="1784" name="Google Shape;1784;p52"/>
          <p:cNvSpPr txBox="1"/>
          <p:nvPr>
            <p:ph idx="3" type="subTitle"/>
          </p:nvPr>
        </p:nvSpPr>
        <p:spPr>
          <a:xfrm>
            <a:off x="7166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Rounds a float to specified number of decimals</a:t>
            </a:r>
            <a:endParaRPr/>
          </a:p>
        </p:txBody>
      </p:sp>
      <p:sp>
        <p:nvSpPr>
          <p:cNvPr id="1785" name="Google Shape;1785;p52"/>
          <p:cNvSpPr txBox="1"/>
          <p:nvPr>
            <p:ph idx="4" type="subTitle"/>
          </p:nvPr>
        </p:nvSpPr>
        <p:spPr>
          <a:xfrm>
            <a:off x="716629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sum()</a:t>
            </a:r>
            <a:endParaRPr/>
          </a:p>
        </p:txBody>
      </p:sp>
      <p:sp>
        <p:nvSpPr>
          <p:cNvPr id="1786" name="Google Shape;1786;p52"/>
          <p:cNvSpPr txBox="1"/>
          <p:nvPr>
            <p:ph idx="5" type="subTitle"/>
          </p:nvPr>
        </p:nvSpPr>
        <p:spPr>
          <a:xfrm>
            <a:off x="4565340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max() and min()</a:t>
            </a:r>
            <a:endParaRPr/>
          </a:p>
        </p:txBody>
      </p:sp>
      <p:sp>
        <p:nvSpPr>
          <p:cNvPr id="1787" name="Google Shape;1787;p52"/>
          <p:cNvSpPr txBox="1"/>
          <p:nvPr>
            <p:ph idx="6" type="subTitle"/>
          </p:nvPr>
        </p:nvSpPr>
        <p:spPr>
          <a:xfrm>
            <a:off x="4565359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range()</a:t>
            </a:r>
            <a:endParaRPr/>
          </a:p>
        </p:txBody>
      </p:sp>
      <p:sp>
        <p:nvSpPr>
          <p:cNvPr id="1788" name="Google Shape;1788;p52"/>
          <p:cNvSpPr txBox="1"/>
          <p:nvPr>
            <p:ph idx="3" type="subTitle"/>
          </p:nvPr>
        </p:nvSpPr>
        <p:spPr>
          <a:xfrm>
            <a:off x="45653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 sequence of numbers</a:t>
            </a:r>
            <a:endParaRPr/>
          </a:p>
        </p:txBody>
      </p:sp>
      <p:pic>
        <p:nvPicPr>
          <p:cNvPr id="1789" name="Google Shape;17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50" y="1971700"/>
            <a:ext cx="2374374" cy="9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200" y="1917663"/>
            <a:ext cx="2091930" cy="8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75" y="4022225"/>
            <a:ext cx="2168326" cy="8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4175" y="3707700"/>
            <a:ext cx="1934556" cy="13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3"/>
          <p:cNvSpPr txBox="1"/>
          <p:nvPr>
            <p:ph idx="2" type="title"/>
          </p:nvPr>
        </p:nvSpPr>
        <p:spPr>
          <a:xfrm>
            <a:off x="735663" y="640550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798" name="Google Shape;1798;p53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99" name="Google Shape;1799;p5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0" name="Google Shape;1800;p53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801" name="Google Shape;1801;p5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4" name="Google Shape;1804;p53"/>
          <p:cNvSpPr txBox="1"/>
          <p:nvPr>
            <p:ph type="title"/>
          </p:nvPr>
        </p:nvSpPr>
        <p:spPr>
          <a:xfrm>
            <a:off x="735650" y="1486875"/>
            <a:ext cx="7267200" cy="17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grpSp>
        <p:nvGrpSpPr>
          <p:cNvPr id="1805" name="Google Shape;1805;p53"/>
          <p:cNvGrpSpPr/>
          <p:nvPr/>
        </p:nvGrpSpPr>
        <p:grpSpPr>
          <a:xfrm>
            <a:off x="6616506" y="-394826"/>
            <a:ext cx="3618167" cy="6666030"/>
            <a:chOff x="6128138" y="-1301175"/>
            <a:chExt cx="4268216" cy="6666030"/>
          </a:xfrm>
        </p:grpSpPr>
        <p:sp>
          <p:nvSpPr>
            <p:cNvPr id="1806" name="Google Shape;1806;p53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3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3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3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3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1" name="Google Shape;1811;p5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2" name="Google Shape;1812;p5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13" name="Google Shape;1813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0" name="Google Shape;1820;p5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21" name="Google Shape;1821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5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29" name="Google Shape;1829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1" name="Google Shape;1831;p5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32" name="Google Shape;1832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4" name="Google Shape;1834;p5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5" name="Google Shape;1835;p53"/>
          <p:cNvGrpSpPr/>
          <p:nvPr/>
        </p:nvGrpSpPr>
        <p:grpSpPr>
          <a:xfrm>
            <a:off x="807425" y="3354326"/>
            <a:ext cx="4558967" cy="134100"/>
            <a:chOff x="796100" y="3019701"/>
            <a:chExt cx="4558967" cy="134100"/>
          </a:xfrm>
        </p:grpSpPr>
        <p:sp>
          <p:nvSpPr>
            <p:cNvPr id="1836" name="Google Shape;1836;p5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7" name="Google Shape;1837;p5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8" name="Google Shape;1838;p5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Control Flow - If Statements</a:t>
            </a:r>
            <a:endParaRPr sz="2600"/>
          </a:p>
        </p:txBody>
      </p:sp>
      <p:sp>
        <p:nvSpPr>
          <p:cNvPr id="1844" name="Google Shape;1844;p54"/>
          <p:cNvSpPr txBox="1"/>
          <p:nvPr/>
        </p:nvSpPr>
        <p:spPr>
          <a:xfrm>
            <a:off x="823350" y="1275200"/>
            <a:ext cx="51675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Tells python what to execute and in what order using conditional statements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If, else and elif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Elif means “else if”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Syntax is very important in control flow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of colons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of indentation 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Control Flow - Conditional Statements</a:t>
            </a:r>
            <a:endParaRPr sz="2600"/>
          </a:p>
        </p:txBody>
      </p:sp>
      <p:pic>
        <p:nvPicPr>
          <p:cNvPr id="1850" name="Google Shape;18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5" y="1245200"/>
            <a:ext cx="5164949" cy="336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1" name="Google Shape;1851;p55"/>
          <p:cNvCxnSpPr/>
          <p:nvPr/>
        </p:nvCxnSpPr>
        <p:spPr>
          <a:xfrm flipH="1" rot="10800000">
            <a:off x="3708650" y="1531375"/>
            <a:ext cx="22221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2" name="Google Shape;1852;p55"/>
          <p:cNvCxnSpPr>
            <a:stCxn id="1850" idx="3"/>
          </p:cNvCxnSpPr>
          <p:nvPr/>
        </p:nvCxnSpPr>
        <p:spPr>
          <a:xfrm flipH="1" rot="10800000">
            <a:off x="5347374" y="2912962"/>
            <a:ext cx="1364100" cy="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3" name="Google Shape;1853;p55"/>
          <p:cNvCxnSpPr/>
          <p:nvPr/>
        </p:nvCxnSpPr>
        <p:spPr>
          <a:xfrm>
            <a:off x="4134650" y="3828325"/>
            <a:ext cx="1796100" cy="3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4" name="Google Shape;1854;p55"/>
          <p:cNvSpPr txBox="1"/>
          <p:nvPr/>
        </p:nvSpPr>
        <p:spPr>
          <a:xfrm>
            <a:off x="6086600" y="1245200"/>
            <a:ext cx="1908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‘If’ checks a condition. If it is true, it will execute.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5" name="Google Shape;1855;p55"/>
          <p:cNvSpPr txBox="1"/>
          <p:nvPr/>
        </p:nvSpPr>
        <p:spPr>
          <a:xfrm>
            <a:off x="6837275" y="2397400"/>
            <a:ext cx="1925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‘Elif’ checks additional conditions in the case that the if condition is not true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6" name="Google Shape;1856;p55"/>
          <p:cNvSpPr txBox="1"/>
          <p:nvPr/>
        </p:nvSpPr>
        <p:spPr>
          <a:xfrm>
            <a:off x="5941100" y="3966275"/>
            <a:ext cx="23565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‘Else’ runs only if all other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conditions are false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6"/>
          <p:cNvSpPr txBox="1"/>
          <p:nvPr>
            <p:ph idx="2" type="title"/>
          </p:nvPr>
        </p:nvSpPr>
        <p:spPr>
          <a:xfrm>
            <a:off x="735663" y="640550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862" name="Google Shape;1862;p56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863" name="Google Shape;1863;p5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4" name="Google Shape;1864;p56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865" name="Google Shape;1865;p5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5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5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8" name="Google Shape;1868;p56"/>
          <p:cNvSpPr txBox="1"/>
          <p:nvPr>
            <p:ph type="title"/>
          </p:nvPr>
        </p:nvSpPr>
        <p:spPr>
          <a:xfrm>
            <a:off x="735650" y="1486875"/>
            <a:ext cx="7267200" cy="17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</a:t>
            </a:r>
            <a:endParaRPr/>
          </a:p>
        </p:txBody>
      </p:sp>
      <p:grpSp>
        <p:nvGrpSpPr>
          <p:cNvPr id="1869" name="Google Shape;1869;p56"/>
          <p:cNvGrpSpPr/>
          <p:nvPr/>
        </p:nvGrpSpPr>
        <p:grpSpPr>
          <a:xfrm>
            <a:off x="6616506" y="-394826"/>
            <a:ext cx="3618167" cy="6666030"/>
            <a:chOff x="6128138" y="-1301175"/>
            <a:chExt cx="4268216" cy="6666030"/>
          </a:xfrm>
        </p:grpSpPr>
        <p:sp>
          <p:nvSpPr>
            <p:cNvPr id="1870" name="Google Shape;1870;p56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75" name="Google Shape;1875;p5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76" name="Google Shape;1876;p5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77" name="Google Shape;1877;p5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5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5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5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5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5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5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4" name="Google Shape;1884;p5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85" name="Google Shape;1885;p5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5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5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5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5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5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5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2" name="Google Shape;1892;p5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93" name="Google Shape;1893;p5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5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5" name="Google Shape;1895;p5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96" name="Google Shape;1896;p5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5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8" name="Google Shape;1898;p5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9" name="Google Shape;1899;p56"/>
          <p:cNvGrpSpPr/>
          <p:nvPr/>
        </p:nvGrpSpPr>
        <p:grpSpPr>
          <a:xfrm>
            <a:off x="807425" y="3354326"/>
            <a:ext cx="4558967" cy="134100"/>
            <a:chOff x="796100" y="3019701"/>
            <a:chExt cx="4558967" cy="134100"/>
          </a:xfrm>
        </p:grpSpPr>
        <p:sp>
          <p:nvSpPr>
            <p:cNvPr id="1900" name="Google Shape;1900;p5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1" name="Google Shape;1901;p5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2" name="Google Shape;1902;p5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Control Flow - For Loops</a:t>
            </a:r>
            <a:endParaRPr sz="2600"/>
          </a:p>
        </p:txBody>
      </p:sp>
      <p:sp>
        <p:nvSpPr>
          <p:cNvPr id="1908" name="Google Shape;1908;p57"/>
          <p:cNvSpPr txBox="1"/>
          <p:nvPr/>
        </p:nvSpPr>
        <p:spPr>
          <a:xfrm>
            <a:off x="823350" y="1275200"/>
            <a:ext cx="71259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loops allow you to iterate over a sequence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Useful if you want to print out something multiple times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09" name="Google Shape;19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2056826"/>
            <a:ext cx="6895326" cy="270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0" name="Google Shape;1910;p57"/>
          <p:cNvCxnSpPr/>
          <p:nvPr/>
        </p:nvCxnSpPr>
        <p:spPr>
          <a:xfrm>
            <a:off x="5725375" y="2622050"/>
            <a:ext cx="365100" cy="10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1" name="Google Shape;1911;p57"/>
          <p:cNvSpPr txBox="1"/>
          <p:nvPr/>
        </p:nvSpPr>
        <p:spPr>
          <a:xfrm>
            <a:off x="5443250" y="3767125"/>
            <a:ext cx="2157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Brackets are used to create a list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Control Flow - While Loops</a:t>
            </a:r>
            <a:endParaRPr sz="2600"/>
          </a:p>
        </p:txBody>
      </p:sp>
      <p:sp>
        <p:nvSpPr>
          <p:cNvPr id="1917" name="Google Shape;1917;p58"/>
          <p:cNvSpPr txBox="1"/>
          <p:nvPr/>
        </p:nvSpPr>
        <p:spPr>
          <a:xfrm>
            <a:off x="823350" y="1275200"/>
            <a:ext cx="72753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While loops will continue running - so long as a </a:t>
            </a: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true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Useful if you are not sure how many times the loop will have to execute until you get the result you want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18" name="Google Shape;191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63" y="2387374"/>
            <a:ext cx="7541676" cy="22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 MUCH MORE TO LEARN!</a:t>
            </a:r>
            <a:endParaRPr sz="2600"/>
          </a:p>
        </p:txBody>
      </p:sp>
      <p:sp>
        <p:nvSpPr>
          <p:cNvPr id="1924" name="Google Shape;1924;p59"/>
          <p:cNvSpPr txBox="1"/>
          <p:nvPr/>
        </p:nvSpPr>
        <p:spPr>
          <a:xfrm>
            <a:off x="823350" y="1275200"/>
            <a:ext cx="37569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Object oriented programming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Lists and Tuples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Dictionaries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Pandas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Importing Files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Visualization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…MORE!!!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9"/>
          <p:cNvSpPr txBox="1"/>
          <p:nvPr/>
        </p:nvSpPr>
        <p:spPr>
          <a:xfrm>
            <a:off x="4742875" y="1344625"/>
            <a:ext cx="37569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➔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Helpful Resources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W3 Schools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Kaggle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LinkedIn Learning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◆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Generate AI on Google Colab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59"/>
          <p:cNvSpPr txBox="1"/>
          <p:nvPr/>
        </p:nvSpPr>
        <p:spPr>
          <a:xfrm>
            <a:off x="846350" y="3816925"/>
            <a:ext cx="67044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THANKS FOR LISTENING!!!</a:t>
            </a:r>
            <a:endParaRPr b="1" sz="2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4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71" name="Google Shape;1471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2" name="Google Shape;1472;p34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73" name="Google Shape;1473;p3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6" name="Google Shape;1476;p34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477" name="Google Shape;1477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8" name="Google Shape;1478;p34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3" name="Google Shape;1483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4" name="Google Shape;1484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85" name="Google Shape;1485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Google Shape;1492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93" name="Google Shape;1493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0" name="Google Shape;1500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1" name="Google Shape;1501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6" name="Google Shape;1506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8" name="Google Shape;1508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9" name="Google Shape;1509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0" name="Google Shape;1510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Python useful? </a:t>
            </a:r>
            <a:endParaRPr/>
          </a:p>
        </p:txBody>
      </p:sp>
      <p:sp>
        <p:nvSpPr>
          <p:cNvPr id="1516" name="Google Shape;1516;p35"/>
          <p:cNvSpPr txBox="1"/>
          <p:nvPr>
            <p:ph idx="2" type="subTitle"/>
          </p:nvPr>
        </p:nvSpPr>
        <p:spPr>
          <a:xfrm>
            <a:off x="618475" y="1379075"/>
            <a:ext cx="77040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Easy to Learn </a:t>
            </a:r>
            <a:endParaRPr b="1"/>
          </a:p>
          <a:p>
            <a:pPr indent="-317500" lvl="1" marL="91440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/>
              <a:t>Syntax resembles natural language - easy to pick up and identify errors</a:t>
            </a:r>
            <a:endParaRPr b="1"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Many libraries to do many different things with </a:t>
            </a:r>
            <a:endParaRPr b="1"/>
          </a:p>
          <a:p>
            <a:pPr indent="-317500" lvl="1" marL="91440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/>
              <a:t>Data visualization, machine learning, web development and more</a:t>
            </a:r>
            <a:endParaRPr b="1"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Large community of users</a:t>
            </a:r>
            <a:endParaRPr b="1"/>
          </a:p>
          <a:p>
            <a:pPr indent="-317500" lvl="1" marL="91440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/>
              <a:t>Lots of resources to aid in learning and solution assistance               </a:t>
            </a:r>
            <a:endParaRPr b="1"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Can handle large datasets </a:t>
            </a:r>
            <a:endParaRPr b="1"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8" name="Google Shape;1518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9" name="Google Shape;1519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1" name="Google Shape;1521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22" name="Google Shape;1522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3" name="Google Shape;1523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4" name="Google Shape;1524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6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30" name="Google Shape;1530;p36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31" name="Google Shape;1531;p3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2" name="Google Shape;1532;p36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33" name="Google Shape;1533;p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6" name="Google Shape;1536;p36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grpSp>
        <p:nvGrpSpPr>
          <p:cNvPr id="1537" name="Google Shape;1537;p3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38" name="Google Shape;1538;p36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43" name="Google Shape;1543;p3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4" name="Google Shape;1544;p3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45" name="Google Shape;1545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Google Shape;1552;p3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53" name="Google Shape;1553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3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61" name="Google Shape;1561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64" name="Google Shape;1564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6" name="Google Shape;1566;p3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36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568" name="Google Shape;1568;p3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9" name="Google Shape;1569;p3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0" name="Google Shape;1570;p3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You Use Python?</a:t>
            </a:r>
            <a:endParaRPr/>
          </a:p>
        </p:txBody>
      </p:sp>
      <p:sp>
        <p:nvSpPr>
          <p:cNvPr id="1576" name="Google Shape;1576;p37"/>
          <p:cNvSpPr txBox="1"/>
          <p:nvPr>
            <p:ph idx="4" type="subTitle"/>
          </p:nvPr>
        </p:nvSpPr>
        <p:spPr>
          <a:xfrm>
            <a:off x="544350" y="3985100"/>
            <a:ext cx="3803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Jupyter Notebooks</a:t>
            </a:r>
            <a:endParaRPr sz="1500"/>
          </a:p>
          <a:p>
            <a:pPr indent="-323850" lvl="1" marL="9144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Open-source web-based application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Google Colab </a:t>
            </a:r>
            <a:endParaRPr sz="1500"/>
          </a:p>
          <a:p>
            <a:pPr indent="-323850" lvl="1" marL="9144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Free, cloud-based platform </a:t>
            </a:r>
            <a:endParaRPr sz="1500"/>
          </a:p>
          <a:p>
            <a:pPr indent="-323850" lvl="1" marL="9144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You can run Python code in a Jupyter Notebook through Colab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77" name="Google Shape;15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225" y="1508600"/>
            <a:ext cx="2476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Open Google Colab</a:t>
            </a:r>
            <a:endParaRPr/>
          </a:p>
        </p:txBody>
      </p:sp>
      <p:pic>
        <p:nvPicPr>
          <p:cNvPr id="1583" name="Google Shape;15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90034"/>
            <a:ext cx="7965200" cy="303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Look Like This Now</a:t>
            </a:r>
            <a:endParaRPr/>
          </a:p>
        </p:txBody>
      </p:sp>
      <p:pic>
        <p:nvPicPr>
          <p:cNvPr id="1589" name="Google Shape;15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5" y="1173475"/>
            <a:ext cx="8652049" cy="354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Everything Mean?</a:t>
            </a:r>
            <a:endParaRPr/>
          </a:p>
        </p:txBody>
      </p:sp>
      <p:pic>
        <p:nvPicPr>
          <p:cNvPr id="1595" name="Google Shape;15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25" y="1170125"/>
            <a:ext cx="8424000" cy="331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6" name="Google Shape;1596;p40"/>
          <p:cNvCxnSpPr/>
          <p:nvPr/>
        </p:nvCxnSpPr>
        <p:spPr>
          <a:xfrm flipH="1">
            <a:off x="6029350" y="2358275"/>
            <a:ext cx="600600" cy="16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7" name="Google Shape;1597;p40"/>
          <p:cNvSpPr txBox="1"/>
          <p:nvPr/>
        </p:nvSpPr>
        <p:spPr>
          <a:xfrm>
            <a:off x="4471875" y="4004675"/>
            <a:ext cx="3448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allows you to connect to a runtime - in other words it allows your code to process!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