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Poppins"/>
      <p:regular r:id="rId39"/>
      <p:bold r:id="rId40"/>
      <p:italic r:id="rId41"/>
      <p:boldItalic r:id="rId42"/>
    </p:embeddedFont>
    <p:embeddedFont>
      <p:font typeface="Source Code Pro"/>
      <p:regular r:id="rId43"/>
      <p:bold r:id="rId44"/>
      <p:italic r:id="rId45"/>
      <p:boldItalic r:id="rId46"/>
    </p:embeddedFont>
    <p:embeddedFont>
      <p:font typeface="PT Sans"/>
      <p:regular r:id="rId47"/>
      <p:bold r:id="rId48"/>
      <p:italic r:id="rId49"/>
      <p:boldItalic r:id="rId50"/>
    </p:embeddedFont>
    <p:embeddedFont>
      <p:font typeface="Roboto Mono"/>
      <p:regular r:id="rId51"/>
      <p:bold r:id="rId52"/>
      <p:italic r:id="rId53"/>
      <p:boldItalic r:id="rId54"/>
    </p:embeddedFont>
    <p:embeddedFont>
      <p:font typeface="IBM Plex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.fntdata"/><Relationship Id="rId42" Type="http://schemas.openxmlformats.org/officeDocument/2006/relationships/font" Target="fonts/Poppins-boldItalic.fntdata"/><Relationship Id="rId41" Type="http://schemas.openxmlformats.org/officeDocument/2006/relationships/font" Target="fonts/Poppins-italic.fntdata"/><Relationship Id="rId44" Type="http://schemas.openxmlformats.org/officeDocument/2006/relationships/font" Target="fonts/SourceCodePro-bold.fntdata"/><Relationship Id="rId43" Type="http://schemas.openxmlformats.org/officeDocument/2006/relationships/font" Target="fonts/SourceCodePro-regular.fntdata"/><Relationship Id="rId46" Type="http://schemas.openxmlformats.org/officeDocument/2006/relationships/font" Target="fonts/SourceCodePro-boldItalic.fntdata"/><Relationship Id="rId45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-bold.fntdata"/><Relationship Id="rId47" Type="http://schemas.openxmlformats.org/officeDocument/2006/relationships/font" Target="fonts/PTSans-regular.fntdata"/><Relationship Id="rId49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Poppins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ono-regular.fntdata"/><Relationship Id="rId50" Type="http://schemas.openxmlformats.org/officeDocument/2006/relationships/font" Target="fonts/PTSans-boldItalic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7.xml"/><Relationship Id="rId55" Type="http://schemas.openxmlformats.org/officeDocument/2006/relationships/font" Target="fonts/IBMPlexMono-regular.fntdata"/><Relationship Id="rId10" Type="http://schemas.openxmlformats.org/officeDocument/2006/relationships/slide" Target="slides/slide6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57" Type="http://schemas.openxmlformats.org/officeDocument/2006/relationships/font" Target="fonts/IBMPlexMono-italic.fntdata"/><Relationship Id="rId12" Type="http://schemas.openxmlformats.org/officeDocument/2006/relationships/slide" Target="slides/slide8.xml"/><Relationship Id="rId56" Type="http://schemas.openxmlformats.org/officeDocument/2006/relationships/font" Target="fonts/IBMPlexMon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IBMPlexMon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30338ebb43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30338ebb43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30338ebb43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30338ebb43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30338ebb43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30338ebb43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30338ebb43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30338ebb43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30338ebb43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30338ebb43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30338ebb43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30338ebb43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3017e8712f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3017e8712f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30338ebb43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30338ebb43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30338ebb43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30338ebb43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30338ebb43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30338ebb43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30338ebb43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30338ebb43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3017e8712f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3017e8712f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30338ebb43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30338ebb43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30338ebb43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30338ebb43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30338ebb43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30338ebb43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30338ebb43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30338ebb43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30338ebb43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30338ebb43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30338ebb439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30338ebb43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0338ebb439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30338ebb43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30338ebb439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30338ebb43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4e6b4d5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4e6b4d5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30338ebb43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30338ebb43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0338ebb439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0338ebb439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30338ebb439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30338ebb439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0338ebb439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0338ebb439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30338ebb439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30338ebb439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30338ebb4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30338ebb4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4ed99bf1a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4ed99bf1a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30338ebb43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30338ebb43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4e6b4d5c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4e6b4d5c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30338ebb43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30338ebb43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osit.co/download/rstudio-desktop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in R: Basics</a:t>
            </a:r>
            <a:endParaRPr/>
          </a:p>
        </p:txBody>
      </p:sp>
      <p:sp>
        <p:nvSpPr>
          <p:cNvPr id="1426" name="Google Shape;1426;p3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KTP </a:t>
            </a:r>
            <a:r>
              <a:rPr lang="en">
                <a:solidFill>
                  <a:schemeClr val="dk2"/>
                </a:solidFill>
              </a:rPr>
              <a:t>Coding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Workshop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7" name="Google Shape;1427;p32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28" name="Google Shape;1428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9" name="Google Shape;1429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0" name="Google Shape;1430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2" name="Google Shape;1432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3" name="Google Shape;1433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4" name="Google Shape;1434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5" name="Google Shape;1435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7" name="Google Shape;1437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8" name="Google Shape;1438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9" name="Google Shape;1439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" name="Google Shape;1441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2" name="Google Shape;1442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Google Shape;1444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7" name="Google Shape;1447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1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+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Subtraction: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: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Division: / </a:t>
            </a:r>
            <a:endParaRPr/>
          </a:p>
        </p:txBody>
      </p:sp>
      <p:sp>
        <p:nvSpPr>
          <p:cNvPr id="1623" name="Google Shape;1623;p41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max(1, 10, 100)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min(1, 10, 100)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41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Root =sqrt()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 value= abs()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Functions </a:t>
            </a:r>
            <a:endParaRPr/>
          </a:p>
        </p:txBody>
      </p:sp>
      <p:sp>
        <p:nvSpPr>
          <p:cNvPr id="1626" name="Google Shape;1626;p41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math</a:t>
            </a:r>
            <a:endParaRPr/>
          </a:p>
        </p:txBody>
      </p:sp>
      <p:sp>
        <p:nvSpPr>
          <p:cNvPr id="1627" name="Google Shape;1627;p41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&amp; Mins</a:t>
            </a:r>
            <a:endParaRPr/>
          </a:p>
        </p:txBody>
      </p:sp>
      <p:sp>
        <p:nvSpPr>
          <p:cNvPr id="1628" name="Google Shape;1628;p41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Roots &amp; abs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</a:t>
            </a:r>
            <a:endParaRPr/>
          </a:p>
        </p:txBody>
      </p:sp>
      <p:sp>
        <p:nvSpPr>
          <p:cNvPr id="1634" name="Google Shape;1634;p42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same math functions!</a:t>
            </a:r>
            <a:endParaRPr/>
          </a:p>
        </p:txBody>
      </p:sp>
      <p:sp>
        <p:nvSpPr>
          <p:cNvPr id="1635" name="Google Shape;1635;p42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-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|| - 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 -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42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&lt;&lt;- (global) </a:t>
            </a:r>
            <a:endParaRPr/>
          </a:p>
        </p:txBody>
      </p:sp>
      <p:sp>
        <p:nvSpPr>
          <p:cNvPr id="1637" name="Google Shape;1637;p42"/>
          <p:cNvSpPr txBox="1"/>
          <p:nvPr>
            <p:ph idx="4" type="subTitle"/>
          </p:nvPr>
        </p:nvSpPr>
        <p:spPr>
          <a:xfrm>
            <a:off x="5237149" y="3561375"/>
            <a:ext cx="2926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- equal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&lt;= - less than or equal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&gt;= - greater than or equal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- greater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 - less</a:t>
            </a:r>
            <a:endParaRPr/>
          </a:p>
        </p:txBody>
      </p:sp>
      <p:sp>
        <p:nvSpPr>
          <p:cNvPr id="1638" name="Google Shape;1638;p42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endParaRPr/>
          </a:p>
        </p:txBody>
      </p:sp>
      <p:sp>
        <p:nvSpPr>
          <p:cNvPr id="1639" name="Google Shape;1639;p42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</a:t>
            </a:r>
            <a:endParaRPr/>
          </a:p>
        </p:txBody>
      </p:sp>
      <p:sp>
        <p:nvSpPr>
          <p:cNvPr id="1640" name="Google Shape;1640;p42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</a:t>
            </a:r>
            <a:endParaRPr/>
          </a:p>
        </p:txBody>
      </p:sp>
      <p:sp>
        <p:nvSpPr>
          <p:cNvPr id="1641" name="Google Shape;1641;p42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647" name="Google Shape;1647;p43"/>
          <p:cNvSpPr txBox="1"/>
          <p:nvPr>
            <p:ph idx="1" type="subTitle"/>
          </p:nvPr>
        </p:nvSpPr>
        <p:spPr>
          <a:xfrm>
            <a:off x="4999898" y="2372500"/>
            <a:ext cx="3486000" cy="23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When: The number of iterations is unknown; loop continues as long as a condition is TRUE.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(note must have an initial index)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&lt;- 1  # Initial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(x &lt;= 5)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 &lt;- x + 1  # Update index to prevent infinite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3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</a:t>
            </a:r>
            <a:endParaRPr/>
          </a:p>
        </p:txBody>
      </p:sp>
      <p:sp>
        <p:nvSpPr>
          <p:cNvPr id="1649" name="Google Shape;1649;p43"/>
          <p:cNvSpPr txBox="1"/>
          <p:nvPr>
            <p:ph idx="4" type="subTitle"/>
          </p:nvPr>
        </p:nvSpPr>
        <p:spPr>
          <a:xfrm>
            <a:off x="7200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650" name="Google Shape;1650;p43"/>
          <p:cNvSpPr txBox="1"/>
          <p:nvPr/>
        </p:nvSpPr>
        <p:spPr>
          <a:xfrm>
            <a:off x="1164900" y="2365650"/>
            <a:ext cx="51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1" name="Google Shape;1651;p43"/>
          <p:cNvSpPr txBox="1"/>
          <p:nvPr/>
        </p:nvSpPr>
        <p:spPr>
          <a:xfrm>
            <a:off x="720000" y="1066325"/>
            <a:ext cx="73032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Loops are essential for automating repetitive tasks, processing data, and iterating over elements in structures like vectors and lists.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2" name="Google Shape;1652;p43"/>
          <p:cNvSpPr txBox="1"/>
          <p:nvPr>
            <p:ph idx="1" type="subTitle"/>
          </p:nvPr>
        </p:nvSpPr>
        <p:spPr>
          <a:xfrm>
            <a:off x="719998" y="2372500"/>
            <a:ext cx="3486000" cy="23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When:</a:t>
            </a:r>
            <a:r>
              <a:rPr b="1" lang="en"/>
              <a:t> </a:t>
            </a:r>
            <a:r>
              <a:rPr lang="en"/>
              <a:t>Iterating over a fixed sequence, like elements in a vector or a range of numbers.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(i in 1:5)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Functions </a:t>
            </a:r>
            <a:endParaRPr/>
          </a:p>
        </p:txBody>
      </p:sp>
      <p:sp>
        <p:nvSpPr>
          <p:cNvPr id="1658" name="Google Shape;1658;p44"/>
          <p:cNvSpPr txBox="1"/>
          <p:nvPr>
            <p:ph idx="1" type="subTitle"/>
          </p:nvPr>
        </p:nvSpPr>
        <p:spPr>
          <a:xfrm>
            <a:off x="713225" y="1511325"/>
            <a:ext cx="66912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Definition: Functions are reusable blocks of code that perform specific tasks.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Purpose: Organize code, reduce repetition, and make programs modular and readable.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5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664" name="Google Shape;1664;p45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 &lt;- function() {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 a function with the name my_function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on function </a:t>
            </a:r>
            <a:endParaRPr/>
          </a:p>
        </p:txBody>
      </p:sp>
      <p:sp>
        <p:nvSpPr>
          <p:cNvPr id="1670" name="Google Shape;1670;p46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greet(“Aaron”)</a:t>
            </a:r>
            <a:endParaRPr/>
          </a:p>
        </p:txBody>
      </p:sp>
      <p:sp>
        <p:nvSpPr>
          <p:cNvPr id="1671" name="Google Shape;1671;p46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greet &lt;- function(name = "R User") { print(paste("Hello,", name)) }</a:t>
            </a:r>
            <a:endParaRPr/>
          </a:p>
        </p:txBody>
      </p:sp>
      <p:sp>
        <p:nvSpPr>
          <p:cNvPr id="1672" name="Google Shape;1672;p46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</a:t>
            </a:r>
            <a:endParaRPr/>
          </a:p>
        </p:txBody>
      </p:sp>
      <p:sp>
        <p:nvSpPr>
          <p:cNvPr id="1673" name="Google Shape;1673;p46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Function: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7"/>
          <p:cNvSpPr txBox="1"/>
          <p:nvPr>
            <p:ph idx="2" type="title"/>
          </p:nvPr>
        </p:nvSpPr>
        <p:spPr>
          <a:xfrm>
            <a:off x="735663" y="82257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79" name="Google Shape;1679;p47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680" name="Google Shape;1680;p47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1" name="Google Shape;1681;p47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682" name="Google Shape;1682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5" name="Google Shape;1685;p47"/>
          <p:cNvSpPr txBox="1"/>
          <p:nvPr>
            <p:ph type="title"/>
          </p:nvPr>
        </p:nvSpPr>
        <p:spPr>
          <a:xfrm>
            <a:off x="758300" y="1914625"/>
            <a:ext cx="5598000" cy="15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Structures</a:t>
            </a:r>
            <a:r>
              <a:rPr lang="en"/>
              <a:t> </a:t>
            </a:r>
            <a:endParaRPr/>
          </a:p>
        </p:txBody>
      </p:sp>
      <p:grpSp>
        <p:nvGrpSpPr>
          <p:cNvPr id="1686" name="Google Shape;1686;p47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687" name="Google Shape;1687;p47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92" name="Google Shape;1692;p47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93" name="Google Shape;1693;p47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694" name="Google Shape;1694;p4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4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4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1" name="Google Shape;1701;p47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702" name="Google Shape;1702;p4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4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4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4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4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4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9" name="Google Shape;1709;p47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710" name="Google Shape;1710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2" name="Google Shape;1712;p47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713" name="Google Shape;1713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5" name="Google Shape;1715;p47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47"/>
          <p:cNvGrpSpPr/>
          <p:nvPr/>
        </p:nvGrpSpPr>
        <p:grpSpPr>
          <a:xfrm>
            <a:off x="834400" y="3518176"/>
            <a:ext cx="4558967" cy="134100"/>
            <a:chOff x="796100" y="3019701"/>
            <a:chExt cx="4558967" cy="134100"/>
          </a:xfrm>
        </p:grpSpPr>
        <p:sp>
          <p:nvSpPr>
            <p:cNvPr id="1717" name="Google Shape;1717;p4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8" name="Google Shape;1718;p4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9" name="Google Shape;1719;p4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4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happens when you want to store multiple pieces of data?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Vectors:</a:t>
            </a:r>
            <a:r>
              <a:rPr lang="en" sz="2400"/>
              <a:t>A one-dimensional data structure with elements of the same type.</a:t>
            </a:r>
            <a:endParaRPr sz="2400"/>
          </a:p>
        </p:txBody>
      </p:sp>
      <p:sp>
        <p:nvSpPr>
          <p:cNvPr id="1730" name="Google Shape;1730;p4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square brackets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Numbers[2]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names [3]</a:t>
            </a:r>
            <a:endParaRPr/>
          </a:p>
        </p:txBody>
      </p:sp>
      <p:sp>
        <p:nvSpPr>
          <p:cNvPr id="1731" name="Google Shape;1731;p4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vector: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&lt;- c(1, 2, 3, 4)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names &lt;- c("Alice", "Bob", "Charlie")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Lists:</a:t>
            </a:r>
            <a:r>
              <a:rPr lang="en" sz="2400"/>
              <a:t>One-dimensional structure that can contain elements of different types (e.g., numeric, character, vectors).</a:t>
            </a:r>
            <a:endParaRPr sz="2400"/>
          </a:p>
        </p:txBody>
      </p:sp>
      <p:sp>
        <p:nvSpPr>
          <p:cNvPr id="1737" name="Google Shape;1737;p50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$ or [[ ]]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person$name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person[[2]] </a:t>
            </a:r>
            <a:endParaRPr/>
          </a:p>
        </p:txBody>
      </p:sp>
      <p:sp>
        <p:nvSpPr>
          <p:cNvPr id="1738" name="Google Shape;1738;p50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lists: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&lt;- list(name="Alice", age=25, scores=c(80, 90, 85))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Schedule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3" name="Google Shape;1453;p33"/>
          <p:cNvSpPr txBox="1"/>
          <p:nvPr>
            <p:ph idx="9" type="subTitle"/>
          </p:nvPr>
        </p:nvSpPr>
        <p:spPr>
          <a:xfrm>
            <a:off x="720000" y="1917534"/>
            <a:ext cx="2446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1454" name="Google Shape;1454;p33"/>
          <p:cNvSpPr txBox="1"/>
          <p:nvPr>
            <p:ph idx="5" type="title"/>
          </p:nvPr>
        </p:nvSpPr>
        <p:spPr>
          <a:xfrm>
            <a:off x="720002" y="1280225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5" name="Google Shape;1455;p33"/>
          <p:cNvSpPr txBox="1"/>
          <p:nvPr>
            <p:ph idx="6" type="title"/>
          </p:nvPr>
        </p:nvSpPr>
        <p:spPr>
          <a:xfrm>
            <a:off x="5977802" y="1196777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56" name="Google Shape;1456;p33"/>
          <p:cNvSpPr txBox="1"/>
          <p:nvPr>
            <p:ph idx="7" type="title"/>
          </p:nvPr>
        </p:nvSpPr>
        <p:spPr>
          <a:xfrm>
            <a:off x="3478927" y="1280225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7" name="Google Shape;1457;p33"/>
          <p:cNvSpPr txBox="1"/>
          <p:nvPr>
            <p:ph idx="8" type="title"/>
          </p:nvPr>
        </p:nvSpPr>
        <p:spPr>
          <a:xfrm>
            <a:off x="720002" y="3031202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58" name="Google Shape;1458;p33"/>
          <p:cNvSpPr txBox="1"/>
          <p:nvPr>
            <p:ph idx="13" type="subTitle"/>
          </p:nvPr>
        </p:nvSpPr>
        <p:spPr>
          <a:xfrm>
            <a:off x="3478929" y="1921713"/>
            <a:ext cx="2446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Basic Syntax </a:t>
            </a:r>
            <a:endParaRPr/>
          </a:p>
        </p:txBody>
      </p:sp>
      <p:sp>
        <p:nvSpPr>
          <p:cNvPr id="1459" name="Google Shape;1459;p33"/>
          <p:cNvSpPr txBox="1"/>
          <p:nvPr>
            <p:ph idx="14" type="subTitle"/>
          </p:nvPr>
        </p:nvSpPr>
        <p:spPr>
          <a:xfrm>
            <a:off x="5977800" y="1917527"/>
            <a:ext cx="2446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460" name="Google Shape;1460;p33"/>
          <p:cNvSpPr txBox="1"/>
          <p:nvPr>
            <p:ph idx="15" type="subTitle"/>
          </p:nvPr>
        </p:nvSpPr>
        <p:spPr>
          <a:xfrm>
            <a:off x="720000" y="3721825"/>
            <a:ext cx="2446200" cy="12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</a:t>
            </a:r>
            <a:endParaRPr/>
          </a:p>
        </p:txBody>
      </p:sp>
      <p:sp>
        <p:nvSpPr>
          <p:cNvPr id="1461" name="Google Shape;1461;p33"/>
          <p:cNvSpPr txBox="1"/>
          <p:nvPr>
            <p:ph idx="6" type="title"/>
          </p:nvPr>
        </p:nvSpPr>
        <p:spPr>
          <a:xfrm>
            <a:off x="5977802" y="3031202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462" name="Google Shape;1462;p33"/>
          <p:cNvSpPr txBox="1"/>
          <p:nvPr>
            <p:ph idx="7" type="title"/>
          </p:nvPr>
        </p:nvSpPr>
        <p:spPr>
          <a:xfrm>
            <a:off x="3478927" y="3031200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63" name="Google Shape;1463;p33"/>
          <p:cNvSpPr txBox="1"/>
          <p:nvPr>
            <p:ph idx="13" type="subTitle"/>
          </p:nvPr>
        </p:nvSpPr>
        <p:spPr>
          <a:xfrm>
            <a:off x="3478925" y="3730225"/>
            <a:ext cx="2446200" cy="12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464" name="Google Shape;1464;p33"/>
          <p:cNvSpPr txBox="1"/>
          <p:nvPr>
            <p:ph idx="14" type="subTitle"/>
          </p:nvPr>
        </p:nvSpPr>
        <p:spPr>
          <a:xfrm>
            <a:off x="5977800" y="3751799"/>
            <a:ext cx="2446200" cy="12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</a:t>
            </a:r>
            <a:r>
              <a:rPr lang="en"/>
              <a:t>:</a:t>
            </a:r>
            <a:r>
              <a:rPr lang="en" sz="2400"/>
              <a:t>Two-dimensional data structure with rows and columns, all elements of the same type.</a:t>
            </a:r>
            <a:endParaRPr sz="2400"/>
          </a:p>
        </p:txBody>
      </p:sp>
      <p:sp>
        <p:nvSpPr>
          <p:cNvPr id="1744" name="Google Shape;1744;p51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[row,col]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matrix_data[2, 3</a:t>
            </a:r>
            <a:endParaRPr/>
          </a:p>
        </p:txBody>
      </p:sp>
      <p:sp>
        <p:nvSpPr>
          <p:cNvPr id="1745" name="Google Shape;1745;p51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matrix: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matrix_data &lt;- matrix(1:9, nrow=3, ncol=3)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creates a 3x3 filled from 1-9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52"/>
          <p:cNvSpPr txBox="1"/>
          <p:nvPr>
            <p:ph idx="2" type="title"/>
          </p:nvPr>
        </p:nvSpPr>
        <p:spPr>
          <a:xfrm>
            <a:off x="735663" y="82257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751" name="Google Shape;1751;p52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752" name="Google Shape;1752;p5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53" name="Google Shape;1753;p52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754" name="Google Shape;1754;p5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5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5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7" name="Google Shape;1757;p52"/>
          <p:cNvSpPr txBox="1"/>
          <p:nvPr>
            <p:ph type="title"/>
          </p:nvPr>
        </p:nvSpPr>
        <p:spPr>
          <a:xfrm>
            <a:off x="758300" y="1914625"/>
            <a:ext cx="5598000" cy="15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</a:t>
            </a:r>
            <a:endParaRPr/>
          </a:p>
        </p:txBody>
      </p:sp>
      <p:grpSp>
        <p:nvGrpSpPr>
          <p:cNvPr id="1758" name="Google Shape;1758;p52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759" name="Google Shape;1759;p52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2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2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2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2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64" name="Google Shape;1764;p5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65" name="Google Shape;1765;p52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766" name="Google Shape;1766;p52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52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52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52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52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52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52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3" name="Google Shape;1773;p52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774" name="Google Shape;1774;p52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52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52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52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52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52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52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1" name="Google Shape;1781;p52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782" name="Google Shape;1782;p5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5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4" name="Google Shape;1784;p52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785" name="Google Shape;1785;p5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5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7" name="Google Shape;1787;p52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8" name="Google Shape;1788;p52"/>
          <p:cNvGrpSpPr/>
          <p:nvPr/>
        </p:nvGrpSpPr>
        <p:grpSpPr>
          <a:xfrm>
            <a:off x="834400" y="3518176"/>
            <a:ext cx="4558967" cy="134100"/>
            <a:chOff x="796100" y="3019701"/>
            <a:chExt cx="4558967" cy="134100"/>
          </a:xfrm>
        </p:grpSpPr>
        <p:sp>
          <p:nvSpPr>
            <p:cNvPr id="1789" name="Google Shape;1789;p52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0" name="Google Shape;1790;p52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1" name="Google Shape;1791;p52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Array:</a:t>
            </a:r>
            <a:r>
              <a:rPr lang="en" sz="2400"/>
              <a:t>Matrices but longer </a:t>
            </a:r>
            <a:endParaRPr sz="2400"/>
          </a:p>
        </p:txBody>
      </p:sp>
      <p:sp>
        <p:nvSpPr>
          <p:cNvPr id="1797" name="Google Shape;1797;p53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[ spot,spot,spot]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array_data[2, 1, 1]</a:t>
            </a:r>
            <a:endParaRPr/>
          </a:p>
        </p:txBody>
      </p:sp>
      <p:sp>
        <p:nvSpPr>
          <p:cNvPr id="1798" name="Google Shape;1798;p53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array: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array_data &lt;- array(1:12, dim = c(3, 2, 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creates a 3x3x2 filled 1-12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54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Overview of 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plot()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plot()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function in R is a versatile tool for creating basic diagrams by plotting points.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Usage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At its simplest,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plot()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plots coordinates on a graph, with parameters for specifying points along the x- and y-axes.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Basic Syntax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plot(x, y)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Parameter 1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): Specifies the position on the x-axis.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Parameter 2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): Specifies the position on the y-axis.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Plotting a Single Point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plot a single point at (1, 3):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plot(1, 3)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NOTE:To make it a line plot, just add a ,type=”l”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+ line plots: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55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two vectors of the same length: one for the x-axis and one for the y-axis.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syntax of plot: plit (x,y) where x and y are the vector values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&lt;- c(1,2,3,4,5)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&lt;- c(1,2,3,4,5)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(x,y)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Plots: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56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pie function creates a pie graph pie()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create a </a:t>
            </a:r>
            <a:r>
              <a:rPr lang="en"/>
              <a:t>vector</a:t>
            </a:r>
            <a:r>
              <a:rPr lang="en"/>
              <a:t> of values and call on 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X&lt;-c(1,2,3)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pie(X)</a:t>
            </a:r>
            <a:endParaRPr/>
          </a:p>
        </p:txBody>
      </p:sp>
      <p:sp>
        <p:nvSpPr>
          <p:cNvPr id="1816" name="Google Shape;1816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Charts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5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the scatter plots of using two vectors using barplot(y,name.arg=x)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&lt;- c (“A”,”B”,”C”)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&lt; - c(1,2,3)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barplot(y,name.arg=x)</a:t>
            </a:r>
            <a:endParaRPr/>
          </a:p>
        </p:txBody>
      </p:sp>
      <p:sp>
        <p:nvSpPr>
          <p:cNvPr id="1822" name="Google Shape;1822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58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Titles and axis labels: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 new parameter within parenthesis and do main = “custom title”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 new parameters of xlab and ylab for x and y labels where its = “label”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 new parameters </a:t>
            </a:r>
            <a:r>
              <a:rPr lang="en"/>
              <a:t>within</a:t>
            </a:r>
            <a:r>
              <a:rPr lang="en"/>
              <a:t> parenthesis using col =”color”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Background</a:t>
            </a:r>
            <a:r>
              <a:rPr lang="en"/>
              <a:t> color is bg =”color”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ranges: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 xlim and ylim as </a:t>
            </a:r>
            <a:r>
              <a:rPr lang="en"/>
              <a:t>limits</a:t>
            </a:r>
            <a:r>
              <a:rPr lang="en"/>
              <a:t> for x and y axes where x/y lim =c(limit,limit) </a:t>
            </a:r>
            <a:endParaRPr/>
          </a:p>
        </p:txBody>
      </p:sp>
      <p:sp>
        <p:nvSpPr>
          <p:cNvPr id="1828" name="Google Shape;1828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Aspects of Graph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59"/>
          <p:cNvSpPr txBox="1"/>
          <p:nvPr>
            <p:ph idx="2" type="title"/>
          </p:nvPr>
        </p:nvSpPr>
        <p:spPr>
          <a:xfrm>
            <a:off x="735663" y="82257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834" name="Google Shape;1834;p59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835" name="Google Shape;1835;p59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36" name="Google Shape;1836;p59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837" name="Google Shape;1837;p5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5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5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40" name="Google Shape;1840;p59"/>
          <p:cNvSpPr txBox="1"/>
          <p:nvPr>
            <p:ph type="title"/>
          </p:nvPr>
        </p:nvSpPr>
        <p:spPr>
          <a:xfrm>
            <a:off x="758300" y="1914625"/>
            <a:ext cx="5598000" cy="15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</a:t>
            </a:r>
            <a:endParaRPr/>
          </a:p>
        </p:txBody>
      </p:sp>
      <p:grpSp>
        <p:nvGrpSpPr>
          <p:cNvPr id="1841" name="Google Shape;1841;p59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842" name="Google Shape;1842;p59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9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9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9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9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47" name="Google Shape;1847;p59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48" name="Google Shape;1848;p59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849" name="Google Shape;1849;p5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5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5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5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5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5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5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6" name="Google Shape;1856;p59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857" name="Google Shape;1857;p5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5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5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5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5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5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5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4" name="Google Shape;1864;p59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865" name="Google Shape;1865;p5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5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7" name="Google Shape;1867;p59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868" name="Google Shape;1868;p5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5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0" name="Google Shape;1870;p59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1" name="Google Shape;1871;p59"/>
          <p:cNvGrpSpPr/>
          <p:nvPr/>
        </p:nvGrpSpPr>
        <p:grpSpPr>
          <a:xfrm>
            <a:off x="834400" y="3518176"/>
            <a:ext cx="4558967" cy="134100"/>
            <a:chOff x="796100" y="3019701"/>
            <a:chExt cx="4558967" cy="134100"/>
          </a:xfrm>
        </p:grpSpPr>
        <p:sp>
          <p:nvSpPr>
            <p:cNvPr id="1872" name="Google Shape;1872;p5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3" name="Google Shape;1873;p5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4" name="Google Shape;1874;p5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60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and Minimum values can be found using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min (data)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max(data)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Medians Modes are found the same way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mode(data)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</a:t>
            </a:r>
            <a:r>
              <a:rPr lang="en"/>
              <a:t>edian(data)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mean(data)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&lt;- c(4, 8, 6, 5, 3, 9, 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mode(data)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median(data)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mean(data)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(data)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max(data) </a:t>
            </a:r>
            <a:endParaRPr/>
          </a:p>
        </p:txBody>
      </p:sp>
      <p:sp>
        <p:nvSpPr>
          <p:cNvPr id="1880" name="Google Shape;1880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4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70" name="Google Shape;1470;p34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71" name="Google Shape;1471;p3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2" name="Google Shape;1472;p34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73" name="Google Shape;1473;p3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6" name="Google Shape;1476;p34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R?</a:t>
            </a:r>
            <a:endParaRPr/>
          </a:p>
        </p:txBody>
      </p:sp>
      <p:grpSp>
        <p:nvGrpSpPr>
          <p:cNvPr id="1477" name="Google Shape;1477;p34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78" name="Google Shape;1478;p34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83" name="Google Shape;1483;p3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4" name="Google Shape;1484;p34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85" name="Google Shape;1485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2" name="Google Shape;1492;p34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493" name="Google Shape;1493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0" name="Google Shape;1500;p34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1" name="Google Shape;1501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3" name="Google Shape;1503;p34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04" name="Google Shape;1504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6" name="Google Shape;1506;p34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7" name="Google Shape;1507;p34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08" name="Google Shape;1508;p3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9" name="Google Shape;1509;p3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0" name="Google Shape;1510;p3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61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tests: tests if two sample means are significantly different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t.test(x,y,)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sample1 &lt;- c(5, 6, 7, 8, 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sample2 &lt;- c(7, 8, 9, 10, 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t.test(sample1, sample2)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tests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62"/>
          <p:cNvSpPr txBox="1"/>
          <p:nvPr>
            <p:ph idx="2" type="title"/>
          </p:nvPr>
        </p:nvSpPr>
        <p:spPr>
          <a:xfrm>
            <a:off x="735663" y="82257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892" name="Google Shape;1892;p62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893" name="Google Shape;1893;p6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94" name="Google Shape;1894;p62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895" name="Google Shape;1895;p6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6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6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98" name="Google Shape;1898;p62"/>
          <p:cNvSpPr txBox="1"/>
          <p:nvPr>
            <p:ph type="title"/>
          </p:nvPr>
        </p:nvSpPr>
        <p:spPr>
          <a:xfrm>
            <a:off x="758300" y="1914625"/>
            <a:ext cx="5598000" cy="15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Review!</a:t>
            </a:r>
            <a:endParaRPr/>
          </a:p>
        </p:txBody>
      </p:sp>
      <p:grpSp>
        <p:nvGrpSpPr>
          <p:cNvPr id="1899" name="Google Shape;1899;p62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900" name="Google Shape;1900;p62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2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2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2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2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5" name="Google Shape;1905;p6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06" name="Google Shape;1906;p62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907" name="Google Shape;1907;p62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62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62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62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62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62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62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4" name="Google Shape;1914;p62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915" name="Google Shape;1915;p62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62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62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62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62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62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62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2" name="Google Shape;1922;p62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923" name="Google Shape;1923;p6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6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5" name="Google Shape;1925;p62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926" name="Google Shape;1926;p6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6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8" name="Google Shape;1928;p62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9" name="Google Shape;1929;p62"/>
          <p:cNvGrpSpPr/>
          <p:nvPr/>
        </p:nvGrpSpPr>
        <p:grpSpPr>
          <a:xfrm>
            <a:off x="834400" y="3518176"/>
            <a:ext cx="4558967" cy="134100"/>
            <a:chOff x="796100" y="3019701"/>
            <a:chExt cx="4558967" cy="134100"/>
          </a:xfrm>
        </p:grpSpPr>
        <p:sp>
          <p:nvSpPr>
            <p:cNvPr id="1930" name="Google Shape;1930;p62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1" name="Google Shape;1931;p62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2" name="Google Shape;1932;p62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938" name="Google Shape;1938;p63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1: Why Use R?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Advantages: Statistical analysis, data visualization, data manipulation.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2: Basic Syntax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Declare using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Numeric, Integer, Character, Boolean.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loops for iteration.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Defined using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function()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Example: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my_function &lt;- function() {print("Hello!")}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3: Data Structures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1D data, same type.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1D data, mixed types.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Matrices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2D, same type.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Multi-dimensional, same type.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</a:t>
            </a:r>
            <a:endParaRPr/>
          </a:p>
        </p:txBody>
      </p:sp>
      <p:sp>
        <p:nvSpPr>
          <p:cNvPr id="1944" name="Google Shape;1944;p6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4: Graphics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Plotting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plot(x, y)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Customization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Title (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axes labels (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xlab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ylab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color (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5: Statistics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Stats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Mean, Median, Mode, Min, Max.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T-tests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t.test(x, y)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compare sample means.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forward!</a:t>
            </a:r>
            <a:endParaRPr/>
          </a:p>
        </p:txBody>
      </p:sp>
      <p:sp>
        <p:nvSpPr>
          <p:cNvPr id="1950" name="Google Shape;1950;p65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There’s so much more to R than what we covered here!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Try experimenting with what you’ve learned and explore new functions and packages.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R has tools for everything, from quick data summaries to complex visualizations.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Check out more resources online, try real-world projects, and practice often.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Remember: the more you play around with R, the more you'll discover!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1" name="Google Shape;195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00" y="3518576"/>
            <a:ext cx="17526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1516" name="Google Shape;1516;p35"/>
          <p:cNvSpPr txBox="1"/>
          <p:nvPr>
            <p:ph idx="2" type="subTitle"/>
          </p:nvPr>
        </p:nvSpPr>
        <p:spPr>
          <a:xfrm>
            <a:off x="640700" y="1185425"/>
            <a:ext cx="77040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Definition: </a:t>
            </a:r>
            <a:r>
              <a:rPr lang="en"/>
              <a:t> R is an open-source programming language developed specifically for statistical analysis, data visualization, and data manipulation</a:t>
            </a:r>
            <a:endParaRPr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Core Features: </a:t>
            </a:r>
            <a:r>
              <a:rPr lang="en"/>
              <a:t>Data analysis, data visualization, data manipulation</a:t>
            </a:r>
            <a:endParaRPr b="1"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Strengths: 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Tailored for statistical computing and graphics</a:t>
            </a:r>
            <a:endParaRPr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Thousands of packages for various applications</a:t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7" name="Google Shape;1517;p35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18" name="Google Shape;1518;p35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19" name="Google Shape;1519;p35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5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1" name="Google Shape;1521;p35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22" name="Google Shape;1522;p3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23" name="Google Shape;1523;p3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4" name="Google Shape;1524;p3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uses R? </a:t>
            </a:r>
            <a:endParaRPr/>
          </a:p>
        </p:txBody>
      </p:sp>
      <p:sp>
        <p:nvSpPr>
          <p:cNvPr id="1530" name="Google Shape;1530;p36"/>
          <p:cNvSpPr txBox="1"/>
          <p:nvPr>
            <p:ph idx="2" type="subTitle"/>
          </p:nvPr>
        </p:nvSpPr>
        <p:spPr>
          <a:xfrm>
            <a:off x="640700" y="1185425"/>
            <a:ext cx="77040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People using data</a:t>
            </a:r>
            <a:r>
              <a:rPr b="1" lang="en"/>
              <a:t>: </a:t>
            </a:r>
            <a:r>
              <a:rPr lang="en"/>
              <a:t>Used by data scientists, statisticians, and researchers in fields such as business, healthcare, finance, and academia.</a:t>
            </a:r>
            <a:endParaRPr/>
          </a:p>
          <a:p>
            <a:pPr indent="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Benefits : </a:t>
            </a:r>
            <a:endParaRPr/>
          </a:p>
          <a:p>
            <a:pPr indent="-31750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Powerful tools for managing and visualizing data.</a:t>
            </a:r>
            <a:endParaRPr/>
          </a:p>
          <a:p>
            <a:pPr indent="-31750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Extensive libraries for statistical tests, data manipulation, and predictive modeling.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1" name="Google Shape;1531;p36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2" name="Google Shape;1532;p36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3" name="Google Shape;1533;p36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6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5" name="Google Shape;1535;p36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6" name="Google Shape;1536;p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7" name="Google Shape;1537;p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38" name="Google Shape;1538;p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R + R Studio</a:t>
            </a:r>
            <a:endParaRPr/>
          </a:p>
        </p:txBody>
      </p:sp>
      <p:sp>
        <p:nvSpPr>
          <p:cNvPr id="1544" name="Google Shape;1544;p37"/>
          <p:cNvSpPr txBox="1"/>
          <p:nvPr>
            <p:ph idx="1" type="subTitle"/>
          </p:nvPr>
        </p:nvSpPr>
        <p:spPr>
          <a:xfrm>
            <a:off x="4724325" y="1368750"/>
            <a:ext cx="3942600" cy="290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37"/>
          <p:cNvSpPr txBox="1"/>
          <p:nvPr>
            <p:ph idx="2" type="subTitle"/>
          </p:nvPr>
        </p:nvSpPr>
        <p:spPr>
          <a:xfrm>
            <a:off x="557575" y="1692750"/>
            <a:ext cx="4098900" cy="25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hlinkClick r:id="rId3"/>
              </a:rPr>
              <a:t>https://posit.co/download/rstudio-desktop/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Different setup for everyone!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46" name="Google Shape;1546;p37"/>
          <p:cNvSpPr txBox="1"/>
          <p:nvPr>
            <p:ph idx="4" type="subTitle"/>
          </p:nvPr>
        </p:nvSpPr>
        <p:spPr>
          <a:xfrm>
            <a:off x="3145250" y="400975"/>
            <a:ext cx="4874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7" name="Google Shape;1547;p37"/>
          <p:cNvPicPr preferRelativeResize="0"/>
          <p:nvPr/>
        </p:nvPicPr>
        <p:blipFill rotWithShape="1">
          <a:blip r:embed="rId4">
            <a:alphaModFix/>
          </a:blip>
          <a:srcRect b="6066" l="7326" r="6070" t="6268"/>
          <a:stretch/>
        </p:blipFill>
        <p:spPr>
          <a:xfrm>
            <a:off x="5293262" y="1425475"/>
            <a:ext cx="2804725" cy="27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38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553" name="Google Shape;1553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54" name="Google Shape;1554;p38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55" name="Google Shape;1555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56" name="Google Shape;1556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59" name="Google Shape;1559;p38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Syntax </a:t>
            </a:r>
            <a:endParaRPr/>
          </a:p>
        </p:txBody>
      </p:sp>
      <p:grpSp>
        <p:nvGrpSpPr>
          <p:cNvPr id="1560" name="Google Shape;1560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61" name="Google Shape;1561;p38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66" name="Google Shape;1566;p38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67" name="Google Shape;1567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68" name="Google Shape;156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5" name="Google Shape;1575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76" name="Google Shape;1576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3" name="Google Shape;1583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84" name="Google Shape;1584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6" name="Google Shape;1586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87" name="Google Shape;158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9" name="Google Shape;1589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0" name="Google Shape;1590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91" name="Google Shape;1591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2" name="Google Shape;1592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3" name="Google Shape;1593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599" name="Google Shape;1599;p39"/>
          <p:cNvSpPr txBox="1"/>
          <p:nvPr>
            <p:ph idx="1" type="subTitle"/>
          </p:nvPr>
        </p:nvSpPr>
        <p:spPr>
          <a:xfrm>
            <a:off x="716629" y="1585000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a number: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1, 2 ,3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words: Just use quotes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"Hello World!"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9"/>
          <p:cNvSpPr txBox="1"/>
          <p:nvPr>
            <p:ph idx="2" type="subTitle"/>
          </p:nvPr>
        </p:nvSpPr>
        <p:spPr>
          <a:xfrm>
            <a:off x="4565343" y="1585000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# to indicate a comment</a:t>
            </a:r>
            <a:endParaRPr/>
          </a:p>
        </p:txBody>
      </p:sp>
      <p:sp>
        <p:nvSpPr>
          <p:cNvPr id="1601" name="Google Shape;1601;p39"/>
          <p:cNvSpPr txBox="1"/>
          <p:nvPr>
            <p:ph idx="4" type="subTitle"/>
          </p:nvPr>
        </p:nvSpPr>
        <p:spPr>
          <a:xfrm>
            <a:off x="716629" y="1258900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Printing: </a:t>
            </a:r>
            <a:endParaRPr/>
          </a:p>
        </p:txBody>
      </p:sp>
      <p:sp>
        <p:nvSpPr>
          <p:cNvPr id="1602" name="Google Shape;1602;p39"/>
          <p:cNvSpPr txBox="1"/>
          <p:nvPr>
            <p:ph idx="5" type="subTitle"/>
          </p:nvPr>
        </p:nvSpPr>
        <p:spPr>
          <a:xfrm>
            <a:off x="4565365" y="1258900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Comments: </a:t>
            </a:r>
            <a:endParaRPr/>
          </a:p>
        </p:txBody>
      </p:sp>
      <p:sp>
        <p:nvSpPr>
          <p:cNvPr id="1603" name="Google Shape;1603;p39"/>
          <p:cNvSpPr txBox="1"/>
          <p:nvPr>
            <p:ph idx="1" type="subTitle"/>
          </p:nvPr>
        </p:nvSpPr>
        <p:spPr>
          <a:xfrm>
            <a:off x="4565379" y="2999200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create a variable and </a:t>
            </a:r>
            <a:r>
              <a:rPr lang="en"/>
              <a:t>assign</a:t>
            </a:r>
            <a:r>
              <a:rPr lang="en"/>
              <a:t> it a value with &lt;- or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9"/>
          <p:cNvSpPr txBox="1"/>
          <p:nvPr>
            <p:ph idx="4" type="subTitle"/>
          </p:nvPr>
        </p:nvSpPr>
        <p:spPr>
          <a:xfrm>
            <a:off x="4565379" y="2673100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610" name="Google Shape;1610;p40"/>
          <p:cNvSpPr txBox="1"/>
          <p:nvPr>
            <p:ph idx="6" type="subTitle"/>
          </p:nvPr>
        </p:nvSpPr>
        <p:spPr>
          <a:xfrm>
            <a:off x="716658" y="3048925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Char/String</a:t>
            </a:r>
            <a:endParaRPr/>
          </a:p>
        </p:txBody>
      </p:sp>
      <p:sp>
        <p:nvSpPr>
          <p:cNvPr id="1611" name="Google Shape;1611;p40"/>
          <p:cNvSpPr txBox="1"/>
          <p:nvPr>
            <p:ph idx="1" type="subTitle"/>
          </p:nvPr>
        </p:nvSpPr>
        <p:spPr>
          <a:xfrm>
            <a:off x="716629" y="1585000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(5, 55, 555.5)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x</a:t>
            </a:r>
            <a:r>
              <a:rPr lang="en"/>
              <a:t> &lt;- 1</a:t>
            </a:r>
            <a:endParaRPr/>
          </a:p>
        </p:txBody>
      </p:sp>
      <p:sp>
        <p:nvSpPr>
          <p:cNvPr id="1612" name="Google Shape;1612;p40"/>
          <p:cNvSpPr txBox="1"/>
          <p:nvPr>
            <p:ph idx="2" type="subTitle"/>
          </p:nvPr>
        </p:nvSpPr>
        <p:spPr>
          <a:xfrm>
            <a:off x="4565343" y="1585000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(5G, 55G, 555G, where the letter "G" declares this as an integer)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t</a:t>
            </a:r>
            <a:r>
              <a:rPr lang="en"/>
              <a:t> &lt;- 1G</a:t>
            </a:r>
            <a:endParaRPr/>
          </a:p>
        </p:txBody>
      </p:sp>
      <p:sp>
        <p:nvSpPr>
          <p:cNvPr id="1613" name="Google Shape;1613;p40"/>
          <p:cNvSpPr txBox="1"/>
          <p:nvPr>
            <p:ph idx="3" type="subTitle"/>
          </p:nvPr>
        </p:nvSpPr>
        <p:spPr>
          <a:xfrm>
            <a:off x="716663" y="3375025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(A,B,C, This is amazing)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word &lt;- ‘A’</a:t>
            </a:r>
            <a:endParaRPr/>
          </a:p>
        </p:txBody>
      </p:sp>
      <p:sp>
        <p:nvSpPr>
          <p:cNvPr id="1614" name="Google Shape;1614;p40"/>
          <p:cNvSpPr txBox="1"/>
          <p:nvPr>
            <p:ph idx="4" type="subTitle"/>
          </p:nvPr>
        </p:nvSpPr>
        <p:spPr>
          <a:xfrm>
            <a:off x="716629" y="1258900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</a:t>
            </a:r>
            <a:endParaRPr/>
          </a:p>
        </p:txBody>
      </p:sp>
      <p:sp>
        <p:nvSpPr>
          <p:cNvPr id="1615" name="Google Shape;1615;p40"/>
          <p:cNvSpPr txBox="1"/>
          <p:nvPr>
            <p:ph idx="5" type="subTitle"/>
          </p:nvPr>
        </p:nvSpPr>
        <p:spPr>
          <a:xfrm>
            <a:off x="4565340" y="1258900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1616" name="Google Shape;1616;p40"/>
          <p:cNvSpPr txBox="1"/>
          <p:nvPr>
            <p:ph idx="6" type="subTitle"/>
          </p:nvPr>
        </p:nvSpPr>
        <p:spPr>
          <a:xfrm>
            <a:off x="4565359" y="3048925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1617" name="Google Shape;1617;p40"/>
          <p:cNvSpPr txBox="1"/>
          <p:nvPr>
            <p:ph idx="3" type="subTitle"/>
          </p:nvPr>
        </p:nvSpPr>
        <p:spPr>
          <a:xfrm>
            <a:off x="4565363" y="3375025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 true or false value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z&lt;- true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