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3743" autoAdjust="0"/>
  </p:normalViewPr>
  <p:slideViewPr>
    <p:cSldViewPr snapToGrid="0">
      <p:cViewPr varScale="1">
        <p:scale>
          <a:sx n="48" d="100"/>
          <a:sy n="48" d="100"/>
        </p:scale>
        <p:origin x="1368" y="36"/>
      </p:cViewPr>
      <p:guideLst/>
    </p:cSldViewPr>
  </p:slideViewPr>
  <p:notesTextViewPr>
    <p:cViewPr>
      <p:scale>
        <a:sx n="1" d="1"/>
        <a:sy n="1" d="1"/>
      </p:scale>
      <p:origin x="0" y="-43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1AB3F-F13F-4CFF-BCD2-F7EE936333F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EE510-2BCE-4141-9D45-5A313D1AB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Problem: </a:t>
            </a:r>
          </a:p>
          <a:p>
            <a:pPr lvl="1"/>
            <a:r>
              <a:rPr lang="en-US" sz="2400" dirty="0"/>
              <a:t>	Public health: 529 fatal opioid overdoses in 2017, driven by fentanyl</a:t>
            </a:r>
          </a:p>
          <a:p>
            <a:pPr lvl="1"/>
            <a:r>
              <a:rPr lang="en-US" sz="2400" dirty="0"/>
              <a:t>	EMS resources: 3065 heroin-related responses in 2017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	Mayor, regarding 2016: “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responders have gone to about 1,600 overdose runs this year so far, yielding a $1.6 million cost so far 		for EMS services.</a:t>
            </a:r>
            <a:r>
              <a:rPr lang="en-US" sz="2400" dirty="0"/>
              <a:t>”  Naloxone breaking the bank.</a:t>
            </a:r>
          </a:p>
          <a:p>
            <a:pPr lvl="1"/>
            <a:endParaRPr lang="en-US" sz="2400" dirty="0"/>
          </a:p>
          <a:p>
            <a:r>
              <a:rPr lang="en-US" dirty="0"/>
              <a:t>Business as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4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Problem: </a:t>
            </a:r>
          </a:p>
          <a:p>
            <a:pPr lvl="1"/>
            <a:r>
              <a:rPr lang="en-US" sz="2400" dirty="0"/>
              <a:t>	Public health: 529 fatal opioid overdoses in 2017, driven by fentanyl</a:t>
            </a:r>
          </a:p>
          <a:p>
            <a:pPr lvl="1"/>
            <a:r>
              <a:rPr lang="en-US" sz="2400" dirty="0"/>
              <a:t>	EMS resources: 3065 heroin-related responses in 2017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	Mayor, regarding 2016: “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responders have gone to about 1,600 overdose runs this year so far, yielding a $1.6 million cost so far 		for EMS services.</a:t>
            </a:r>
            <a:r>
              <a:rPr lang="en-US" sz="2400" dirty="0"/>
              <a:t>”  Naloxone breaking the bank.</a:t>
            </a:r>
          </a:p>
          <a:p>
            <a:pPr lvl="1"/>
            <a:endParaRPr lang="en-US" sz="2400" dirty="0"/>
          </a:p>
          <a:p>
            <a:r>
              <a:rPr lang="en-US" dirty="0"/>
              <a:t>Business as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20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called “Narcan Distributor” or “Narcan Mapper”</a:t>
            </a:r>
          </a:p>
          <a:p>
            <a:r>
              <a:rPr lang="en-US" dirty="0"/>
              <a:t>Functionalities</a:t>
            </a:r>
          </a:p>
          <a:p>
            <a:pPr rtl="0" fontAlgn="base"/>
            <a:r>
              <a:rPr lang="en-US" dirty="0"/>
              <a:t>	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at-risk locations and map allocation of home-kits to the public near those locations.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Identify areas without recent training - app recommends you set up shop for retraining.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	- App recommends areas where NDC should set up stands for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narcan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distribution and training.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App recommends buildings or locations where people should have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narcan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narcan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training in hotspot areas (parks, fast food restaurants,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App maps change in demand over time seasonally and recommends shifting focuses over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9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03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14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21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6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8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5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8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1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9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9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6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Claire Allen-Platt and Nicolas Corona</a:t>
            </a:r>
          </a:p>
          <a:p>
            <a:r>
              <a:rPr lang="en-US" dirty="0"/>
              <a:t>Put picture of </a:t>
            </a:r>
            <a:r>
              <a:rPr lang="en-US" dirty="0" err="1"/>
              <a:t>ohio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Wireframe +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18D6-0CD4-4FBF-900B-E8CF8A3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50" y="24809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The Problem: fatal heroin overdoses in Ohio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5BC-1FD0-4552-B52F-24C6A683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29" y="1083862"/>
            <a:ext cx="11047530" cy="4895179"/>
          </a:xfrm>
        </p:spPr>
        <p:txBody>
          <a:bodyPr>
            <a:normAutofit/>
          </a:bodyPr>
          <a:lstStyle/>
          <a:p>
            <a:r>
              <a:rPr lang="en-US" sz="2400" dirty="0"/>
              <a:t>Business as usual</a:t>
            </a:r>
          </a:p>
          <a:p>
            <a:pPr lvl="1"/>
            <a:r>
              <a:rPr lang="en-US" sz="2400" dirty="0"/>
              <a:t>Narcan (naloxone): intranasal or intramuscular treatment for opioid overdose</a:t>
            </a:r>
          </a:p>
          <a:p>
            <a:pPr lvl="1"/>
            <a:r>
              <a:rPr lang="en-US" sz="2400" dirty="0"/>
              <a:t>Cincinnati EMS regularly deploys personnel and resources to high-risk areas</a:t>
            </a:r>
          </a:p>
          <a:p>
            <a:pPr marL="450000" lvl="1" indent="0">
              <a:buNone/>
            </a:pPr>
            <a:endParaRPr lang="en-US" sz="2400" dirty="0"/>
          </a:p>
          <a:p>
            <a:pPr marL="450000" lvl="1" indent="0">
              <a:buNone/>
            </a:pPr>
            <a:r>
              <a:rPr lang="en-US" sz="2400" dirty="0"/>
              <a:t>Local nonprofits </a:t>
            </a:r>
          </a:p>
          <a:p>
            <a:pPr marL="450000" lvl="1" indent="0">
              <a:buNone/>
            </a:pPr>
            <a:r>
              <a:rPr lang="en-US" sz="2400" dirty="0"/>
              <a:t> distribute Narcan </a:t>
            </a:r>
          </a:p>
          <a:p>
            <a:pPr marL="450000" lvl="1" indent="0">
              <a:buNone/>
            </a:pPr>
            <a:r>
              <a:rPr lang="en-US" sz="2400" dirty="0"/>
              <a:t>and host Narcan  </a:t>
            </a:r>
          </a:p>
          <a:p>
            <a:pPr marL="450000" lvl="1" indent="0">
              <a:buNone/>
            </a:pPr>
            <a:r>
              <a:rPr lang="en-US" sz="2400" dirty="0"/>
              <a:t> training sessions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33A23-FDEF-48B9-BDE7-920460CC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40" y="2743201"/>
            <a:ext cx="8676331" cy="38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18D6-0CD4-4FBF-900B-E8CF8A3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50" y="24809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Our Proposed Data-driven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5BC-1FD0-4552-B52F-24C6A683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1339043"/>
            <a:ext cx="10353763" cy="4895179"/>
          </a:xfrm>
        </p:spPr>
        <p:txBody>
          <a:bodyPr>
            <a:normAutofit/>
          </a:bodyPr>
          <a:lstStyle/>
          <a:p>
            <a:r>
              <a:rPr lang="en-US" sz="2800" dirty="0"/>
              <a:t>Build a statistical model to predict the latent risk of heroin overdoses</a:t>
            </a:r>
          </a:p>
          <a:p>
            <a:r>
              <a:rPr lang="en-US" sz="2800" dirty="0"/>
              <a:t>Identify areas in Cincinnati that are high-risk for overdoses</a:t>
            </a:r>
          </a:p>
          <a:p>
            <a:pPr lvl="1"/>
            <a:r>
              <a:rPr lang="en-US" sz="2600" dirty="0"/>
              <a:t>Overdose deaths are hyper-local</a:t>
            </a:r>
          </a:p>
          <a:p>
            <a:pPr lvl="1"/>
            <a:r>
              <a:rPr lang="en-US" sz="2600" dirty="0"/>
              <a:t>Overdose patterns vary over time seasonally</a:t>
            </a:r>
          </a:p>
          <a:p>
            <a:r>
              <a:rPr lang="en-US" sz="2800" dirty="0"/>
              <a:t>Use the results to identify areas in which to focus the Narcan Distribution Collaborative’s take-home kit distribution and training programs</a:t>
            </a:r>
          </a:p>
        </p:txBody>
      </p:sp>
    </p:spTree>
    <p:extLst>
      <p:ext uri="{BB962C8B-B14F-4D97-AF65-F5344CB8AC3E}">
        <p14:creationId xmlns:p14="http://schemas.microsoft.com/office/powerpoint/2010/main" val="266078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18D6-0CD4-4FBF-900B-E8CF8A3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50" y="24809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5BC-1FD0-4552-B52F-24C6A683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7" y="1339043"/>
            <a:ext cx="10719989" cy="4895179"/>
          </a:xfrm>
        </p:spPr>
        <p:txBody>
          <a:bodyPr>
            <a:normAutofit/>
          </a:bodyPr>
          <a:lstStyle/>
          <a:p>
            <a:r>
              <a:rPr lang="en-US" sz="2800" dirty="0"/>
              <a:t>Outcome of interest: EMS calls either caused explicitly in response to heroin overdoses or that led to the administration of Narcan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C62844-5D68-4876-81E3-A1DF7C847A9B}"/>
              </a:ext>
            </a:extLst>
          </p:cNvPr>
          <p:cNvSpPr txBox="1">
            <a:spLocks/>
          </p:cNvSpPr>
          <p:nvPr/>
        </p:nvSpPr>
        <p:spPr>
          <a:xfrm>
            <a:off x="5762845" y="2533433"/>
            <a:ext cx="10353763" cy="48951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Census / ACS Data</a:t>
            </a:r>
          </a:p>
          <a:p>
            <a:pPr lvl="1"/>
            <a:r>
              <a:rPr lang="en-US" sz="2600" dirty="0"/>
              <a:t>Racial proportions</a:t>
            </a:r>
          </a:p>
          <a:p>
            <a:pPr lvl="1"/>
            <a:r>
              <a:rPr lang="en-US" sz="2600" dirty="0"/>
              <a:t>Gender distribution (MALE)</a:t>
            </a:r>
          </a:p>
          <a:p>
            <a:pPr lvl="1"/>
            <a:r>
              <a:rPr lang="en-US" sz="2600" dirty="0"/>
              <a:t>Age groups – by gender, too</a:t>
            </a:r>
          </a:p>
          <a:p>
            <a:pPr lvl="1"/>
            <a:r>
              <a:rPr lang="en-US" sz="2600" dirty="0"/>
              <a:t>Poverty / bachelor’s / unemployment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C066DF-C9F8-4A16-AA2B-BF6995CB1615}"/>
              </a:ext>
            </a:extLst>
          </p:cNvPr>
          <p:cNvSpPr txBox="1">
            <a:spLocks/>
          </p:cNvSpPr>
          <p:nvPr/>
        </p:nvSpPr>
        <p:spPr>
          <a:xfrm>
            <a:off x="430019" y="2533432"/>
            <a:ext cx="10353763" cy="48951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Cincinnati Open Data</a:t>
            </a:r>
          </a:p>
          <a:p>
            <a:pPr lvl="1"/>
            <a:r>
              <a:rPr lang="en-US" sz="2600" dirty="0"/>
              <a:t>Crime reports: d</a:t>
            </a:r>
            <a:r>
              <a:rPr lang="en-US" sz="2400" dirty="0"/>
              <a:t>rug-related crime</a:t>
            </a:r>
          </a:p>
          <a:p>
            <a:pPr lvl="1"/>
            <a:r>
              <a:rPr lang="en-US" sz="2600" dirty="0"/>
              <a:t>311 calls</a:t>
            </a:r>
          </a:p>
          <a:p>
            <a:pPr lvl="1"/>
            <a:r>
              <a:rPr lang="en-US" sz="2600" dirty="0"/>
              <a:t>Code violations</a:t>
            </a:r>
          </a:p>
          <a:p>
            <a:pPr lvl="1"/>
            <a:r>
              <a:rPr lang="en-US" sz="2600" dirty="0"/>
              <a:t>Abandoned homes, etc.</a:t>
            </a:r>
          </a:p>
          <a:p>
            <a:pPr lvl="1"/>
            <a:r>
              <a:rPr lang="en-US" sz="2600" dirty="0"/>
              <a:t>Police calls</a:t>
            </a:r>
          </a:p>
          <a:p>
            <a:pPr lvl="1"/>
            <a:r>
              <a:rPr lang="en-US" sz="2600" dirty="0"/>
              <a:t>Zoning / park boundaries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5463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analysis (spatial process)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8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the model work in theory? features, spatial process,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78D6C7-2BAB-4CD8-8518-BA12C8DB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7" y="75537"/>
            <a:ext cx="3056106" cy="6563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0D420F-3D75-4FF1-9AB2-57215799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474" y="1582663"/>
            <a:ext cx="4009031" cy="48058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C19F4A-2F2F-46A5-8479-D53200C7A792}"/>
              </a:ext>
            </a:extLst>
          </p:cNvPr>
          <p:cNvCxnSpPr>
            <a:cxnSpLocks/>
          </p:cNvCxnSpPr>
          <p:nvPr/>
        </p:nvCxnSpPr>
        <p:spPr>
          <a:xfrm flipV="1">
            <a:off x="3005593" y="1582663"/>
            <a:ext cx="1556881" cy="977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9A34C0-8264-4367-ADE6-33288195D900}"/>
              </a:ext>
            </a:extLst>
          </p:cNvPr>
          <p:cNvCxnSpPr>
            <a:cxnSpLocks/>
          </p:cNvCxnSpPr>
          <p:nvPr/>
        </p:nvCxnSpPr>
        <p:spPr>
          <a:xfrm>
            <a:off x="3005593" y="5831928"/>
            <a:ext cx="1556881" cy="556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BCA1B2EA-29C6-4E6C-9B7E-6277E9355CC1}"/>
              </a:ext>
            </a:extLst>
          </p:cNvPr>
          <p:cNvSpPr txBox="1">
            <a:spLocks/>
          </p:cNvSpPr>
          <p:nvPr/>
        </p:nvSpPr>
        <p:spPr>
          <a:xfrm>
            <a:off x="3628982" y="310063"/>
            <a:ext cx="587601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Narcan Distributor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259265-D263-4E22-A6CA-ED3E7B09AF76}"/>
              </a:ext>
            </a:extLst>
          </p:cNvPr>
          <p:cNvSpPr txBox="1"/>
          <p:nvPr/>
        </p:nvSpPr>
        <p:spPr>
          <a:xfrm>
            <a:off x="8666921" y="1582663"/>
            <a:ext cx="33334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Overlays color-coded risk data on navigable map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Displays risk assessment and distribution and training data by     grid cell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Identifies prior distribution and training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22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1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535</TotalTime>
  <Words>481</Words>
  <Application>Microsoft Office PowerPoint</Application>
  <PresentationFormat>Widescreen</PresentationFormat>
  <Paragraphs>66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Wingdings 2</vt:lpstr>
      <vt:lpstr>Slate</vt:lpstr>
      <vt:lpstr>Title slide</vt:lpstr>
      <vt:lpstr>The Problem: fatal heroin overdoses in Ohio</vt:lpstr>
      <vt:lpstr>Our Proposed Data-driven Approach</vt:lpstr>
      <vt:lpstr>The Data</vt:lpstr>
      <vt:lpstr>Exploratory analysis (spatial process)</vt:lpstr>
      <vt:lpstr>Exploratory analysis</vt:lpstr>
      <vt:lpstr>how does the model work in theory? features, spatial process, etc</vt:lpstr>
      <vt:lpstr>PowerPoint Presentation</vt:lpstr>
      <vt:lpstr>wireframe</vt:lpstr>
      <vt:lpstr>Wireframe +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Nicolas Corona</dc:creator>
  <cp:lastModifiedBy>Nicolas Corona</cp:lastModifiedBy>
  <cp:revision>14</cp:revision>
  <dcterms:created xsi:type="dcterms:W3CDTF">2019-12-05T19:05:36Z</dcterms:created>
  <dcterms:modified xsi:type="dcterms:W3CDTF">2019-12-06T05:15:27Z</dcterms:modified>
</cp:coreProperties>
</file>