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68" r:id="rId4"/>
    <p:sldId id="271" r:id="rId5"/>
    <p:sldId id="258" r:id="rId6"/>
    <p:sldId id="260" r:id="rId7"/>
    <p:sldId id="270" r:id="rId8"/>
    <p:sldId id="263" r:id="rId9"/>
    <p:sldId id="264" r:id="rId10"/>
    <p:sldId id="265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43" autoAdjust="0"/>
  </p:normalViewPr>
  <p:slideViewPr>
    <p:cSldViewPr snapToGrid="0">
      <p:cViewPr varScale="1">
        <p:scale>
          <a:sx n="48" d="100"/>
          <a:sy n="48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AB3F-F13F-4CFF-BCD2-F7EE936333F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EE510-2BCE-4141-9D45-5A313D1AB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Problem: </a:t>
            </a:r>
          </a:p>
          <a:p>
            <a:pPr lvl="1"/>
            <a:r>
              <a:rPr lang="en-US" sz="2400" dirty="0"/>
              <a:t>	Public health: 529 fatal opioid overdoses in 2017, driven by fentanyl</a:t>
            </a:r>
          </a:p>
          <a:p>
            <a:pPr lvl="1"/>
            <a:r>
              <a:rPr lang="en-US" sz="2400" dirty="0"/>
              <a:t>	EMS resources: 3065 heroin-related responses in 2017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	Mayor, regarding 2016: “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responders have gone to about 1,600 overdose runs this year so far, yielding a $1.6 million cost so far 		for EMS services.</a:t>
            </a:r>
            <a:r>
              <a:rPr lang="en-US" sz="2400" dirty="0"/>
              <a:t>”  Naloxone breaking the bank.</a:t>
            </a:r>
          </a:p>
          <a:p>
            <a:pPr lvl="1"/>
            <a:endParaRPr lang="en-US" sz="2400" dirty="0"/>
          </a:p>
          <a:p>
            <a:r>
              <a:rPr lang="en-US" dirty="0"/>
              <a:t>Business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2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called “Narcan Distributor” or “Narcan Mapper”</a:t>
            </a:r>
          </a:p>
          <a:p>
            <a:r>
              <a:rPr lang="en-US" dirty="0"/>
              <a:t>Functionalities</a:t>
            </a:r>
          </a:p>
          <a:p>
            <a:pPr rtl="0" fontAlgn="base"/>
            <a:r>
              <a:rPr lang="en-US" dirty="0"/>
              <a:t>	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at-risk locations and map allocation of home-kits to the public near those locations.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Identify areas without recent training - app recommends you set up shop for retraining.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	- App recommends areas where NDC should set up stands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distribution and training.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recommends buildings or locations where people should have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narcan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 in hotspot areas (parks, fast food restaurants,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App maps change in demand over time seasonally and recommends shifting focuses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the Narcan Distributor app will improve the NDC’s allocation of limited Narcan resources by using a predictive model for latent risk and providing targeted recommendations for future outreach in the city of Cincinnati.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EE510-2BCE-4141-9D45-5A313D1ABF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6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0AF627-5798-4464-8CA7-558BE246232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D7A218-AE62-41D0-BFC5-21CDFC442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ccho.org/uploads/downloadable-resources/49-51-Hamilton-County-Narcan-Distribution-Collaborative.pdf" TargetMode="External"/><Relationship Id="rId2" Type="http://schemas.openxmlformats.org/officeDocument/2006/relationships/hyperlink" Target="https://insights.cincinnati-oh.gov/stories/s/Heroin-Overdose-Responses/dm3s-ep3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dh.ohio.gov/wps/wcm/connect/gov/5deb684e-4667-4836-862b-cb5eb59acbd3/2017_OhioDrugOverdoseReport.pdf?MOD=AJPERES&amp;CONVERT_TO=url&amp;CACHEID=ROOTWORKSPACE.Z18_M1HGGIK0N0JO00QO9DDDDM3000-5deb684e-4667-4836-862b-cb5eb59acbd3-moxPbu6" TargetMode="External"/><Relationship Id="rId4" Type="http://schemas.openxmlformats.org/officeDocument/2006/relationships/hyperlink" Target="https://www.drugabuse.gov/drugs-abuse/opioids/opioid-summaries-by-st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43C7-11E9-4C6B-84DF-CD8A5D49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01" y="640454"/>
            <a:ext cx="10564215" cy="910050"/>
          </a:xfrm>
        </p:spPr>
        <p:txBody>
          <a:bodyPr>
            <a:normAutofit fontScale="90000"/>
          </a:bodyPr>
          <a:lstStyle/>
          <a:p>
            <a:r>
              <a:rPr lang="en-US" dirty="0"/>
              <a:t>Opioid Overdoses in Cincinnati, Ohio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F8DD-0739-497B-B6BB-06F0947CD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729783"/>
            <a:ext cx="9440034" cy="1049867"/>
          </a:xfrm>
        </p:spPr>
        <p:txBody>
          <a:bodyPr>
            <a:normAutofit/>
          </a:bodyPr>
          <a:lstStyle/>
          <a:p>
            <a:r>
              <a:rPr lang="en-US" sz="2800" dirty="0"/>
              <a:t>Claire Allen-Platt and Nicolas Corona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D3CE4C1-7892-4384-BC19-35C1A2FB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8" r="23829"/>
          <a:stretch/>
        </p:blipFill>
        <p:spPr>
          <a:xfrm>
            <a:off x="3546292" y="2441876"/>
            <a:ext cx="5088836" cy="41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00DAF-5579-438A-ACB9-73E24E40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13" y="0"/>
            <a:ext cx="3300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5C9CA-C9FB-4AC3-9652-C2BFDCAA219E}"/>
              </a:ext>
            </a:extLst>
          </p:cNvPr>
          <p:cNvSpPr txBox="1"/>
          <p:nvPr/>
        </p:nvSpPr>
        <p:spPr>
          <a:xfrm>
            <a:off x="3026796" y="3037399"/>
            <a:ext cx="6138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4009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99813"/>
            <a:ext cx="7886700" cy="1325563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Bates, S., </a:t>
            </a:r>
            <a:r>
              <a:rPr lang="en-US" sz="1600" dirty="0" err="1"/>
              <a:t>Leonenko</a:t>
            </a:r>
            <a:r>
              <a:rPr lang="en-US" sz="1600" dirty="0"/>
              <a:t>, V., </a:t>
            </a:r>
            <a:r>
              <a:rPr lang="en-US" sz="1600" dirty="0" err="1"/>
              <a:t>Rineer</a:t>
            </a:r>
            <a:r>
              <a:rPr lang="en-US" sz="1600" dirty="0"/>
              <a:t>, J., &amp; </a:t>
            </a:r>
            <a:r>
              <a:rPr lang="en-US" sz="1600" dirty="0" err="1"/>
              <a:t>Bobashev</a:t>
            </a:r>
            <a:r>
              <a:rPr lang="en-US" sz="1600" dirty="0"/>
              <a:t>, G. (2018). Using synthetic populations to understand geospatial patterns in opioid related overdose and predicted opioid misuse. </a:t>
            </a:r>
            <a:r>
              <a:rPr lang="en-US" sz="1600" i="1" dirty="0"/>
              <a:t>Computational and Mathematical Organization Theory, 25, </a:t>
            </a:r>
            <a:r>
              <a:rPr lang="en-US" sz="1600" dirty="0"/>
              <a:t>pp. 25-36.</a:t>
            </a:r>
          </a:p>
          <a:p>
            <a:pPr marL="0" indent="0">
              <a:buNone/>
            </a:pPr>
            <a:r>
              <a:rPr lang="en-US" sz="1600" dirty="0" err="1"/>
              <a:t>CincyInsights</a:t>
            </a:r>
            <a:r>
              <a:rPr lang="en-US" sz="1600" dirty="0"/>
              <a:t>. (2019). Heroin overdose responses [webpage]. City of Cincinnati. Accessed from </a:t>
            </a:r>
            <a:r>
              <a:rPr lang="en-US" sz="1600" dirty="0">
                <a:hlinkClick r:id="rId2"/>
              </a:rPr>
              <a:t>https://insights.cincinnati-oh.gov/stories/s/Heroin-Overdose-Responses/dm3s-ep3u/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Ingram, T. (2018). Narcan distribution collective. Hamilton County Department of Public Health. </a:t>
            </a:r>
            <a:r>
              <a:rPr lang="en-US" sz="1600" dirty="0">
                <a:hlinkClick r:id="rId3"/>
              </a:rPr>
              <a:t>https://www.naccho.org/uploads/downloadable-resources/49-51-Hamilton-County-Narcan-Distribution-Collaborative.pdf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Li, Z.R., </a:t>
            </a:r>
            <a:r>
              <a:rPr lang="en-US" sz="1600" dirty="0" err="1"/>
              <a:t>Xie</a:t>
            </a:r>
            <a:r>
              <a:rPr lang="en-US" sz="1600" dirty="0"/>
              <a:t>, E., Crawford, F.W., Warren, J.L., McConnell, K., Copple, J.T., Johnson, T., &amp; Gonsalves, G.S. (2019). Suspected heroin-related overdoses incidents in Cincinnati, Ohio: A spatiotemporal analysis. </a:t>
            </a:r>
            <a:r>
              <a:rPr lang="en-US" sz="1600" i="1" dirty="0"/>
              <a:t>PLOS Medicine, 16</a:t>
            </a:r>
            <a:r>
              <a:rPr lang="en-US" sz="1600" dirty="0"/>
              <a:t>(11), pp. 1-15.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/>
              <a:t>National Institute on Drug Abuse. (2019). Opioid summaries by state. Accessed from </a:t>
            </a:r>
            <a:r>
              <a:rPr lang="en-US" sz="1600" dirty="0">
                <a:hlinkClick r:id="rId4"/>
              </a:rPr>
              <a:t>https://www.drugabuse.gov/drugs-abuse/opioids/opioid-summaries-by-state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Ohio Department of Health. (2017). Ohio drug overdose data: general findings. Accessed from </a:t>
            </a:r>
            <a:r>
              <a:rPr lang="en-US" sz="1600" dirty="0">
                <a:hlinkClick r:id="rId5"/>
              </a:rPr>
              <a:t>https://odh.ohio.gov/wps/wcm/connect/gov/5deb684e-4667-4836-862b-cb5eb59acbd3/2017_OhioDrugOverdoseReport.pdf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523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99DAC-84A6-4876-8553-AF330388862B}"/>
              </a:ext>
            </a:extLst>
          </p:cNvPr>
          <p:cNvSpPr/>
          <p:nvPr/>
        </p:nvSpPr>
        <p:spPr>
          <a:xfrm>
            <a:off x="4912191" y="172941"/>
            <a:ext cx="6941489" cy="6448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21" y="993700"/>
            <a:ext cx="3490722" cy="5254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2017, Ohio had the </a:t>
            </a:r>
            <a:r>
              <a:rPr lang="en-US" b="1" dirty="0">
                <a:solidFill>
                  <a:schemeClr val="accent2"/>
                </a:solidFill>
              </a:rPr>
              <a:t>second highest opioid overdose rate</a:t>
            </a:r>
            <a:r>
              <a:rPr lang="en-US" dirty="0"/>
              <a:t> in the US</a:t>
            </a:r>
            <a:r>
              <a:rPr lang="en-US" baseline="30000" dirty="0"/>
              <a:t>1</a:t>
            </a:r>
            <a:r>
              <a:rPr lang="en-US" dirty="0"/>
              <a:t>.  Southwestern Ohio reported the highest overdose death rate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city of </a:t>
            </a:r>
            <a:r>
              <a:rPr lang="en-US" b="1" dirty="0">
                <a:solidFill>
                  <a:schemeClr val="accent2"/>
                </a:solidFill>
              </a:rPr>
              <a:t>Cincinnati</a:t>
            </a:r>
            <a:r>
              <a:rPr lang="en-US" dirty="0"/>
              <a:t> experienced a 50% rise in opioid overdoses since 2015</a:t>
            </a:r>
            <a:r>
              <a:rPr lang="en-US" baseline="30000" dirty="0"/>
              <a:t>3</a:t>
            </a:r>
            <a:r>
              <a:rPr lang="en-US" dirty="0"/>
              <a:t>, with </a:t>
            </a:r>
            <a:r>
              <a:rPr lang="en-US" b="1" dirty="0">
                <a:solidFill>
                  <a:schemeClr val="accent2"/>
                </a:solidFill>
              </a:rPr>
              <a:t>heroin overdoses declared an “epidemic”</a:t>
            </a:r>
            <a:r>
              <a:rPr lang="en-US" baseline="30000" dirty="0"/>
              <a:t>4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Cincinnati now distributes take-home kits of </a:t>
            </a:r>
            <a:r>
              <a:rPr lang="en-US" b="1" dirty="0">
                <a:solidFill>
                  <a:schemeClr val="accent2"/>
                </a:solidFill>
              </a:rPr>
              <a:t>Narcan</a:t>
            </a:r>
            <a:r>
              <a:rPr lang="en-US" dirty="0"/>
              <a:t> through the Narcan Distribution Collaborative (NDC) in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0F9BB-0756-42A2-A056-032E550A87E5}"/>
              </a:ext>
            </a:extLst>
          </p:cNvPr>
          <p:cNvSpPr txBox="1"/>
          <p:nvPr/>
        </p:nvSpPr>
        <p:spPr>
          <a:xfrm>
            <a:off x="1421469" y="6293393"/>
            <a:ext cx="349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1</a:t>
            </a:r>
            <a:r>
              <a:rPr lang="en-US" sz="1000" dirty="0"/>
              <a:t>National Institute on Drug Abuse, 2019; </a:t>
            </a:r>
            <a:r>
              <a:rPr lang="en-US" sz="1000" baseline="30000" dirty="0"/>
              <a:t>2</a:t>
            </a:r>
            <a:r>
              <a:rPr lang="en-US" sz="1000" dirty="0"/>
              <a:t>Ohio Dept. of Health, 2017; </a:t>
            </a:r>
            <a:r>
              <a:rPr lang="en-US" sz="1000" baseline="30000" dirty="0"/>
              <a:t>3</a:t>
            </a:r>
            <a:r>
              <a:rPr lang="en-US" sz="1000" dirty="0"/>
              <a:t>Li et al., 2019; </a:t>
            </a:r>
            <a:r>
              <a:rPr lang="en-US" sz="1000" baseline="30000" dirty="0"/>
              <a:t>4</a:t>
            </a:r>
            <a:r>
              <a:rPr lang="en-US" sz="1000" dirty="0"/>
              <a:t>CincyInsights, 2019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E50A69F-84C1-4A79-892D-71E30853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84" y="-150259"/>
            <a:ext cx="2900453" cy="1325563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246947-F396-40E4-9E11-F8E663CF93D2}"/>
              </a:ext>
            </a:extLst>
          </p:cNvPr>
          <p:cNvSpPr txBox="1"/>
          <p:nvPr/>
        </p:nvSpPr>
        <p:spPr>
          <a:xfrm>
            <a:off x="5246948" y="141115"/>
            <a:ext cx="848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Midwest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DDD10-35B1-4D18-B0F9-16F923626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2488" r="27147" b="28314"/>
          <a:stretch/>
        </p:blipFill>
        <p:spPr>
          <a:xfrm>
            <a:off x="5354108" y="453224"/>
            <a:ext cx="4666095" cy="1927198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2D86122-FDC0-4EE7-BD5A-D6AB4A4135D8}"/>
              </a:ext>
            </a:extLst>
          </p:cNvPr>
          <p:cNvGrpSpPr/>
          <p:nvPr/>
        </p:nvGrpSpPr>
        <p:grpSpPr>
          <a:xfrm>
            <a:off x="7813806" y="1963972"/>
            <a:ext cx="3699683" cy="1454962"/>
            <a:chOff x="5879473" y="2587016"/>
            <a:chExt cx="2181490" cy="12651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D77FC4-8CEA-41FC-8AAD-A1D5CA6A11D0}"/>
                </a:ext>
              </a:extLst>
            </p:cNvPr>
            <p:cNvSpPr/>
            <p:nvPr/>
          </p:nvSpPr>
          <p:spPr>
            <a:xfrm>
              <a:off x="5879473" y="2587016"/>
              <a:ext cx="299946" cy="21933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4EE49-F39E-4E8B-8845-0FA9D7634B1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2031517" cy="10458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5DAD67-7197-4A35-8DB1-A69E6E5512F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839115" cy="9477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29A2953-C81F-42C1-AC56-9DDE111C11BE}"/>
              </a:ext>
            </a:extLst>
          </p:cNvPr>
          <p:cNvSpPr txBox="1"/>
          <p:nvPr/>
        </p:nvSpPr>
        <p:spPr>
          <a:xfrm>
            <a:off x="6082090" y="2793339"/>
            <a:ext cx="2306173" cy="5868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Hamilton County, OH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458BDA-3B08-4F13-AB82-51A1325C1A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7328" r="9759" b="4231"/>
          <a:stretch/>
        </p:blipFill>
        <p:spPr>
          <a:xfrm>
            <a:off x="6232977" y="3147015"/>
            <a:ext cx="5280512" cy="314637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32DE92A-DCDB-4A8E-A0BE-C9B90707CE4C}"/>
              </a:ext>
            </a:extLst>
          </p:cNvPr>
          <p:cNvSpPr/>
          <p:nvPr/>
        </p:nvSpPr>
        <p:spPr>
          <a:xfrm>
            <a:off x="6429184" y="5686854"/>
            <a:ext cx="143220" cy="12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C2C932-89D2-4588-B30D-AA754BC5A666}"/>
              </a:ext>
            </a:extLst>
          </p:cNvPr>
          <p:cNvSpPr/>
          <p:nvPr/>
        </p:nvSpPr>
        <p:spPr>
          <a:xfrm>
            <a:off x="6429184" y="5917354"/>
            <a:ext cx="143220" cy="129558"/>
          </a:xfrm>
          <a:prstGeom prst="rect">
            <a:avLst/>
          </a:prstGeom>
          <a:solidFill>
            <a:srgbClr val="25C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E9D6C2-B6B8-4E3B-92BF-A0CE28B0CEF1}"/>
              </a:ext>
            </a:extLst>
          </p:cNvPr>
          <p:cNvSpPr txBox="1"/>
          <p:nvPr/>
        </p:nvSpPr>
        <p:spPr>
          <a:xfrm>
            <a:off x="6567059" y="5613541"/>
            <a:ext cx="2306173" cy="2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Cincinnati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730D6D-ECCC-4CA8-8609-19884348A85A}"/>
              </a:ext>
            </a:extLst>
          </p:cNvPr>
          <p:cNvSpPr txBox="1"/>
          <p:nvPr/>
        </p:nvSpPr>
        <p:spPr>
          <a:xfrm>
            <a:off x="6567059" y="5825075"/>
            <a:ext cx="2616454" cy="44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Locations of heroin overdose events</a:t>
            </a:r>
          </a:p>
        </p:txBody>
      </p:sp>
    </p:spTree>
    <p:extLst>
      <p:ext uri="{BB962C8B-B14F-4D97-AF65-F5344CB8AC3E}">
        <p14:creationId xmlns:p14="http://schemas.microsoft.com/office/powerpoint/2010/main" val="37983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36933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Our Proposed Data-driven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720706"/>
            <a:ext cx="10353763" cy="4895179"/>
          </a:xfrm>
        </p:spPr>
        <p:txBody>
          <a:bodyPr>
            <a:normAutofit/>
          </a:bodyPr>
          <a:lstStyle/>
          <a:p>
            <a:r>
              <a:rPr lang="en-US" sz="2800" dirty="0"/>
              <a:t>Build a statistical model to predict the </a:t>
            </a:r>
            <a:r>
              <a:rPr lang="en-US" sz="2800" b="1" dirty="0">
                <a:solidFill>
                  <a:schemeClr val="accent2"/>
                </a:solidFill>
              </a:rPr>
              <a:t>latent risk </a:t>
            </a:r>
            <a:r>
              <a:rPr lang="en-US" sz="2800" dirty="0"/>
              <a:t>of heroin overdoses</a:t>
            </a:r>
          </a:p>
          <a:p>
            <a:r>
              <a:rPr lang="en-US" sz="2800" dirty="0"/>
              <a:t>Identify areas in Cincinnati that are high-risk for overdoses</a:t>
            </a:r>
          </a:p>
          <a:p>
            <a:pPr lvl="1"/>
            <a:r>
              <a:rPr lang="en-US" sz="2600" dirty="0"/>
              <a:t>Overdose deaths are </a:t>
            </a:r>
            <a:r>
              <a:rPr lang="en-US" sz="2800" b="1" dirty="0">
                <a:solidFill>
                  <a:schemeClr val="accent2"/>
                </a:solidFill>
              </a:rPr>
              <a:t>hyper-local</a:t>
            </a:r>
            <a:endParaRPr lang="en-US" sz="2600" dirty="0"/>
          </a:p>
          <a:p>
            <a:pPr lvl="1"/>
            <a:r>
              <a:rPr lang="en-US" sz="2600" dirty="0"/>
              <a:t>Overdose patterns vary over time seasonally</a:t>
            </a:r>
          </a:p>
          <a:p>
            <a:r>
              <a:rPr lang="en-US" sz="2800" dirty="0"/>
              <a:t>Use the results to identify areas in which to focus the Narcan Distribution Collaborative’s take-home kit distribution and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26607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662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05" y="1315190"/>
            <a:ext cx="10719989" cy="4895179"/>
          </a:xfrm>
        </p:spPr>
        <p:txBody>
          <a:bodyPr>
            <a:normAutofit/>
          </a:bodyPr>
          <a:lstStyle/>
          <a:p>
            <a:r>
              <a:rPr lang="en-US" sz="2800" dirty="0"/>
              <a:t>Outcome of interest: EMS calls either caused explicitly in response to heroin overdoses or that led to the administration of Narcan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C62844-5D68-4876-81E3-A1DF7C847A9B}"/>
              </a:ext>
            </a:extLst>
          </p:cNvPr>
          <p:cNvSpPr txBox="1">
            <a:spLocks/>
          </p:cNvSpPr>
          <p:nvPr/>
        </p:nvSpPr>
        <p:spPr>
          <a:xfrm>
            <a:off x="5762845" y="2533433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Census / ACS Data</a:t>
            </a:r>
          </a:p>
          <a:p>
            <a:pPr lvl="1"/>
            <a:r>
              <a:rPr lang="en-US" sz="2600" dirty="0"/>
              <a:t>Racial proportions</a:t>
            </a:r>
          </a:p>
          <a:p>
            <a:pPr lvl="1"/>
            <a:r>
              <a:rPr lang="en-US" sz="2600" dirty="0"/>
              <a:t>Gender distribution (MALE)</a:t>
            </a:r>
          </a:p>
          <a:p>
            <a:pPr lvl="1"/>
            <a:r>
              <a:rPr lang="en-US" sz="2600" dirty="0"/>
              <a:t>Age groups – by gender, too</a:t>
            </a:r>
          </a:p>
          <a:p>
            <a:pPr lvl="1"/>
            <a:r>
              <a:rPr lang="en-US" sz="2600" dirty="0"/>
              <a:t>Poverty / bachelor’s / unemployment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C066DF-C9F8-4A16-AA2B-BF6995CB1615}"/>
              </a:ext>
            </a:extLst>
          </p:cNvPr>
          <p:cNvSpPr txBox="1">
            <a:spLocks/>
          </p:cNvSpPr>
          <p:nvPr/>
        </p:nvSpPr>
        <p:spPr>
          <a:xfrm>
            <a:off x="430019" y="2533432"/>
            <a:ext cx="10353763" cy="48951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Cincinnati Open Data</a:t>
            </a:r>
          </a:p>
          <a:p>
            <a:pPr lvl="1"/>
            <a:r>
              <a:rPr lang="en-US" sz="2600" dirty="0"/>
              <a:t>Crime reports: d</a:t>
            </a:r>
            <a:r>
              <a:rPr lang="en-US" sz="2400" dirty="0"/>
              <a:t>rug-related crime</a:t>
            </a:r>
          </a:p>
          <a:p>
            <a:pPr lvl="1"/>
            <a:r>
              <a:rPr lang="en-US" sz="2600" dirty="0"/>
              <a:t>311 calls</a:t>
            </a:r>
          </a:p>
          <a:p>
            <a:pPr lvl="1"/>
            <a:r>
              <a:rPr lang="en-US" sz="2600" dirty="0"/>
              <a:t>Code violations</a:t>
            </a:r>
          </a:p>
          <a:p>
            <a:pPr lvl="1"/>
            <a:r>
              <a:rPr lang="en-US" sz="2600" dirty="0"/>
              <a:t>Abandoned homes, etc.</a:t>
            </a:r>
          </a:p>
          <a:p>
            <a:pPr lvl="1"/>
            <a:r>
              <a:rPr lang="en-US" sz="2600" dirty="0"/>
              <a:t>Police calls</a:t>
            </a:r>
          </a:p>
          <a:p>
            <a:pPr lvl="1"/>
            <a:r>
              <a:rPr lang="en-US" sz="2600" dirty="0"/>
              <a:t>Zoning / park boundaries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2180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74" y="-64389"/>
            <a:ext cx="10353762" cy="97045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EE2BB-4364-4B47-B6AF-37EAD02D3AF5}"/>
              </a:ext>
            </a:extLst>
          </p:cNvPr>
          <p:cNvGrpSpPr/>
          <p:nvPr/>
        </p:nvGrpSpPr>
        <p:grpSpPr>
          <a:xfrm>
            <a:off x="1502704" y="855940"/>
            <a:ext cx="9720483" cy="2797607"/>
            <a:chOff x="651724" y="2884972"/>
            <a:chExt cx="8492276" cy="2018817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C601E72F-E93F-41B8-9EC1-21828DF12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3" t="15645" r="23463" b="3996"/>
            <a:stretch/>
          </p:blipFill>
          <p:spPr>
            <a:xfrm>
              <a:off x="754836" y="3409918"/>
              <a:ext cx="2325962" cy="149387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7A656A8A-39B1-4316-AD90-7EEAE35BD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16014" r="20907" b="5120"/>
            <a:stretch/>
          </p:blipFill>
          <p:spPr>
            <a:xfrm>
              <a:off x="3294109" y="3409918"/>
              <a:ext cx="2555781" cy="149057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3AEE680C-B847-4C56-BC3B-20F1BDBAD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5" t="15338" r="22926" b="4079"/>
            <a:stretch/>
          </p:blipFill>
          <p:spPr>
            <a:xfrm>
              <a:off x="6063201" y="3406377"/>
              <a:ext cx="2349037" cy="14941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D142D1-114C-4516-A720-A102BD1BA4A1}"/>
                </a:ext>
              </a:extLst>
            </p:cNvPr>
            <p:cNvSpPr txBox="1"/>
            <p:nvPr/>
          </p:nvSpPr>
          <p:spPr>
            <a:xfrm>
              <a:off x="655410" y="2884972"/>
              <a:ext cx="8488590" cy="26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</a:rPr>
                <a:t>Heroin overdose events in Cincinnati spiked in 2016-2017 and have begun to decline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DF79E-32F0-4D77-B961-3877ED008B56}"/>
                </a:ext>
              </a:extLst>
            </p:cNvPr>
            <p:cNvSpPr txBox="1"/>
            <p:nvPr/>
          </p:nvSpPr>
          <p:spPr>
            <a:xfrm>
              <a:off x="651724" y="314228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3DD181-9150-4C65-B8B8-0A3EBA0F9017}"/>
                </a:ext>
              </a:extLst>
            </p:cNvPr>
            <p:cNvSpPr txBox="1"/>
            <p:nvPr/>
          </p:nvSpPr>
          <p:spPr>
            <a:xfrm>
              <a:off x="3206984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E23FC2-0F54-4E70-BA0E-ED486828739F}"/>
                </a:ext>
              </a:extLst>
            </p:cNvPr>
            <p:cNvSpPr txBox="1"/>
            <p:nvPr/>
          </p:nvSpPr>
          <p:spPr>
            <a:xfrm>
              <a:off x="5991339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2019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F0B9828-A181-4E34-AAD7-C97396204A46}"/>
              </a:ext>
            </a:extLst>
          </p:cNvPr>
          <p:cNvSpPr txBox="1"/>
          <p:nvPr/>
        </p:nvSpPr>
        <p:spPr>
          <a:xfrm>
            <a:off x="1502704" y="6611780"/>
            <a:ext cx="916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5</a:t>
            </a:r>
            <a:r>
              <a:rPr lang="en-US" sz="1000" dirty="0"/>
              <a:t>Ingram, 2018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5CEA82-944D-420F-A852-D75F02EDAE68}"/>
              </a:ext>
            </a:extLst>
          </p:cNvPr>
          <p:cNvGrpSpPr/>
          <p:nvPr/>
        </p:nvGrpSpPr>
        <p:grpSpPr>
          <a:xfrm>
            <a:off x="1502704" y="3717555"/>
            <a:ext cx="3896572" cy="2884737"/>
            <a:chOff x="2152124" y="3734628"/>
            <a:chExt cx="3896572" cy="28847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62A0E-2FE9-4E62-88AD-3C19A737A242}"/>
                </a:ext>
              </a:extLst>
            </p:cNvPr>
            <p:cNvSpPr txBox="1"/>
            <p:nvPr/>
          </p:nvSpPr>
          <p:spPr>
            <a:xfrm>
              <a:off x="2152124" y="3734628"/>
              <a:ext cx="3896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+mj-lt"/>
                </a:rPr>
                <a:t>Supply versus demand: heroin overdoses</a:t>
              </a:r>
            </a:p>
            <a:p>
              <a:r>
                <a:rPr lang="en-US" sz="1600" b="1" dirty="0">
                  <a:latin typeface="+mj-lt"/>
                </a:rPr>
                <a:t>vs. Naloxone distribution sites</a:t>
              </a:r>
            </a:p>
          </p:txBody>
        </p:sp>
        <p:pic>
          <p:nvPicPr>
            <p:cNvPr id="18" name="Picture 17" descr="A close up of a map&#10;&#10;Description automatically generated">
              <a:extLst>
                <a:ext uri="{FF2B5EF4-FFF2-40B4-BE49-F238E27FC236}">
                  <a16:creationId xmlns:a16="http://schemas.microsoft.com/office/drawing/2014/main" id="{879355B3-49DF-415B-B94F-48B9FDF3D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6" t="15357" r="13137" b="4542"/>
            <a:stretch/>
          </p:blipFill>
          <p:spPr>
            <a:xfrm>
              <a:off x="2270149" y="4323972"/>
              <a:ext cx="3490963" cy="22953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66CEEA-D6BE-4EF0-B122-A918BCAF74A5}"/>
                </a:ext>
              </a:extLst>
            </p:cNvPr>
            <p:cNvGrpSpPr/>
            <p:nvPr/>
          </p:nvGrpSpPr>
          <p:grpSpPr>
            <a:xfrm>
              <a:off x="2360428" y="6137065"/>
              <a:ext cx="2221297" cy="434808"/>
              <a:chOff x="4697129" y="5719098"/>
              <a:chExt cx="2221297" cy="43480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B99519-8BBB-4C7D-9212-613119FF594B}"/>
                  </a:ext>
                </a:extLst>
              </p:cNvPr>
              <p:cNvSpPr/>
              <p:nvPr/>
            </p:nvSpPr>
            <p:spPr>
              <a:xfrm>
                <a:off x="4697129" y="5784458"/>
                <a:ext cx="115503" cy="115503"/>
              </a:xfrm>
              <a:prstGeom prst="rect">
                <a:avLst/>
              </a:prstGeom>
              <a:solidFill>
                <a:srgbClr val="25CB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0030FE-CE40-4D34-A457-7E96687F36E7}"/>
                  </a:ext>
                </a:extLst>
              </p:cNvPr>
              <p:cNvSpPr/>
              <p:nvPr/>
            </p:nvSpPr>
            <p:spPr>
              <a:xfrm>
                <a:off x="4697129" y="5989952"/>
                <a:ext cx="115503" cy="1155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9FD5F5-FC6A-4F0E-B316-93C47BB1B284}"/>
                  </a:ext>
                </a:extLst>
              </p:cNvPr>
              <p:cNvSpPr txBox="1"/>
              <p:nvPr/>
            </p:nvSpPr>
            <p:spPr>
              <a:xfrm>
                <a:off x="4808322" y="5719098"/>
                <a:ext cx="18598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Heroin overdose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CF1FCD-D89D-44F0-A994-32A19C9C6E45}"/>
                  </a:ext>
                </a:extLst>
              </p:cNvPr>
              <p:cNvSpPr txBox="1"/>
              <p:nvPr/>
            </p:nvSpPr>
            <p:spPr>
              <a:xfrm>
                <a:off x="4808322" y="5907685"/>
                <a:ext cx="2110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Naloxone distribution site 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0E40D0A-C5AA-4D6E-BCFE-5AF3E1472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526" y="3831528"/>
            <a:ext cx="4857067" cy="27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43348A-47D5-4D5C-9D71-13F09B57E212}"/>
              </a:ext>
            </a:extLst>
          </p:cNvPr>
          <p:cNvGrpSpPr/>
          <p:nvPr/>
        </p:nvGrpSpPr>
        <p:grpSpPr>
          <a:xfrm>
            <a:off x="128558" y="1049634"/>
            <a:ext cx="8053334" cy="5645364"/>
            <a:chOff x="542025" y="1379784"/>
            <a:chExt cx="7341065" cy="5208654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6672DA9-B209-4591-B5A1-4DEB056A6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" t="28966" r="55441" b="25901"/>
            <a:stretch/>
          </p:blipFill>
          <p:spPr>
            <a:xfrm>
              <a:off x="628650" y="1690689"/>
              <a:ext cx="2098309" cy="13175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3ADF301-8956-4B1D-A3B1-6CFBCA92A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11" t="30041" r="10221" b="24826"/>
            <a:stretch/>
          </p:blipFill>
          <p:spPr>
            <a:xfrm>
              <a:off x="3023736" y="1690688"/>
              <a:ext cx="2098309" cy="131754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26E5C7-63DB-4047-B6C3-F304EFFED5F8}"/>
                </a:ext>
              </a:extLst>
            </p:cNvPr>
            <p:cNvSpPr txBox="1"/>
            <p:nvPr/>
          </p:nvSpPr>
          <p:spPr>
            <a:xfrm>
              <a:off x="542025" y="1382911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Black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763A5-1AF6-4C59-9EE9-BAE2E8F15286}"/>
                </a:ext>
              </a:extLst>
            </p:cNvPr>
            <p:cNvSpPr txBox="1"/>
            <p:nvPr/>
          </p:nvSpPr>
          <p:spPr>
            <a:xfrm>
              <a:off x="2937111" y="1387574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White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6CCCBB-A7D7-4216-B43F-A04B297D6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2" t="6191" r="12912" b="3412"/>
            <a:stretch/>
          </p:blipFill>
          <p:spPr>
            <a:xfrm>
              <a:off x="5418822" y="1703114"/>
              <a:ext cx="2011684" cy="130511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1A0B6C-5599-465D-9A73-158E10D5D196}"/>
                </a:ext>
              </a:extLst>
            </p:cNvPr>
            <p:cNvSpPr txBox="1"/>
            <p:nvPr/>
          </p:nvSpPr>
          <p:spPr>
            <a:xfrm>
              <a:off x="5324576" y="1379784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Men aged 18-24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F4E1A4-C710-4066-8090-58CAAC35402C}"/>
                </a:ext>
              </a:extLst>
            </p:cNvPr>
            <p:cNvSpPr txBox="1"/>
            <p:nvPr/>
          </p:nvSpPr>
          <p:spPr>
            <a:xfrm>
              <a:off x="542025" y="3121222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Median home value</a:t>
              </a:r>
            </a:p>
          </p:txBody>
        </p:sp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BE7B3023-2F2D-4F01-B8E2-AB01DF988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" t="6865" r="13027" b="3056"/>
            <a:stretch/>
          </p:blipFill>
          <p:spPr>
            <a:xfrm>
              <a:off x="628649" y="3428999"/>
              <a:ext cx="2098309" cy="135386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901DD7-9EC4-40CC-B9ED-F6E7552D57DC}"/>
                </a:ext>
              </a:extLst>
            </p:cNvPr>
            <p:cNvSpPr txBox="1"/>
            <p:nvPr/>
          </p:nvSpPr>
          <p:spPr>
            <a:xfrm>
              <a:off x="2937111" y="3121222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in poverty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7C2AE6-F66A-4027-8EAB-116791C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46" t="28825" r="10764" b="25698"/>
            <a:stretch/>
          </p:blipFill>
          <p:spPr>
            <a:xfrm>
              <a:off x="3023736" y="3428210"/>
              <a:ext cx="2103628" cy="133965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64605B6-D992-4CE7-B0FF-A0DE2F3C4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" t="29513" r="55596" b="25009"/>
            <a:stretch/>
          </p:blipFill>
          <p:spPr>
            <a:xfrm>
              <a:off x="5418822" y="3428210"/>
              <a:ext cx="2098309" cy="1336269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24104-2F5D-4054-9013-7F140EB56E63}"/>
                </a:ext>
              </a:extLst>
            </p:cNvPr>
            <p:cNvSpPr txBox="1"/>
            <p:nvPr/>
          </p:nvSpPr>
          <p:spPr>
            <a:xfrm>
              <a:off x="5324575" y="3120433"/>
              <a:ext cx="2558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Proportion with college degree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333DA-69B6-4A86-94C8-C6BB4FBD2F15}"/>
                </a:ext>
              </a:extLst>
            </p:cNvPr>
            <p:cNvSpPr txBox="1"/>
            <p:nvPr/>
          </p:nvSpPr>
          <p:spPr>
            <a:xfrm>
              <a:off x="599236" y="4916303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Abandoned vehicles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498C873-073C-44C8-A876-D5010410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648" y="5224080"/>
              <a:ext cx="2098309" cy="136435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CE52F-6F75-4542-BF1B-CD76035209AF}"/>
                </a:ext>
              </a:extLst>
            </p:cNvPr>
            <p:cNvSpPr txBox="1"/>
            <p:nvPr/>
          </p:nvSpPr>
          <p:spPr>
            <a:xfrm>
              <a:off x="3023736" y="4916303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Trash complaints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1D6E1BA-D654-4A94-88CA-46AD3FC31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23736" y="5222272"/>
              <a:ext cx="2098309" cy="136616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D8C77B3-E664-447E-A8F7-CD55628E40C9}"/>
              </a:ext>
            </a:extLst>
          </p:cNvPr>
          <p:cNvSpPr txBox="1">
            <a:spLocks/>
          </p:cNvSpPr>
          <p:nvPr/>
        </p:nvSpPr>
        <p:spPr>
          <a:xfrm>
            <a:off x="813074" y="7918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Exploratory Analysis</a:t>
            </a:r>
            <a:endParaRPr lang="en-US" dirty="0"/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27CFD01B-6ACD-4649-BC12-3AA543D044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3" t="16014" r="20907" b="5120"/>
          <a:stretch/>
        </p:blipFill>
        <p:spPr>
          <a:xfrm>
            <a:off x="8501629" y="2712205"/>
            <a:ext cx="3354672" cy="236867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AC9A1D-80E2-4BEE-8C1D-713FB61BC125}"/>
              </a:ext>
            </a:extLst>
          </p:cNvPr>
          <p:cNvSpPr txBox="1"/>
          <p:nvPr/>
        </p:nvSpPr>
        <p:spPr>
          <a:xfrm>
            <a:off x="8592268" y="2210463"/>
            <a:ext cx="3151810" cy="379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Heroin overdose events, 2017</a:t>
            </a:r>
          </a:p>
        </p:txBody>
      </p:sp>
    </p:spTree>
    <p:extLst>
      <p:ext uri="{BB962C8B-B14F-4D97-AF65-F5344CB8AC3E}">
        <p14:creationId xmlns:p14="http://schemas.microsoft.com/office/powerpoint/2010/main" val="3057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8D6-0CD4-4FBF-900B-E8CF8A3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0" y="248092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35BC-1FD0-4552-B52F-24C6A683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50" y="1354946"/>
            <a:ext cx="10886643" cy="52549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Poisson regression </a:t>
            </a:r>
          </a:p>
          <a:p>
            <a:r>
              <a:rPr lang="en-US" sz="2800" dirty="0"/>
              <a:t>Temporal and spatial components</a:t>
            </a:r>
          </a:p>
          <a:p>
            <a:pPr lvl="1"/>
            <a:r>
              <a:rPr lang="en-US" sz="2600" dirty="0"/>
              <a:t>Train on 2015 – 2018 data (through the parabola trend shape), test on 2019 data</a:t>
            </a:r>
          </a:p>
          <a:p>
            <a:r>
              <a:rPr lang="en-US" sz="2800" dirty="0"/>
              <a:t>Time-invariant covariates</a:t>
            </a:r>
          </a:p>
          <a:p>
            <a:pPr lvl="1"/>
            <a:r>
              <a:rPr lang="en-US" sz="2600" dirty="0"/>
              <a:t>Census tract data (ACS 2015)</a:t>
            </a:r>
          </a:p>
          <a:p>
            <a:pPr lvl="1"/>
            <a:r>
              <a:rPr lang="en-US" sz="2600" dirty="0"/>
              <a:t>Total population </a:t>
            </a:r>
          </a:p>
          <a:p>
            <a:pPr lvl="1"/>
            <a:r>
              <a:rPr lang="en-US" sz="2600" dirty="0"/>
              <a:t>Male population </a:t>
            </a:r>
          </a:p>
          <a:p>
            <a:pPr lvl="1"/>
            <a:r>
              <a:rPr lang="en-US" sz="2600" dirty="0"/>
              <a:t>Racial/ethnic makeup</a:t>
            </a:r>
          </a:p>
          <a:p>
            <a:pPr lvl="1"/>
            <a:r>
              <a:rPr lang="en-US" sz="2600" dirty="0"/>
              <a:t>Median household income</a:t>
            </a:r>
          </a:p>
          <a:p>
            <a:pPr lvl="1"/>
            <a:r>
              <a:rPr lang="en-US" sz="2600" dirty="0"/>
              <a:t>Poverty rate	</a:t>
            </a:r>
          </a:p>
          <a:p>
            <a:pPr lvl="1"/>
            <a:r>
              <a:rPr lang="en-US" sz="2600" dirty="0"/>
              <a:t>Unemployment</a:t>
            </a:r>
          </a:p>
          <a:p>
            <a:pPr lvl="1"/>
            <a:r>
              <a:rPr lang="en-US" sz="2600" dirty="0"/>
              <a:t>Zoning (manufacturing, commercial, residential)</a:t>
            </a:r>
          </a:p>
          <a:p>
            <a:pPr lvl="1"/>
            <a:r>
              <a:rPr lang="en-US" sz="2600" dirty="0"/>
              <a:t>Number of fast food restaurants</a:t>
            </a:r>
          </a:p>
          <a:p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030C0-AFED-4ECA-8B56-C707B7688A50}"/>
              </a:ext>
            </a:extLst>
          </p:cNvPr>
          <p:cNvSpPr txBox="1">
            <a:spLocks/>
          </p:cNvSpPr>
          <p:nvPr/>
        </p:nvSpPr>
        <p:spPr>
          <a:xfrm>
            <a:off x="6768950" y="2544417"/>
            <a:ext cx="5112410" cy="4065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Time-varying covariates</a:t>
            </a:r>
          </a:p>
          <a:p>
            <a:pPr lvl="1"/>
            <a:r>
              <a:rPr lang="en-US" sz="2000" dirty="0"/>
              <a:t>Distance from event to pharmacies, hospitals, EMT stations</a:t>
            </a:r>
          </a:p>
          <a:p>
            <a:pPr lvl="1"/>
            <a:r>
              <a:rPr lang="en-US" sz="2000" dirty="0"/>
              <a:t>Distance from event to Naloxone distribution </a:t>
            </a:r>
          </a:p>
          <a:p>
            <a:pPr lvl="1"/>
            <a:r>
              <a:rPr lang="en-US" sz="2000" dirty="0"/>
              <a:t>Crime</a:t>
            </a:r>
          </a:p>
          <a:p>
            <a:pPr lvl="1"/>
            <a:r>
              <a:rPr lang="en-US" sz="2000" dirty="0"/>
              <a:t>Weather/season and day of week</a:t>
            </a:r>
          </a:p>
        </p:txBody>
      </p:sp>
    </p:spTree>
    <p:extLst>
      <p:ext uri="{BB962C8B-B14F-4D97-AF65-F5344CB8AC3E}">
        <p14:creationId xmlns:p14="http://schemas.microsoft.com/office/powerpoint/2010/main" val="8828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78D6C7-2BAB-4CD8-8518-BA12C8DB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7" y="75537"/>
            <a:ext cx="3056106" cy="6563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D420F-3D75-4FF1-9AB2-57215799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4" y="1582663"/>
            <a:ext cx="4009031" cy="48058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19F4A-2F2F-46A5-8479-D53200C7A792}"/>
              </a:ext>
            </a:extLst>
          </p:cNvPr>
          <p:cNvCxnSpPr>
            <a:cxnSpLocks/>
          </p:cNvCxnSpPr>
          <p:nvPr/>
        </p:nvCxnSpPr>
        <p:spPr>
          <a:xfrm flipV="1">
            <a:off x="3005593" y="1582663"/>
            <a:ext cx="1556881" cy="95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A34C0-8264-4367-ADE6-33288195D900}"/>
              </a:ext>
            </a:extLst>
          </p:cNvPr>
          <p:cNvCxnSpPr>
            <a:cxnSpLocks/>
          </p:cNvCxnSpPr>
          <p:nvPr/>
        </p:nvCxnSpPr>
        <p:spPr>
          <a:xfrm>
            <a:off x="3005593" y="5732890"/>
            <a:ext cx="1556881" cy="65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BCA1B2EA-29C6-4E6C-9B7E-6277E9355CC1}"/>
              </a:ext>
            </a:extLst>
          </p:cNvPr>
          <p:cNvSpPr txBox="1">
            <a:spLocks/>
          </p:cNvSpPr>
          <p:nvPr/>
        </p:nvSpPr>
        <p:spPr>
          <a:xfrm>
            <a:off x="3628982" y="310063"/>
            <a:ext cx="58760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Narcan Distributor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59265-D263-4E22-A6CA-ED3E7B09AF76}"/>
              </a:ext>
            </a:extLst>
          </p:cNvPr>
          <p:cNvSpPr txBox="1"/>
          <p:nvPr/>
        </p:nvSpPr>
        <p:spPr>
          <a:xfrm>
            <a:off x="8666921" y="1582663"/>
            <a:ext cx="33334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Overlays color-coded risk data on navigable map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Displays risk assessment and distribution and training data by     grid cell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Identifies prior distribution and training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04FC94-98C6-404E-9AFA-6A28196B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7" y="91439"/>
            <a:ext cx="3169281" cy="654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0ADB8-38DB-4E53-8B45-F0899B7BA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55"/>
          <a:stretch/>
        </p:blipFill>
        <p:spPr>
          <a:xfrm>
            <a:off x="5433907" y="5250898"/>
            <a:ext cx="3802743" cy="12443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72134C-CE10-4264-AE34-915D723CB3CB}"/>
              </a:ext>
            </a:extLst>
          </p:cNvPr>
          <p:cNvSpPr txBox="1">
            <a:spLocks/>
          </p:cNvSpPr>
          <p:nvPr/>
        </p:nvSpPr>
        <p:spPr>
          <a:xfrm>
            <a:off x="4614944" y="230550"/>
            <a:ext cx="587601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Narcan Distributor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62B7F-2B96-404C-9C77-26F87183CB21}"/>
              </a:ext>
            </a:extLst>
          </p:cNvPr>
          <p:cNvSpPr txBox="1"/>
          <p:nvPr/>
        </p:nvSpPr>
        <p:spPr>
          <a:xfrm>
            <a:off x="3556044" y="1411007"/>
            <a:ext cx="84620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Identifies locations with mismatches between risk, kit distribution, and Narcan training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Identifies areas without recent refresher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Maps change in risk over time and shifts its recommendations accordingly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Recommends locations (parks, fast-food restaurants, libraries) for direct outreach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639</TotalTime>
  <Words>936</Words>
  <Application>Microsoft Office PowerPoint</Application>
  <PresentationFormat>Widescreen</PresentationFormat>
  <Paragraphs>113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Slate</vt:lpstr>
      <vt:lpstr>Opioid Overdoses in Cincinnati, Ohio</vt:lpstr>
      <vt:lpstr>Problem</vt:lpstr>
      <vt:lpstr>Our Proposed Data-driven Approach</vt:lpstr>
      <vt:lpstr>Data</vt:lpstr>
      <vt:lpstr>Exploratory Analysis</vt:lpstr>
      <vt:lpstr>PowerPoint Presentation</vt:lpstr>
      <vt:lpstr>Model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Nicolas Corona</dc:creator>
  <cp:lastModifiedBy>Nicolas Corona</cp:lastModifiedBy>
  <cp:revision>27</cp:revision>
  <dcterms:created xsi:type="dcterms:W3CDTF">2019-12-05T19:05:36Z</dcterms:created>
  <dcterms:modified xsi:type="dcterms:W3CDTF">2019-12-06T14:02:56Z</dcterms:modified>
</cp:coreProperties>
</file>