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56" r:id="rId2"/>
    <p:sldId id="267" r:id="rId3"/>
    <p:sldId id="257" r:id="rId4"/>
    <p:sldId id="268" r:id="rId5"/>
    <p:sldId id="271" r:id="rId6"/>
    <p:sldId id="258" r:id="rId7"/>
    <p:sldId id="260" r:id="rId8"/>
    <p:sldId id="27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743" autoAdjust="0"/>
  </p:normalViewPr>
  <p:slideViewPr>
    <p:cSldViewPr snapToGrid="0">
      <p:cViewPr>
        <p:scale>
          <a:sx n="48" d="100"/>
          <a:sy n="48" d="100"/>
        </p:scale>
        <p:origin x="13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AB3F-F13F-4CFF-BCD2-F7EE936333F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EE510-2BCE-4141-9D45-5A313D1AB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Problem: </a:t>
            </a:r>
          </a:p>
          <a:p>
            <a:pPr lvl="1"/>
            <a:r>
              <a:rPr lang="en-US" sz="2400" dirty="0"/>
              <a:t>	Public health: 529 fatal opioid overdoses in 2017, driven by fentanyl</a:t>
            </a:r>
          </a:p>
          <a:p>
            <a:pPr lvl="1"/>
            <a:r>
              <a:rPr lang="en-US" sz="2400" dirty="0"/>
              <a:t>	EMS resources: 3065 heroin-related responses in 2017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	Mayor, regarding 2016: “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responders have gone to about 1,600 overdose runs this year so far, yielding a $1.6 million cost so far 		for EMS services.</a:t>
            </a:r>
            <a:r>
              <a:rPr lang="en-US" sz="2400" dirty="0"/>
              <a:t>”  Naloxone breaking the bank.</a:t>
            </a:r>
          </a:p>
          <a:p>
            <a:pPr lvl="1"/>
            <a:endParaRPr lang="en-US" sz="2400" dirty="0"/>
          </a:p>
          <a:p>
            <a:r>
              <a:rPr lang="en-US" dirty="0"/>
              <a:t>Business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Problem: </a:t>
            </a:r>
          </a:p>
          <a:p>
            <a:pPr lvl="1"/>
            <a:r>
              <a:rPr lang="en-US" sz="2400" dirty="0"/>
              <a:t>	Public health: 529 fatal opioid overdoses in 2017, driven by fentanyl</a:t>
            </a:r>
          </a:p>
          <a:p>
            <a:pPr lvl="1"/>
            <a:r>
              <a:rPr lang="en-US" sz="2400" dirty="0"/>
              <a:t>	EMS resources: 3065 heroin-related responses in 2017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	Mayor, regarding 2016: “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responders have gone to about 1,600 overdose runs this year so far, yielding a $1.6 million cost so far 		for EMS services.</a:t>
            </a:r>
            <a:r>
              <a:rPr lang="en-US" sz="2400" dirty="0"/>
              <a:t>”  Naloxone breaking the bank.</a:t>
            </a:r>
          </a:p>
          <a:p>
            <a:pPr lvl="1"/>
            <a:endParaRPr lang="en-US" sz="2400" dirty="0"/>
          </a:p>
          <a:p>
            <a:r>
              <a:rPr lang="en-US" dirty="0"/>
              <a:t>Business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2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called “Narcan Distributor” or “Narcan Mapper”</a:t>
            </a:r>
          </a:p>
          <a:p>
            <a:r>
              <a:rPr lang="en-US" dirty="0"/>
              <a:t>Functionalities</a:t>
            </a:r>
          </a:p>
          <a:p>
            <a:pPr rtl="0" fontAlgn="base"/>
            <a:r>
              <a:rPr lang="en-US" dirty="0"/>
              <a:t>	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at-risk locations and map allocation of home-kits to the public near those locations.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Identify areas without recent training - app recommends you set up shop for retraining.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	- App recommends areas where NDC should set up stands for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distribution and training.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App recommends buildings or locations where people should have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training in hotspot areas (parks, fast food restaurants,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App maps change in demand over time seasonally and recommends shifting focuses over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1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1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01" y="640454"/>
            <a:ext cx="10564215" cy="910050"/>
          </a:xfrm>
        </p:spPr>
        <p:txBody>
          <a:bodyPr>
            <a:normAutofit fontScale="90000"/>
          </a:bodyPr>
          <a:lstStyle/>
          <a:p>
            <a:r>
              <a:rPr lang="en-US" dirty="0"/>
              <a:t>Opioid Overdoses in Cincinnati, Ohio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729783"/>
            <a:ext cx="9440034" cy="1049867"/>
          </a:xfrm>
        </p:spPr>
        <p:txBody>
          <a:bodyPr>
            <a:normAutofit/>
          </a:bodyPr>
          <a:lstStyle/>
          <a:p>
            <a:r>
              <a:rPr lang="en-US" sz="2800" dirty="0"/>
              <a:t>Claire Allen-Platt and Nicolas Corona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D3CE4C1-7892-4384-BC19-35C1A2FB8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8" r="23829"/>
          <a:stretch/>
        </p:blipFill>
        <p:spPr>
          <a:xfrm>
            <a:off x="3546292" y="2441876"/>
            <a:ext cx="5088836" cy="41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04FC94-98C6-404E-9AFA-6A28196B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7" y="91439"/>
            <a:ext cx="3169281" cy="654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0ADB8-38DB-4E53-8B45-F0899B7BA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55"/>
          <a:stretch/>
        </p:blipFill>
        <p:spPr>
          <a:xfrm>
            <a:off x="5433907" y="5250898"/>
            <a:ext cx="3802743" cy="12443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72134C-CE10-4264-AE34-915D723CB3CB}"/>
              </a:ext>
            </a:extLst>
          </p:cNvPr>
          <p:cNvSpPr txBox="1">
            <a:spLocks/>
          </p:cNvSpPr>
          <p:nvPr/>
        </p:nvSpPr>
        <p:spPr>
          <a:xfrm>
            <a:off x="4614944" y="230550"/>
            <a:ext cx="587601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Narcan Distributor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62B7F-2B96-404C-9C77-26F87183CB21}"/>
              </a:ext>
            </a:extLst>
          </p:cNvPr>
          <p:cNvSpPr txBox="1"/>
          <p:nvPr/>
        </p:nvSpPr>
        <p:spPr>
          <a:xfrm>
            <a:off x="3556044" y="1411007"/>
            <a:ext cx="84620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Identifies locations with a mismatch between risk and kit distribution or training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Identifies areas without recent refresher training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Maps change in risk over time and shifts its recommendations accordingly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Recommends locations (parks, fast-food restaurants, libraries) for direct outreach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8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F525C4-78D4-4DE7-B2CC-9395122E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78" y="0"/>
            <a:ext cx="3296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Problem: fatal heroin overdoses in Ohio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29" y="1083862"/>
            <a:ext cx="11047530" cy="4895179"/>
          </a:xfrm>
        </p:spPr>
        <p:txBody>
          <a:bodyPr>
            <a:normAutofit/>
          </a:bodyPr>
          <a:lstStyle/>
          <a:p>
            <a:r>
              <a:rPr lang="en-US" sz="2400" dirty="0"/>
              <a:t>Business as usual</a:t>
            </a:r>
          </a:p>
          <a:p>
            <a:pPr lvl="1"/>
            <a:r>
              <a:rPr lang="en-US" sz="2400" dirty="0"/>
              <a:t>Narcan (naloxone): intranasal or intramuscular treatment for opioid overdose</a:t>
            </a:r>
          </a:p>
          <a:p>
            <a:pPr lvl="1"/>
            <a:r>
              <a:rPr lang="en-US" sz="2400" dirty="0"/>
              <a:t>Cincinnati EMS regularly deploys personnel and resources to high-risk areas</a:t>
            </a:r>
          </a:p>
          <a:p>
            <a:pPr marL="450000" lvl="1" indent="0">
              <a:buNone/>
            </a:pPr>
            <a:endParaRPr lang="en-US" sz="2400" dirty="0"/>
          </a:p>
          <a:p>
            <a:pPr marL="450000" lvl="1" indent="0">
              <a:buNone/>
            </a:pPr>
            <a:r>
              <a:rPr lang="en-US" sz="2400" dirty="0"/>
              <a:t>Local nonprofits </a:t>
            </a:r>
          </a:p>
          <a:p>
            <a:pPr marL="450000" lvl="1" indent="0">
              <a:buNone/>
            </a:pPr>
            <a:r>
              <a:rPr lang="en-US" sz="2400" dirty="0"/>
              <a:t> distribute Narcan </a:t>
            </a:r>
          </a:p>
          <a:p>
            <a:pPr marL="450000" lvl="1" indent="0">
              <a:buNone/>
            </a:pPr>
            <a:r>
              <a:rPr lang="en-US" sz="2400" dirty="0"/>
              <a:t>and host Narcan  </a:t>
            </a:r>
          </a:p>
          <a:p>
            <a:pPr marL="450000" lvl="1" indent="0">
              <a:buNone/>
            </a:pPr>
            <a:r>
              <a:rPr lang="en-US" sz="2400" dirty="0"/>
              <a:t> training sessions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33A23-FDEF-48B9-BDE7-920460CC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40" y="2743201"/>
            <a:ext cx="8676331" cy="38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99DAC-84A6-4876-8553-AF330388862B}"/>
              </a:ext>
            </a:extLst>
          </p:cNvPr>
          <p:cNvSpPr/>
          <p:nvPr/>
        </p:nvSpPr>
        <p:spPr>
          <a:xfrm>
            <a:off x="4912191" y="172941"/>
            <a:ext cx="6941489" cy="6448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21" y="993700"/>
            <a:ext cx="3490722" cy="5254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2017, Ohio had the </a:t>
            </a:r>
            <a:r>
              <a:rPr lang="en-US" b="1" dirty="0">
                <a:solidFill>
                  <a:schemeClr val="accent2"/>
                </a:solidFill>
              </a:rPr>
              <a:t>second highest opioid overdose rate</a:t>
            </a:r>
            <a:r>
              <a:rPr lang="en-US" dirty="0"/>
              <a:t> in the US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Southwestern Ohio reported the highest overdose death rate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sz="500" baseline="30000" dirty="0"/>
          </a:p>
          <a:p>
            <a:pPr marL="0" indent="0">
              <a:buNone/>
            </a:pPr>
            <a:r>
              <a:rPr lang="en-US" dirty="0"/>
              <a:t>The city of </a:t>
            </a:r>
            <a:r>
              <a:rPr lang="en-US" b="1" dirty="0">
                <a:solidFill>
                  <a:schemeClr val="accent2"/>
                </a:solidFill>
              </a:rPr>
              <a:t>Cincinnati</a:t>
            </a:r>
            <a:r>
              <a:rPr lang="en-US" dirty="0"/>
              <a:t> experienced a 50% rise in opioid overdoses since 2015</a:t>
            </a:r>
            <a:r>
              <a:rPr lang="en-US" baseline="30000" dirty="0"/>
              <a:t>3</a:t>
            </a:r>
            <a:r>
              <a:rPr lang="en-US" dirty="0"/>
              <a:t>, with </a:t>
            </a:r>
            <a:r>
              <a:rPr lang="en-US" b="1" dirty="0">
                <a:solidFill>
                  <a:schemeClr val="accent2"/>
                </a:solidFill>
              </a:rPr>
              <a:t>heroin overdoses declared an “epidemic”</a:t>
            </a:r>
            <a:r>
              <a:rPr lang="en-US" baseline="30000" dirty="0"/>
              <a:t>4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The county began distributing take-home kits of the overdose reversal drug </a:t>
            </a:r>
            <a:r>
              <a:rPr lang="en-US" b="1" dirty="0">
                <a:solidFill>
                  <a:schemeClr val="accent2"/>
                </a:solidFill>
              </a:rPr>
              <a:t>Naloxone</a:t>
            </a:r>
            <a:r>
              <a:rPr lang="en-US" dirty="0"/>
              <a:t> in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0F9BB-0756-42A2-A056-032E550A87E5}"/>
              </a:ext>
            </a:extLst>
          </p:cNvPr>
          <p:cNvSpPr txBox="1"/>
          <p:nvPr/>
        </p:nvSpPr>
        <p:spPr>
          <a:xfrm>
            <a:off x="1421469" y="6293393"/>
            <a:ext cx="349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1</a:t>
            </a:r>
            <a:r>
              <a:rPr lang="en-US" sz="1000" dirty="0"/>
              <a:t>National Institute on Drug Abuse, 2019; </a:t>
            </a:r>
            <a:r>
              <a:rPr lang="en-US" sz="1000" baseline="30000" dirty="0"/>
              <a:t>2</a:t>
            </a:r>
            <a:r>
              <a:rPr lang="en-US" sz="1000" dirty="0"/>
              <a:t>Ohio Dept. of Health, 2017; </a:t>
            </a:r>
            <a:r>
              <a:rPr lang="en-US" sz="1000" baseline="30000" dirty="0"/>
              <a:t>3</a:t>
            </a:r>
            <a:r>
              <a:rPr lang="en-US" sz="1000" dirty="0"/>
              <a:t>Li et al., 2019; </a:t>
            </a:r>
            <a:r>
              <a:rPr lang="en-US" sz="1000" baseline="30000" dirty="0"/>
              <a:t>4</a:t>
            </a:r>
            <a:r>
              <a:rPr lang="en-US" sz="1000" dirty="0"/>
              <a:t>CincyInsights, 2019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E50A69F-84C1-4A79-892D-71E30853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84" y="-150259"/>
            <a:ext cx="2900453" cy="1325563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246947-F396-40E4-9E11-F8E663CF93D2}"/>
              </a:ext>
            </a:extLst>
          </p:cNvPr>
          <p:cNvSpPr txBox="1"/>
          <p:nvPr/>
        </p:nvSpPr>
        <p:spPr>
          <a:xfrm>
            <a:off x="5246948" y="141115"/>
            <a:ext cx="848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Midwest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DDD10-35B1-4D18-B0F9-16F923626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22488" r="27147" b="28314"/>
          <a:stretch/>
        </p:blipFill>
        <p:spPr>
          <a:xfrm>
            <a:off x="5354108" y="453224"/>
            <a:ext cx="4666095" cy="1927198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2D86122-FDC0-4EE7-BD5A-D6AB4A4135D8}"/>
              </a:ext>
            </a:extLst>
          </p:cNvPr>
          <p:cNvGrpSpPr/>
          <p:nvPr/>
        </p:nvGrpSpPr>
        <p:grpSpPr>
          <a:xfrm>
            <a:off x="7813806" y="1963972"/>
            <a:ext cx="3699683" cy="1454962"/>
            <a:chOff x="5879473" y="2587016"/>
            <a:chExt cx="2181490" cy="12651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D77FC4-8CEA-41FC-8AAD-A1D5CA6A11D0}"/>
                </a:ext>
              </a:extLst>
            </p:cNvPr>
            <p:cNvSpPr/>
            <p:nvPr/>
          </p:nvSpPr>
          <p:spPr>
            <a:xfrm>
              <a:off x="5879473" y="2587016"/>
              <a:ext cx="299946" cy="21933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14EE49-F39E-4E8B-8845-0FA9D7634B1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2031517" cy="10458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5DAD67-7197-4A35-8DB1-A69E6E5512F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839115" cy="9477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29A2953-C81F-42C1-AC56-9DDE111C11BE}"/>
              </a:ext>
            </a:extLst>
          </p:cNvPr>
          <p:cNvSpPr txBox="1"/>
          <p:nvPr/>
        </p:nvSpPr>
        <p:spPr>
          <a:xfrm>
            <a:off x="6082090" y="2793339"/>
            <a:ext cx="2306173" cy="586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Hamilton County, OH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458BDA-3B08-4F13-AB82-51A1325C1A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7328" r="9759" b="4231"/>
          <a:stretch/>
        </p:blipFill>
        <p:spPr>
          <a:xfrm>
            <a:off x="6232977" y="3147015"/>
            <a:ext cx="5280512" cy="314637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32DE92A-DCDB-4A8E-A0BE-C9B90707CE4C}"/>
              </a:ext>
            </a:extLst>
          </p:cNvPr>
          <p:cNvSpPr/>
          <p:nvPr/>
        </p:nvSpPr>
        <p:spPr>
          <a:xfrm>
            <a:off x="6429184" y="5686854"/>
            <a:ext cx="143220" cy="12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C2C932-89D2-4588-B30D-AA754BC5A666}"/>
              </a:ext>
            </a:extLst>
          </p:cNvPr>
          <p:cNvSpPr/>
          <p:nvPr/>
        </p:nvSpPr>
        <p:spPr>
          <a:xfrm>
            <a:off x="6429184" y="5917354"/>
            <a:ext cx="143220" cy="129558"/>
          </a:xfrm>
          <a:prstGeom prst="rect">
            <a:avLst/>
          </a:prstGeom>
          <a:solidFill>
            <a:srgbClr val="25C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E9D6C2-B6B8-4E3B-92BF-A0CE28B0CEF1}"/>
              </a:ext>
            </a:extLst>
          </p:cNvPr>
          <p:cNvSpPr txBox="1"/>
          <p:nvPr/>
        </p:nvSpPr>
        <p:spPr>
          <a:xfrm>
            <a:off x="6567059" y="5613541"/>
            <a:ext cx="2306173" cy="2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Cincinnati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730D6D-ECCC-4CA8-8609-19884348A85A}"/>
              </a:ext>
            </a:extLst>
          </p:cNvPr>
          <p:cNvSpPr txBox="1"/>
          <p:nvPr/>
        </p:nvSpPr>
        <p:spPr>
          <a:xfrm>
            <a:off x="6567059" y="5825075"/>
            <a:ext cx="2616454" cy="44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Locations of heroin overdose events</a:t>
            </a:r>
          </a:p>
        </p:txBody>
      </p:sp>
    </p:spTree>
    <p:extLst>
      <p:ext uri="{BB962C8B-B14F-4D97-AF65-F5344CB8AC3E}">
        <p14:creationId xmlns:p14="http://schemas.microsoft.com/office/powerpoint/2010/main" val="379831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36933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Our Proposed Data-driven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720706"/>
            <a:ext cx="10353763" cy="4895179"/>
          </a:xfrm>
        </p:spPr>
        <p:txBody>
          <a:bodyPr>
            <a:normAutofit/>
          </a:bodyPr>
          <a:lstStyle/>
          <a:p>
            <a:r>
              <a:rPr lang="en-US" sz="2800" dirty="0"/>
              <a:t>Build a statistical model to predict the </a:t>
            </a:r>
            <a:r>
              <a:rPr lang="en-US" sz="2800" b="1" dirty="0">
                <a:solidFill>
                  <a:schemeClr val="accent2"/>
                </a:solidFill>
              </a:rPr>
              <a:t>latent risk </a:t>
            </a:r>
            <a:r>
              <a:rPr lang="en-US" sz="2800" dirty="0"/>
              <a:t>of heroin overdoses</a:t>
            </a:r>
          </a:p>
          <a:p>
            <a:r>
              <a:rPr lang="en-US" sz="2800" dirty="0"/>
              <a:t>Identify areas in Cincinnati that are high-risk for overdoses</a:t>
            </a:r>
          </a:p>
          <a:p>
            <a:pPr lvl="1"/>
            <a:r>
              <a:rPr lang="en-US" sz="2600" dirty="0"/>
              <a:t>Overdose deaths are </a:t>
            </a:r>
            <a:r>
              <a:rPr lang="en-US" sz="2800" b="1" dirty="0">
                <a:solidFill>
                  <a:schemeClr val="accent2"/>
                </a:solidFill>
              </a:rPr>
              <a:t>hyper-local</a:t>
            </a:r>
            <a:endParaRPr lang="en-US" sz="2600" dirty="0"/>
          </a:p>
          <a:p>
            <a:pPr lvl="1"/>
            <a:r>
              <a:rPr lang="en-US" sz="2600" dirty="0"/>
              <a:t>Overdose patterns vary over time seasonally</a:t>
            </a:r>
          </a:p>
          <a:p>
            <a:r>
              <a:rPr lang="en-US" sz="2800" dirty="0"/>
              <a:t>Use the results to identify areas in which to focus the Narcan Distribution Collaborative’s take-home kit distribution and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266078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2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05" y="1315190"/>
            <a:ext cx="10719989" cy="4895179"/>
          </a:xfrm>
        </p:spPr>
        <p:txBody>
          <a:bodyPr>
            <a:normAutofit/>
          </a:bodyPr>
          <a:lstStyle/>
          <a:p>
            <a:r>
              <a:rPr lang="en-US" sz="2800" dirty="0"/>
              <a:t>Outcome of interest: EMS calls either caused explicitly in response to heroin overdoses or that led to the administration of Narcan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C62844-5D68-4876-81E3-A1DF7C847A9B}"/>
              </a:ext>
            </a:extLst>
          </p:cNvPr>
          <p:cNvSpPr txBox="1">
            <a:spLocks/>
          </p:cNvSpPr>
          <p:nvPr/>
        </p:nvSpPr>
        <p:spPr>
          <a:xfrm>
            <a:off x="5762845" y="2533433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Census / ACS Data</a:t>
            </a:r>
          </a:p>
          <a:p>
            <a:pPr lvl="1"/>
            <a:r>
              <a:rPr lang="en-US" sz="2600" dirty="0"/>
              <a:t>Racial proportions</a:t>
            </a:r>
          </a:p>
          <a:p>
            <a:pPr lvl="1"/>
            <a:r>
              <a:rPr lang="en-US" sz="2600" dirty="0"/>
              <a:t>Gender distribution (MALE)</a:t>
            </a:r>
          </a:p>
          <a:p>
            <a:pPr lvl="1"/>
            <a:r>
              <a:rPr lang="en-US" sz="2600" dirty="0"/>
              <a:t>Age groups – by gender, too</a:t>
            </a:r>
          </a:p>
          <a:p>
            <a:pPr lvl="1"/>
            <a:r>
              <a:rPr lang="en-US" sz="2600" dirty="0"/>
              <a:t>Poverty / bachelor’s / unemployment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C066DF-C9F8-4A16-AA2B-BF6995CB1615}"/>
              </a:ext>
            </a:extLst>
          </p:cNvPr>
          <p:cNvSpPr txBox="1">
            <a:spLocks/>
          </p:cNvSpPr>
          <p:nvPr/>
        </p:nvSpPr>
        <p:spPr>
          <a:xfrm>
            <a:off x="430019" y="2533432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Cincinnati Open Data</a:t>
            </a:r>
          </a:p>
          <a:p>
            <a:pPr lvl="1"/>
            <a:r>
              <a:rPr lang="en-US" sz="2600" dirty="0"/>
              <a:t>Crime reports: d</a:t>
            </a:r>
            <a:r>
              <a:rPr lang="en-US" sz="2400" dirty="0"/>
              <a:t>rug-related crime</a:t>
            </a:r>
          </a:p>
          <a:p>
            <a:pPr lvl="1"/>
            <a:r>
              <a:rPr lang="en-US" sz="2600" dirty="0"/>
              <a:t>311 calls</a:t>
            </a:r>
          </a:p>
          <a:p>
            <a:pPr lvl="1"/>
            <a:r>
              <a:rPr lang="en-US" sz="2600" dirty="0"/>
              <a:t>Code violations</a:t>
            </a:r>
          </a:p>
          <a:p>
            <a:pPr lvl="1"/>
            <a:r>
              <a:rPr lang="en-US" sz="2600" dirty="0"/>
              <a:t>Abandoned homes, etc.</a:t>
            </a:r>
          </a:p>
          <a:p>
            <a:pPr lvl="1"/>
            <a:r>
              <a:rPr lang="en-US" sz="2600" dirty="0"/>
              <a:t>Police calls</a:t>
            </a:r>
          </a:p>
          <a:p>
            <a:pPr lvl="1"/>
            <a:r>
              <a:rPr lang="en-US" sz="2600" dirty="0"/>
              <a:t>Zoning / park boundaries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2180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74" y="-64389"/>
            <a:ext cx="10353762" cy="970450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8EE2BB-4364-4B47-B6AF-37EAD02D3AF5}"/>
              </a:ext>
            </a:extLst>
          </p:cNvPr>
          <p:cNvGrpSpPr/>
          <p:nvPr/>
        </p:nvGrpSpPr>
        <p:grpSpPr>
          <a:xfrm>
            <a:off x="1502704" y="855940"/>
            <a:ext cx="9720483" cy="2797607"/>
            <a:chOff x="651724" y="2884972"/>
            <a:chExt cx="8492276" cy="2018817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C601E72F-E93F-41B8-9EC1-21828DF12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3" t="15645" r="23463" b="3996"/>
            <a:stretch/>
          </p:blipFill>
          <p:spPr>
            <a:xfrm>
              <a:off x="754836" y="3409918"/>
              <a:ext cx="2325962" cy="149387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7A656A8A-39B1-4316-AD90-7EEAE35BD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3" t="16014" r="20907" b="5120"/>
            <a:stretch/>
          </p:blipFill>
          <p:spPr>
            <a:xfrm>
              <a:off x="3294109" y="3409918"/>
              <a:ext cx="2555781" cy="149057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3AEE680C-B847-4C56-BC3B-20F1BDBAD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5" t="15338" r="22926" b="4079"/>
            <a:stretch/>
          </p:blipFill>
          <p:spPr>
            <a:xfrm>
              <a:off x="6063201" y="3406377"/>
              <a:ext cx="2349037" cy="149411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D142D1-114C-4516-A720-A102BD1BA4A1}"/>
                </a:ext>
              </a:extLst>
            </p:cNvPr>
            <p:cNvSpPr txBox="1"/>
            <p:nvPr/>
          </p:nvSpPr>
          <p:spPr>
            <a:xfrm>
              <a:off x="655410" y="2884972"/>
              <a:ext cx="8488590" cy="266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</a:rPr>
                <a:t>Heroin overdose events in Cincinnati spiked in 2016-2017 and have begun to decline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5DF79E-32F0-4D77-B961-3877ED008B56}"/>
                </a:ext>
              </a:extLst>
            </p:cNvPr>
            <p:cNvSpPr txBox="1"/>
            <p:nvPr/>
          </p:nvSpPr>
          <p:spPr>
            <a:xfrm>
              <a:off x="651724" y="314228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3DD181-9150-4C65-B8B8-0A3EBA0F9017}"/>
                </a:ext>
              </a:extLst>
            </p:cNvPr>
            <p:cNvSpPr txBox="1"/>
            <p:nvPr/>
          </p:nvSpPr>
          <p:spPr>
            <a:xfrm>
              <a:off x="3206984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E23FC2-0F54-4E70-BA0E-ED486828739F}"/>
                </a:ext>
              </a:extLst>
            </p:cNvPr>
            <p:cNvSpPr txBox="1"/>
            <p:nvPr/>
          </p:nvSpPr>
          <p:spPr>
            <a:xfrm>
              <a:off x="5991339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2019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F0B9828-A181-4E34-AAD7-C97396204A46}"/>
              </a:ext>
            </a:extLst>
          </p:cNvPr>
          <p:cNvSpPr txBox="1"/>
          <p:nvPr/>
        </p:nvSpPr>
        <p:spPr>
          <a:xfrm>
            <a:off x="1502704" y="6611780"/>
            <a:ext cx="916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5</a:t>
            </a:r>
            <a:r>
              <a:rPr lang="en-US" sz="1000" dirty="0"/>
              <a:t>Ingram, 2018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5CEA82-944D-420F-A852-D75F02EDAE68}"/>
              </a:ext>
            </a:extLst>
          </p:cNvPr>
          <p:cNvGrpSpPr/>
          <p:nvPr/>
        </p:nvGrpSpPr>
        <p:grpSpPr>
          <a:xfrm>
            <a:off x="1502704" y="3717555"/>
            <a:ext cx="3896572" cy="2884737"/>
            <a:chOff x="2152124" y="3734628"/>
            <a:chExt cx="3896572" cy="28847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62A0E-2FE9-4E62-88AD-3C19A737A242}"/>
                </a:ext>
              </a:extLst>
            </p:cNvPr>
            <p:cNvSpPr txBox="1"/>
            <p:nvPr/>
          </p:nvSpPr>
          <p:spPr>
            <a:xfrm>
              <a:off x="2152124" y="3734628"/>
              <a:ext cx="3896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Supply versus demand: heroin overdoses</a:t>
              </a:r>
            </a:p>
            <a:p>
              <a:r>
                <a:rPr lang="en-US" sz="1600" b="1" dirty="0">
                  <a:latin typeface="+mj-lt"/>
                </a:rPr>
                <a:t>vs. Naloxone distribution sites</a:t>
              </a:r>
            </a:p>
          </p:txBody>
        </p:sp>
        <p:pic>
          <p:nvPicPr>
            <p:cNvPr id="18" name="Picture 17" descr="A close up of a map&#10;&#10;Description automatically generated">
              <a:extLst>
                <a:ext uri="{FF2B5EF4-FFF2-40B4-BE49-F238E27FC236}">
                  <a16:creationId xmlns:a16="http://schemas.microsoft.com/office/drawing/2014/main" id="{879355B3-49DF-415B-B94F-48B9FDF3D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6" t="15357" r="13137" b="4542"/>
            <a:stretch/>
          </p:blipFill>
          <p:spPr>
            <a:xfrm>
              <a:off x="2270149" y="4323972"/>
              <a:ext cx="3490963" cy="22953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F66CEEA-D6BE-4EF0-B122-A918BCAF74A5}"/>
                </a:ext>
              </a:extLst>
            </p:cNvPr>
            <p:cNvGrpSpPr/>
            <p:nvPr/>
          </p:nvGrpSpPr>
          <p:grpSpPr>
            <a:xfrm>
              <a:off x="2360428" y="6137065"/>
              <a:ext cx="2221297" cy="434808"/>
              <a:chOff x="4697129" y="5719098"/>
              <a:chExt cx="2221297" cy="43480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B99519-8BBB-4C7D-9212-613119FF594B}"/>
                  </a:ext>
                </a:extLst>
              </p:cNvPr>
              <p:cNvSpPr/>
              <p:nvPr/>
            </p:nvSpPr>
            <p:spPr>
              <a:xfrm>
                <a:off x="4697129" y="5784458"/>
                <a:ext cx="115503" cy="115503"/>
              </a:xfrm>
              <a:prstGeom prst="rect">
                <a:avLst/>
              </a:prstGeom>
              <a:solidFill>
                <a:srgbClr val="25CB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0030FE-CE40-4D34-A457-7E96687F36E7}"/>
                  </a:ext>
                </a:extLst>
              </p:cNvPr>
              <p:cNvSpPr/>
              <p:nvPr/>
            </p:nvSpPr>
            <p:spPr>
              <a:xfrm>
                <a:off x="4697129" y="5989952"/>
                <a:ext cx="115503" cy="11550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9FD5F5-FC6A-4F0E-B316-93C47BB1B284}"/>
                  </a:ext>
                </a:extLst>
              </p:cNvPr>
              <p:cNvSpPr txBox="1"/>
              <p:nvPr/>
            </p:nvSpPr>
            <p:spPr>
              <a:xfrm>
                <a:off x="4808322" y="5719098"/>
                <a:ext cx="18598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Heroin overdose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CF1FCD-D89D-44F0-A994-32A19C9C6E45}"/>
                  </a:ext>
                </a:extLst>
              </p:cNvPr>
              <p:cNvSpPr txBox="1"/>
              <p:nvPr/>
            </p:nvSpPr>
            <p:spPr>
              <a:xfrm>
                <a:off x="4808322" y="5907685"/>
                <a:ext cx="2110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Naloxone distribution site 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0E40D0A-C5AA-4D6E-BCFE-5AF3E1472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526" y="3831528"/>
            <a:ext cx="4857067" cy="27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 (spatial process)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50" y="1354946"/>
            <a:ext cx="10886643" cy="525496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Poisson regression </a:t>
            </a:r>
          </a:p>
          <a:p>
            <a:r>
              <a:rPr lang="en-US" sz="2800" dirty="0"/>
              <a:t>Temporal and spatial components</a:t>
            </a:r>
          </a:p>
          <a:p>
            <a:pPr lvl="1"/>
            <a:r>
              <a:rPr lang="en-US" sz="2600" dirty="0"/>
              <a:t>Train on 2015 – 2018 data (through the parabola trend shape), test on 2019 data</a:t>
            </a:r>
          </a:p>
          <a:p>
            <a:r>
              <a:rPr lang="en-US" sz="2800" dirty="0"/>
              <a:t>Time-invariant covariates</a:t>
            </a:r>
          </a:p>
          <a:p>
            <a:pPr lvl="1"/>
            <a:r>
              <a:rPr lang="en-US" sz="2600" dirty="0"/>
              <a:t>Census tract data (ACS 2015)</a:t>
            </a:r>
          </a:p>
          <a:p>
            <a:pPr lvl="1"/>
            <a:r>
              <a:rPr lang="en-US" sz="2600" dirty="0"/>
              <a:t>Total population </a:t>
            </a:r>
          </a:p>
          <a:p>
            <a:pPr lvl="1"/>
            <a:r>
              <a:rPr lang="en-US" sz="2600" dirty="0"/>
              <a:t>Male population </a:t>
            </a:r>
          </a:p>
          <a:p>
            <a:pPr lvl="1"/>
            <a:r>
              <a:rPr lang="en-US" sz="2600" dirty="0"/>
              <a:t>Racial/ethnic makeup</a:t>
            </a:r>
          </a:p>
          <a:p>
            <a:pPr lvl="1"/>
            <a:r>
              <a:rPr lang="en-US" sz="2600" dirty="0"/>
              <a:t>Median household income</a:t>
            </a:r>
          </a:p>
          <a:p>
            <a:pPr lvl="1"/>
            <a:r>
              <a:rPr lang="en-US" sz="2600" dirty="0"/>
              <a:t>Poverty rate	</a:t>
            </a:r>
          </a:p>
          <a:p>
            <a:pPr lvl="1"/>
            <a:r>
              <a:rPr lang="en-US" sz="2600" dirty="0"/>
              <a:t>Unemployment</a:t>
            </a:r>
          </a:p>
          <a:p>
            <a:pPr lvl="1"/>
            <a:r>
              <a:rPr lang="en-US" sz="2600" dirty="0"/>
              <a:t>Zoning (manufacturing, commercial, residential)</a:t>
            </a:r>
          </a:p>
          <a:p>
            <a:pPr lvl="1"/>
            <a:r>
              <a:rPr lang="en-US" sz="2600" dirty="0"/>
              <a:t>Number of fast food restaurants</a:t>
            </a:r>
          </a:p>
          <a:p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030C0-AFED-4ECA-8B56-C707B7688A50}"/>
              </a:ext>
            </a:extLst>
          </p:cNvPr>
          <p:cNvSpPr txBox="1">
            <a:spLocks/>
          </p:cNvSpPr>
          <p:nvPr/>
        </p:nvSpPr>
        <p:spPr>
          <a:xfrm>
            <a:off x="6768950" y="2544417"/>
            <a:ext cx="5112410" cy="40654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Time-varying covariates</a:t>
            </a:r>
          </a:p>
          <a:p>
            <a:pPr lvl="1"/>
            <a:r>
              <a:rPr lang="en-US" sz="2000" dirty="0"/>
              <a:t>Distance from event to pharmacies, hospitals, EMT stations</a:t>
            </a:r>
          </a:p>
          <a:p>
            <a:pPr lvl="1"/>
            <a:r>
              <a:rPr lang="en-US" sz="2000" dirty="0"/>
              <a:t>Distance from event to Naloxone distribution </a:t>
            </a:r>
          </a:p>
          <a:p>
            <a:pPr lvl="1"/>
            <a:r>
              <a:rPr lang="en-US" sz="2000" dirty="0"/>
              <a:t>Crime</a:t>
            </a:r>
          </a:p>
          <a:p>
            <a:pPr lvl="1"/>
            <a:r>
              <a:rPr lang="en-US" sz="2000" dirty="0"/>
              <a:t>Weather/season and day of week</a:t>
            </a:r>
          </a:p>
        </p:txBody>
      </p:sp>
    </p:spTree>
    <p:extLst>
      <p:ext uri="{BB962C8B-B14F-4D97-AF65-F5344CB8AC3E}">
        <p14:creationId xmlns:p14="http://schemas.microsoft.com/office/powerpoint/2010/main" val="88287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78D6C7-2BAB-4CD8-8518-BA12C8DB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7" y="75537"/>
            <a:ext cx="3056106" cy="6563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D420F-3D75-4FF1-9AB2-57215799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4" y="1582663"/>
            <a:ext cx="4009031" cy="48058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19F4A-2F2F-46A5-8479-D53200C7A792}"/>
              </a:ext>
            </a:extLst>
          </p:cNvPr>
          <p:cNvCxnSpPr>
            <a:cxnSpLocks/>
          </p:cNvCxnSpPr>
          <p:nvPr/>
        </p:nvCxnSpPr>
        <p:spPr>
          <a:xfrm flipV="1">
            <a:off x="3005593" y="1582663"/>
            <a:ext cx="1556881" cy="95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A34C0-8264-4367-ADE6-33288195D900}"/>
              </a:ext>
            </a:extLst>
          </p:cNvPr>
          <p:cNvCxnSpPr>
            <a:cxnSpLocks/>
          </p:cNvCxnSpPr>
          <p:nvPr/>
        </p:nvCxnSpPr>
        <p:spPr>
          <a:xfrm>
            <a:off x="3005593" y="5732890"/>
            <a:ext cx="1556881" cy="65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BCA1B2EA-29C6-4E6C-9B7E-6277E9355CC1}"/>
              </a:ext>
            </a:extLst>
          </p:cNvPr>
          <p:cNvSpPr txBox="1">
            <a:spLocks/>
          </p:cNvSpPr>
          <p:nvPr/>
        </p:nvSpPr>
        <p:spPr>
          <a:xfrm>
            <a:off x="3628982" y="310063"/>
            <a:ext cx="587601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Narcan Distributor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259265-D263-4E22-A6CA-ED3E7B09AF76}"/>
              </a:ext>
            </a:extLst>
          </p:cNvPr>
          <p:cNvSpPr txBox="1"/>
          <p:nvPr/>
        </p:nvSpPr>
        <p:spPr>
          <a:xfrm>
            <a:off x="8666921" y="1582663"/>
            <a:ext cx="33334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Overlays color-coded risk data on navigable map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Displays risk assessment and distribution and training data by     grid cell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Identifies prior distribution and training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597</TotalTime>
  <Words>728</Words>
  <Application>Microsoft Office PowerPoint</Application>
  <PresentationFormat>Widescreen</PresentationFormat>
  <Paragraphs>112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Calisto MT</vt:lpstr>
      <vt:lpstr>Wingdings 2</vt:lpstr>
      <vt:lpstr>Slate</vt:lpstr>
      <vt:lpstr>Opioid Overdoses in Cincinnati, Ohio</vt:lpstr>
      <vt:lpstr>The Problem: fatal heroin overdoses in Ohio</vt:lpstr>
      <vt:lpstr>Problem</vt:lpstr>
      <vt:lpstr>Our Proposed Data-driven Approach</vt:lpstr>
      <vt:lpstr>Data</vt:lpstr>
      <vt:lpstr>Exploratory Analysis</vt:lpstr>
      <vt:lpstr>Exploratory analysis (spatial process)</vt:lpstr>
      <vt:lpstr>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Nicolas Corona</dc:creator>
  <cp:lastModifiedBy>Nicolas Corona</cp:lastModifiedBy>
  <cp:revision>21</cp:revision>
  <dcterms:created xsi:type="dcterms:W3CDTF">2019-12-05T19:05:36Z</dcterms:created>
  <dcterms:modified xsi:type="dcterms:W3CDTF">2019-12-06T06:49:17Z</dcterms:modified>
</cp:coreProperties>
</file>