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22" autoAdjust="0"/>
  </p:normalViewPr>
  <p:slideViewPr>
    <p:cSldViewPr snapToGrid="0">
      <p:cViewPr varScale="1">
        <p:scale>
          <a:sx n="54" d="100"/>
          <a:sy n="54" d="100"/>
        </p:scale>
        <p:origin x="1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190</c:v>
                </c:pt>
                <c:pt idx="1">
                  <c:v>200</c:v>
                </c:pt>
                <c:pt idx="2">
                  <c:v>300</c:v>
                </c:pt>
                <c:pt idx="3">
                  <c:v>200</c:v>
                </c:pt>
                <c:pt idx="4">
                  <c:v>250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9-409A-A396-DBC00CC8E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90</c:v>
                </c:pt>
                <c:pt idx="1">
                  <c:v>90</c:v>
                </c:pt>
                <c:pt idx="2">
                  <c:v>1000</c:v>
                </c:pt>
                <c:pt idx="3">
                  <c:v>100</c:v>
                </c:pt>
                <c:pt idx="4">
                  <c:v>400</c:v>
                </c:pt>
                <c:pt idx="5">
                  <c:v>100</c:v>
                </c:pt>
                <c:pt idx="6">
                  <c:v>300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E9-409A-A396-DBC00CC8EB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4">
                  <c:v>100</c:v>
                </c:pt>
                <c:pt idx="5">
                  <c:v>1200</c:v>
                </c:pt>
                <c:pt idx="6">
                  <c:v>1400</c:v>
                </c:pt>
                <c:pt idx="7">
                  <c:v>1700</c:v>
                </c:pt>
                <c:pt idx="8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E9-409A-A396-DBC00CC8E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054224"/>
        <c:axId val="449051664"/>
      </c:lineChart>
      <c:dateAx>
        <c:axId val="4490542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51664"/>
        <c:crosses val="autoZero"/>
        <c:auto val="1"/>
        <c:lblOffset val="100"/>
        <c:baseTimeUnit val="months"/>
      </c:dateAx>
      <c:valAx>
        <c:axId val="44905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5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AD93-B3F8-4D85-A33F-9398ACC3E3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FF2EF-6E58-4FD5-BF01-F8092935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“While people who bought crack or meth would buy their crack or meth, then drive home and do it, here, because … the physical opiate withdrawal … is so powerful … </a:t>
            </a:r>
            <a:r>
              <a:rPr lang="en-US" sz="1200" b="1" dirty="0"/>
              <a:t>often we find the person overdosing near the location where they bought the drug</a:t>
            </a:r>
            <a:r>
              <a:rPr lang="en-US" sz="1200" dirty="0"/>
              <a:t>.”</a:t>
            </a:r>
            <a:r>
              <a:rPr lang="en-US" sz="1200" baseline="30000" dirty="0"/>
              <a:t>6</a:t>
            </a:r>
          </a:p>
          <a:p>
            <a:pPr marL="0" indent="0" algn="r">
              <a:buNone/>
            </a:pPr>
            <a:r>
              <a:rPr lang="en-US" sz="1200" dirty="0"/>
              <a:t>Hamilton Co. Heroin Coalition Task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FF2EF-6E58-4FD5-BF01-F80929356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ccho.org/uploads/downloadable-resources/49-51-Hamilton-County-Narcan-Distribution-Collaborative.pdf" TargetMode="External"/><Relationship Id="rId2" Type="http://schemas.openxmlformats.org/officeDocument/2006/relationships/hyperlink" Target="https://insights.cincinnati-oh.gov/stories/s/Heroin-Overdose-Responses/dm3s-ep3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dh.ohio.gov/wps/wcm/connect/gov/5deb684e-4667-4836-862b-cb5eb59acbd3/2017_OhioDrugOverdoseReport.pdf?MOD=AJPERES&amp;CONVERT_TO=url&amp;CACHEID=ROOTWORKSPACE.Z18_M1HGGIK0N0JO00QO9DDDDM3000-5deb684e-4667-4836-862b-cb5eb59acbd3-moxPbu6" TargetMode="External"/><Relationship Id="rId4" Type="http://schemas.openxmlformats.org/officeDocument/2006/relationships/hyperlink" Target="https://www.drugabuse.gov/drugs-abuse/opioids/opioid-summaries-by-st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4" y="1124775"/>
            <a:ext cx="2804351" cy="525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2017, Ohio had the </a:t>
            </a:r>
            <a:r>
              <a:rPr lang="en-US" sz="1800" b="1" dirty="0">
                <a:solidFill>
                  <a:schemeClr val="accent2"/>
                </a:solidFill>
              </a:rPr>
              <a:t>second highest opioid overdose rate</a:t>
            </a:r>
            <a:r>
              <a:rPr lang="en-US" sz="1800" dirty="0"/>
              <a:t> in the US</a:t>
            </a:r>
            <a:r>
              <a:rPr lang="en-US" sz="1800" baseline="30000" dirty="0"/>
              <a:t>1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800" dirty="0"/>
              <a:t>Southwestern Ohio reported the highest overdose death rate</a:t>
            </a:r>
            <a:r>
              <a:rPr lang="en-US" sz="1800" baseline="30000" dirty="0"/>
              <a:t>2</a:t>
            </a:r>
          </a:p>
          <a:p>
            <a:pPr marL="0" indent="0">
              <a:buNone/>
            </a:pPr>
            <a:endParaRPr lang="en-US" sz="400" baseline="30000" dirty="0"/>
          </a:p>
          <a:p>
            <a:pPr marL="0" indent="0">
              <a:buNone/>
            </a:pPr>
            <a:r>
              <a:rPr lang="en-US" sz="1800" dirty="0"/>
              <a:t>The city of </a:t>
            </a:r>
            <a:r>
              <a:rPr lang="en-US" sz="1800" b="1" dirty="0">
                <a:solidFill>
                  <a:schemeClr val="accent2"/>
                </a:solidFill>
              </a:rPr>
              <a:t>Cincinnati</a:t>
            </a:r>
            <a:r>
              <a:rPr lang="en-US" sz="1800" dirty="0"/>
              <a:t> experienced a 50% rise in opioid overdoses since 2015</a:t>
            </a:r>
            <a:r>
              <a:rPr lang="en-US" sz="1800" baseline="30000" dirty="0"/>
              <a:t>3</a:t>
            </a:r>
            <a:r>
              <a:rPr lang="en-US" sz="1800" dirty="0"/>
              <a:t>, with </a:t>
            </a:r>
            <a:r>
              <a:rPr lang="en-US" sz="1800" b="1" dirty="0">
                <a:solidFill>
                  <a:schemeClr val="accent2"/>
                </a:solidFill>
              </a:rPr>
              <a:t>heroin overdoses declared an “epidemic”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800" dirty="0"/>
              <a:t>The county began distributing take-home kits of the overdose reversal drug </a:t>
            </a:r>
            <a:r>
              <a:rPr lang="en-US" sz="1800" b="1" dirty="0">
                <a:solidFill>
                  <a:schemeClr val="accent2"/>
                </a:solidFill>
              </a:rPr>
              <a:t>Naloxone</a:t>
            </a:r>
            <a:r>
              <a:rPr lang="en-US" sz="1800" dirty="0"/>
              <a:t> in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DD10-35B1-4D18-B0F9-16F92362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488" r="27147" b="28314"/>
          <a:stretch/>
        </p:blipFill>
        <p:spPr>
          <a:xfrm>
            <a:off x="3830108" y="1115150"/>
            <a:ext cx="3763088" cy="171812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0F9BB-0756-42A2-A056-032E550A87E5}"/>
              </a:ext>
            </a:extLst>
          </p:cNvPr>
          <p:cNvSpPr txBox="1"/>
          <p:nvPr/>
        </p:nvSpPr>
        <p:spPr>
          <a:xfrm>
            <a:off x="-21297" y="6457890"/>
            <a:ext cx="349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1</a:t>
            </a:r>
            <a:r>
              <a:rPr lang="en-US" sz="1000" dirty="0"/>
              <a:t>National Institute on Drug Abuse, 2019; </a:t>
            </a:r>
            <a:r>
              <a:rPr lang="en-US" sz="1000" baseline="30000" dirty="0"/>
              <a:t>2</a:t>
            </a:r>
            <a:r>
              <a:rPr lang="en-US" sz="1000" dirty="0"/>
              <a:t>Ohio Dept. of Health, 2017; </a:t>
            </a:r>
            <a:r>
              <a:rPr lang="en-US" sz="1000" baseline="30000" dirty="0"/>
              <a:t>3</a:t>
            </a:r>
            <a:r>
              <a:rPr lang="en-US" sz="1000" dirty="0"/>
              <a:t>Li et al., 2019; </a:t>
            </a:r>
            <a:r>
              <a:rPr lang="en-US" sz="1000" baseline="30000" dirty="0"/>
              <a:t>4</a:t>
            </a:r>
            <a:r>
              <a:rPr lang="en-US" sz="1000" dirty="0"/>
              <a:t>CincyInsights, 2019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86122-FDC0-4EE7-BD5A-D6AB4A4135D8}"/>
              </a:ext>
            </a:extLst>
          </p:cNvPr>
          <p:cNvGrpSpPr/>
          <p:nvPr/>
        </p:nvGrpSpPr>
        <p:grpSpPr>
          <a:xfrm>
            <a:off x="5869848" y="2440713"/>
            <a:ext cx="2181490" cy="1265152"/>
            <a:chOff x="5879473" y="2587016"/>
            <a:chExt cx="2181490" cy="12651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77FC4-8CEA-41FC-8AAD-A1D5CA6A11D0}"/>
                </a:ext>
              </a:extLst>
            </p:cNvPr>
            <p:cNvSpPr/>
            <p:nvPr/>
          </p:nvSpPr>
          <p:spPr>
            <a:xfrm>
              <a:off x="5879473" y="2587016"/>
              <a:ext cx="299946" cy="2193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4EE49-F39E-4E8B-8845-0FA9D7634B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2031517" cy="10458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5DAD67-7197-4A35-8DB1-A69E6E5512F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839115" cy="9477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4E50A69F-84C1-4A79-892D-71E3085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21" y="73991"/>
            <a:ext cx="2900453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46947-F396-40E4-9E11-F8E663CF93D2}"/>
              </a:ext>
            </a:extLst>
          </p:cNvPr>
          <p:cNvSpPr txBox="1"/>
          <p:nvPr/>
        </p:nvSpPr>
        <p:spPr>
          <a:xfrm>
            <a:off x="3736229" y="816998"/>
            <a:ext cx="848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Midwest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9A2953-C81F-42C1-AC56-9DDE111C11BE}"/>
              </a:ext>
            </a:extLst>
          </p:cNvPr>
          <p:cNvSpPr txBox="1"/>
          <p:nvPr/>
        </p:nvSpPr>
        <p:spPr>
          <a:xfrm>
            <a:off x="4417207" y="3204847"/>
            <a:ext cx="185987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Hamilton County, OH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458BDA-3B08-4F13-AB82-51A1325C1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7328" r="9759" b="4231"/>
          <a:stretch/>
        </p:blipFill>
        <p:spPr>
          <a:xfrm>
            <a:off x="4538893" y="3520155"/>
            <a:ext cx="4258599" cy="280504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32DE92A-DCDB-4A8E-A0BE-C9B90707CE4C}"/>
              </a:ext>
            </a:extLst>
          </p:cNvPr>
          <p:cNvSpPr/>
          <p:nvPr/>
        </p:nvSpPr>
        <p:spPr>
          <a:xfrm>
            <a:off x="4697129" y="5784458"/>
            <a:ext cx="115503" cy="1155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C2C932-89D2-4588-B30D-AA754BC5A666}"/>
              </a:ext>
            </a:extLst>
          </p:cNvPr>
          <p:cNvSpPr/>
          <p:nvPr/>
        </p:nvSpPr>
        <p:spPr>
          <a:xfrm>
            <a:off x="4697129" y="5989952"/>
            <a:ext cx="115503" cy="115503"/>
          </a:xfrm>
          <a:prstGeom prst="rect">
            <a:avLst/>
          </a:prstGeom>
          <a:solidFill>
            <a:srgbClr val="25C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E9D6C2-B6B8-4E3B-92BF-A0CE28B0CEF1}"/>
              </a:ext>
            </a:extLst>
          </p:cNvPr>
          <p:cNvSpPr txBox="1"/>
          <p:nvPr/>
        </p:nvSpPr>
        <p:spPr>
          <a:xfrm>
            <a:off x="4808322" y="5719098"/>
            <a:ext cx="185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Cincinnati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730D6D-ECCC-4CA8-8609-19884348A85A}"/>
              </a:ext>
            </a:extLst>
          </p:cNvPr>
          <p:cNvSpPr txBox="1"/>
          <p:nvPr/>
        </p:nvSpPr>
        <p:spPr>
          <a:xfrm>
            <a:off x="4808322" y="5907685"/>
            <a:ext cx="2110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Locations of heroin overdose events</a:t>
            </a:r>
          </a:p>
        </p:txBody>
      </p:sp>
    </p:spTree>
    <p:extLst>
      <p:ext uri="{BB962C8B-B14F-4D97-AF65-F5344CB8AC3E}">
        <p14:creationId xmlns:p14="http://schemas.microsoft.com/office/powerpoint/2010/main" val="379831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E2BB-4364-4B47-B6AF-37EAD02D3AF5}"/>
              </a:ext>
            </a:extLst>
          </p:cNvPr>
          <p:cNvGrpSpPr/>
          <p:nvPr/>
        </p:nvGrpSpPr>
        <p:grpSpPr>
          <a:xfrm>
            <a:off x="628650" y="1633688"/>
            <a:ext cx="8492276" cy="2018817"/>
            <a:chOff x="651724" y="2884972"/>
            <a:chExt cx="8492276" cy="201881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601E72F-E93F-41B8-9EC1-21828DF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3" t="15645" r="23463" b="3996"/>
            <a:stretch/>
          </p:blipFill>
          <p:spPr>
            <a:xfrm>
              <a:off x="754836" y="3409918"/>
              <a:ext cx="2325962" cy="149387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7A656A8A-39B1-4316-AD90-7EEAE35BD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16014" r="20907" b="5120"/>
            <a:stretch/>
          </p:blipFill>
          <p:spPr>
            <a:xfrm>
              <a:off x="3294109" y="3409918"/>
              <a:ext cx="2555781" cy="149057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3AEE680C-B847-4C56-BC3B-20F1BDBA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5" t="15338" r="22926" b="4079"/>
            <a:stretch/>
          </p:blipFill>
          <p:spPr>
            <a:xfrm>
              <a:off x="6063201" y="3406377"/>
              <a:ext cx="2349037" cy="14941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142D1-114C-4516-A720-A102BD1BA4A1}"/>
                </a:ext>
              </a:extLst>
            </p:cNvPr>
            <p:cNvSpPr txBox="1"/>
            <p:nvPr/>
          </p:nvSpPr>
          <p:spPr>
            <a:xfrm>
              <a:off x="655410" y="2884972"/>
              <a:ext cx="8488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Heroin overdose events in Cincinnati spiked in 2016-2017 and have begun to decline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DF79E-32F0-4D77-B961-3877ED008B56}"/>
                </a:ext>
              </a:extLst>
            </p:cNvPr>
            <p:cNvSpPr txBox="1"/>
            <p:nvPr/>
          </p:nvSpPr>
          <p:spPr>
            <a:xfrm>
              <a:off x="651724" y="314228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DD181-9150-4C65-B8B8-0A3EBA0F9017}"/>
                </a:ext>
              </a:extLst>
            </p:cNvPr>
            <p:cNvSpPr txBox="1"/>
            <p:nvPr/>
          </p:nvSpPr>
          <p:spPr>
            <a:xfrm>
              <a:off x="3206984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23FC2-0F54-4E70-BA0E-ED486828739F}"/>
                </a:ext>
              </a:extLst>
            </p:cNvPr>
            <p:cNvSpPr txBox="1"/>
            <p:nvPr/>
          </p:nvSpPr>
          <p:spPr>
            <a:xfrm>
              <a:off x="5991339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762A0E-2FE9-4E62-88AD-3C19A737A242}"/>
              </a:ext>
            </a:extLst>
          </p:cNvPr>
          <p:cNvSpPr txBox="1"/>
          <p:nvPr/>
        </p:nvSpPr>
        <p:spPr>
          <a:xfrm>
            <a:off x="632336" y="3792362"/>
            <a:ext cx="349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Supply versus demand: heroin overdoses</a:t>
            </a:r>
          </a:p>
          <a:p>
            <a:r>
              <a:rPr lang="en-US" sz="1400" b="1" dirty="0">
                <a:latin typeface="+mj-lt"/>
              </a:rPr>
              <a:t>vs. Naloxone distribution sites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79355B3-49DF-415B-B94F-48B9FDF3DC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15357" r="13137" b="4542"/>
          <a:stretch/>
        </p:blipFill>
        <p:spPr>
          <a:xfrm>
            <a:off x="731762" y="4296710"/>
            <a:ext cx="3490963" cy="229539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51DCB2D-4D35-48CA-BF50-D3EA9F4E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011162"/>
              </p:ext>
            </p:extLst>
          </p:nvPr>
        </p:nvGraphicFramePr>
        <p:xfrm>
          <a:off x="4451324" y="4277194"/>
          <a:ext cx="3181510" cy="229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CF5032A6-D356-488F-9EAB-D5DB553B3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0250" y="4610794"/>
            <a:ext cx="1323975" cy="135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D0D45B-F44A-4088-9B9D-54AA4FC72BC3}"/>
              </a:ext>
            </a:extLst>
          </p:cNvPr>
          <p:cNvSpPr txBox="1"/>
          <p:nvPr/>
        </p:nvSpPr>
        <p:spPr>
          <a:xfrm>
            <a:off x="4451324" y="3969417"/>
            <a:ext cx="34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Naloxone distributed in Hamilton County</a:t>
            </a:r>
            <a:r>
              <a:rPr lang="en-US" sz="1400" b="1" baseline="30000" dirty="0">
                <a:latin typeface="+mj-lt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B9828-A181-4E34-AAD7-C97396204A46}"/>
              </a:ext>
            </a:extLst>
          </p:cNvPr>
          <p:cNvSpPr txBox="1"/>
          <p:nvPr/>
        </p:nvSpPr>
        <p:spPr>
          <a:xfrm>
            <a:off x="-21297" y="6611779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5</a:t>
            </a:r>
            <a:r>
              <a:rPr lang="en-US" sz="1000" dirty="0"/>
              <a:t>Ingram, 2018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6CEEA-D6BE-4EF0-B122-A918BCAF74A5}"/>
              </a:ext>
            </a:extLst>
          </p:cNvPr>
          <p:cNvGrpSpPr/>
          <p:nvPr/>
        </p:nvGrpSpPr>
        <p:grpSpPr>
          <a:xfrm>
            <a:off x="836427" y="6137065"/>
            <a:ext cx="2221297" cy="434808"/>
            <a:chOff x="4697129" y="5719098"/>
            <a:chExt cx="2221297" cy="4348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99519-8BBB-4C7D-9212-613119FF594B}"/>
                </a:ext>
              </a:extLst>
            </p:cNvPr>
            <p:cNvSpPr/>
            <p:nvPr/>
          </p:nvSpPr>
          <p:spPr>
            <a:xfrm>
              <a:off x="4697129" y="5784458"/>
              <a:ext cx="115503" cy="115503"/>
            </a:xfrm>
            <a:prstGeom prst="rect">
              <a:avLst/>
            </a:prstGeom>
            <a:solidFill>
              <a:srgbClr val="25C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0030FE-CE40-4D34-A457-7E96687F36E7}"/>
                </a:ext>
              </a:extLst>
            </p:cNvPr>
            <p:cNvSpPr/>
            <p:nvPr/>
          </p:nvSpPr>
          <p:spPr>
            <a:xfrm>
              <a:off x="4697129" y="5989952"/>
              <a:ext cx="115503" cy="1155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9FD5F5-FC6A-4F0E-B316-93C47BB1B284}"/>
                </a:ext>
              </a:extLst>
            </p:cNvPr>
            <p:cNvSpPr txBox="1"/>
            <p:nvPr/>
          </p:nvSpPr>
          <p:spPr>
            <a:xfrm>
              <a:off x="4808322" y="5719098"/>
              <a:ext cx="1859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+mj-lt"/>
                </a:rPr>
                <a:t>Heroin overdose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CF1FCD-D89D-44F0-A994-32A19C9C6E45}"/>
                </a:ext>
              </a:extLst>
            </p:cNvPr>
            <p:cNvSpPr txBox="1"/>
            <p:nvPr/>
          </p:nvSpPr>
          <p:spPr>
            <a:xfrm>
              <a:off x="4808322" y="5907685"/>
              <a:ext cx="2110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+mj-lt"/>
                </a:rPr>
                <a:t>Naloxone distribution 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72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CACE9-98CC-4FBF-99CF-FA7DE37D7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t="28966" r="55441" b="25901"/>
          <a:stretch/>
        </p:blipFill>
        <p:spPr>
          <a:xfrm>
            <a:off x="628650" y="1690689"/>
            <a:ext cx="2098309" cy="13175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FB7D7-5BE2-4003-BB69-D23A88BF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1" t="30041" r="10221" b="24826"/>
          <a:stretch/>
        </p:blipFill>
        <p:spPr>
          <a:xfrm>
            <a:off x="3023736" y="1690688"/>
            <a:ext cx="2098309" cy="13175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86AEA3-A954-4BCD-9C4D-17BC2FA0D2BA}"/>
              </a:ext>
            </a:extLst>
          </p:cNvPr>
          <p:cNvSpPr txBox="1"/>
          <p:nvPr/>
        </p:nvSpPr>
        <p:spPr>
          <a:xfrm>
            <a:off x="542025" y="1382911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Proportion Black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2DB6E-9BFE-4AE4-8C14-D03DFA183AFC}"/>
              </a:ext>
            </a:extLst>
          </p:cNvPr>
          <p:cNvSpPr txBox="1"/>
          <p:nvPr/>
        </p:nvSpPr>
        <p:spPr>
          <a:xfrm>
            <a:off x="2937111" y="1387574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Proportion White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5EF437-5F21-44A2-A55A-FCEE392BE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6191" r="12912" b="3412"/>
          <a:stretch/>
        </p:blipFill>
        <p:spPr>
          <a:xfrm>
            <a:off x="5418822" y="1703114"/>
            <a:ext cx="2011684" cy="13051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33FD7D-2257-407D-8C68-A53A3B34549C}"/>
              </a:ext>
            </a:extLst>
          </p:cNvPr>
          <p:cNvSpPr txBox="1"/>
          <p:nvPr/>
        </p:nvSpPr>
        <p:spPr>
          <a:xfrm>
            <a:off x="5324576" y="1379784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Men aged 18-24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6DE3B-C06D-4653-8732-747720C309F8}"/>
              </a:ext>
            </a:extLst>
          </p:cNvPr>
          <p:cNvSpPr txBox="1"/>
          <p:nvPr/>
        </p:nvSpPr>
        <p:spPr>
          <a:xfrm>
            <a:off x="542025" y="3121222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Median home value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542D410B-05D4-471B-AF87-10CF3E159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t="6865" r="13027" b="3056"/>
          <a:stretch/>
        </p:blipFill>
        <p:spPr>
          <a:xfrm>
            <a:off x="628649" y="3428999"/>
            <a:ext cx="2098309" cy="135386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46213D-67C5-4411-A410-73EB617ADAA1}"/>
              </a:ext>
            </a:extLst>
          </p:cNvPr>
          <p:cNvSpPr txBox="1"/>
          <p:nvPr/>
        </p:nvSpPr>
        <p:spPr>
          <a:xfrm>
            <a:off x="2937111" y="3121222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Proportion in poverty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FAEE9C-24B5-49F8-9ED7-392B4F82C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6" t="28825" r="10764" b="25698"/>
          <a:stretch/>
        </p:blipFill>
        <p:spPr>
          <a:xfrm>
            <a:off x="3023736" y="3428210"/>
            <a:ext cx="2103628" cy="133965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A174DC-26EE-4E1A-904C-0277DEB15E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29513" r="55596" b="25009"/>
          <a:stretch/>
        </p:blipFill>
        <p:spPr>
          <a:xfrm>
            <a:off x="5418822" y="3428210"/>
            <a:ext cx="2098309" cy="133626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38FEF0-22BE-41E2-9B79-0739EE6B6AD7}"/>
              </a:ext>
            </a:extLst>
          </p:cNvPr>
          <p:cNvSpPr txBox="1"/>
          <p:nvPr/>
        </p:nvSpPr>
        <p:spPr>
          <a:xfrm>
            <a:off x="5324575" y="3120433"/>
            <a:ext cx="255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Proportion with college degree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501482-9EBA-472F-BE09-9AD092FE265F}"/>
              </a:ext>
            </a:extLst>
          </p:cNvPr>
          <p:cNvSpPr txBox="1"/>
          <p:nvPr/>
        </p:nvSpPr>
        <p:spPr>
          <a:xfrm>
            <a:off x="599236" y="4916303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Abandoned vehicles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ABE2B25-D379-4AE3-83C7-10B1328C8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5224080"/>
            <a:ext cx="2098309" cy="13643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987624-7701-43E4-9D6D-3E340AB2DA10}"/>
              </a:ext>
            </a:extLst>
          </p:cNvPr>
          <p:cNvSpPr txBox="1"/>
          <p:nvPr/>
        </p:nvSpPr>
        <p:spPr>
          <a:xfrm>
            <a:off x="3023736" y="4916303"/>
            <a:ext cx="218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Trash complaints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9B2AFB0-D614-4D7A-8427-0315C980E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736" y="5222272"/>
            <a:ext cx="2098309" cy="13661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30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42D1-114C-4516-A720-A102BD1BA4A1}"/>
              </a:ext>
            </a:extLst>
          </p:cNvPr>
          <p:cNvSpPr txBox="1"/>
          <p:nvPr/>
        </p:nvSpPr>
        <p:spPr>
          <a:xfrm>
            <a:off x="628650" y="1414561"/>
            <a:ext cx="84885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Poisson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and spatial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on 2015 – 2018 data (through the parabola trend shape), test on 2019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Time-invariant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Census tract data (ACS 2015)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Total population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Male population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Racial/ethnic makeup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Median household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Poverty 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Unemployment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Zoning (manufacturing, commercial, residential)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fast food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Time-varying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from event to pharmacies, hospitals, EMT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from event to Naloxone distribution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Weather/season and day of week</a:t>
            </a:r>
          </a:p>
        </p:txBody>
      </p:sp>
    </p:spTree>
    <p:extLst>
      <p:ext uri="{BB962C8B-B14F-4D97-AF65-F5344CB8AC3E}">
        <p14:creationId xmlns:p14="http://schemas.microsoft.com/office/powerpoint/2010/main" val="5498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Bates, S., </a:t>
            </a:r>
            <a:r>
              <a:rPr lang="en-US" sz="1600" dirty="0" err="1"/>
              <a:t>Leonenko</a:t>
            </a:r>
            <a:r>
              <a:rPr lang="en-US" sz="1600" dirty="0"/>
              <a:t>, V., </a:t>
            </a:r>
            <a:r>
              <a:rPr lang="en-US" sz="1600" dirty="0" err="1"/>
              <a:t>Rineer</a:t>
            </a:r>
            <a:r>
              <a:rPr lang="en-US" sz="1600" dirty="0"/>
              <a:t>, J., &amp; </a:t>
            </a:r>
            <a:r>
              <a:rPr lang="en-US" sz="1600" dirty="0" err="1"/>
              <a:t>Bobashev</a:t>
            </a:r>
            <a:r>
              <a:rPr lang="en-US" sz="1600" dirty="0"/>
              <a:t>, G. (2018). Using synthetic populations to understand geospatial patterns in opioid related overdose and predicted opioid misuse. </a:t>
            </a:r>
            <a:r>
              <a:rPr lang="en-US" sz="1600" i="1" dirty="0"/>
              <a:t>Computational and Mathematical Organization Theory, 25, </a:t>
            </a:r>
            <a:r>
              <a:rPr lang="en-US" sz="1600" dirty="0"/>
              <a:t>pp. 25-36.</a:t>
            </a:r>
          </a:p>
          <a:p>
            <a:pPr marL="0" indent="0">
              <a:buNone/>
            </a:pPr>
            <a:r>
              <a:rPr lang="en-US" sz="1600" dirty="0" err="1"/>
              <a:t>CincyInsights</a:t>
            </a:r>
            <a:r>
              <a:rPr lang="en-US" sz="1600" dirty="0"/>
              <a:t>. (2019). Heroin overdose responses [webpage]. City of Cincinnati. Accessed from </a:t>
            </a:r>
            <a:r>
              <a:rPr lang="en-US" sz="1600" dirty="0">
                <a:hlinkClick r:id="rId2"/>
              </a:rPr>
              <a:t>https://insights.cincinnati-oh.gov/stories/s/Heroin-Overdose-Responses/dm3s-ep3u/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Ingram, T. (2018). Narcan distribution collective. Hamilton County Department of Public Health. </a:t>
            </a:r>
            <a:r>
              <a:rPr lang="en-US" sz="1600" dirty="0">
                <a:hlinkClick r:id="rId3"/>
              </a:rPr>
              <a:t>https://www.naccho.org/uploads/downloadable-resources/49-51-Hamilton-County-Narcan-Distribution-Collaborative.pdf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Li, Z.R., </a:t>
            </a:r>
            <a:r>
              <a:rPr lang="en-US" sz="1600" dirty="0" err="1"/>
              <a:t>Xie</a:t>
            </a:r>
            <a:r>
              <a:rPr lang="en-US" sz="1600" dirty="0"/>
              <a:t>, E., Crawford, F.W., Warren, J.L., McConnell, K., Copple, J.T., Johnson, T., &amp; Gonsalves, G.S. (2019). Suspected heroin-related overdoses incidents in Cincinnati, Ohio: A spatiotemporal analysis. </a:t>
            </a:r>
            <a:r>
              <a:rPr lang="en-US" sz="1600" i="1" dirty="0"/>
              <a:t>PLOS Medicine, 16</a:t>
            </a:r>
            <a:r>
              <a:rPr lang="en-US" sz="1600" dirty="0"/>
              <a:t>(11), pp. 1-15.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National Institute on Drug Abuse. (2019). Opioid summaries by state. Accessed from </a:t>
            </a:r>
            <a:r>
              <a:rPr lang="en-US" sz="1600" dirty="0">
                <a:hlinkClick r:id="rId4"/>
              </a:rPr>
              <a:t>https://www.drugabuse.gov/drugs-abuse/opioids/opioid-summaries-by-state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Ohio Department of Health. (2017). Ohio drug overdose data: general findings. Accessed from </a:t>
            </a:r>
            <a:r>
              <a:rPr lang="en-US" sz="1600" dirty="0">
                <a:hlinkClick r:id="rId5"/>
              </a:rPr>
              <a:t>https://odh.ohio.gov/wps/wcm/connect/gov/5deb684e-4667-4836-862b-cb5eb59acbd3/2017_OhioDrugOverdoseReport.pdf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3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</vt:lpstr>
      <vt:lpstr>Exploratory analysis</vt:lpstr>
      <vt:lpstr>Exploratory analysis </vt:lpstr>
      <vt:lpstr>Model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Allen-Platt</dc:creator>
  <cp:lastModifiedBy>Claire Allen-Platt</cp:lastModifiedBy>
  <cp:revision>55</cp:revision>
  <dcterms:created xsi:type="dcterms:W3CDTF">2019-12-05T21:02:19Z</dcterms:created>
  <dcterms:modified xsi:type="dcterms:W3CDTF">2019-12-06T06:44:55Z</dcterms:modified>
</cp:coreProperties>
</file>