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mmm\-yy</c:formatCode>
                <c:ptCount val="9"/>
                <c:pt idx="0">
                  <c:v>42644</c:v>
                </c:pt>
                <c:pt idx="1">
                  <c:v>42736</c:v>
                </c:pt>
                <c:pt idx="2">
                  <c:v>42826</c:v>
                </c:pt>
                <c:pt idx="3">
                  <c:v>42917</c:v>
                </c:pt>
                <c:pt idx="4">
                  <c:v>43009</c:v>
                </c:pt>
                <c:pt idx="5">
                  <c:v>43101</c:v>
                </c:pt>
                <c:pt idx="6">
                  <c:v>43191</c:v>
                </c:pt>
                <c:pt idx="7">
                  <c:v>43282</c:v>
                </c:pt>
                <c:pt idx="8">
                  <c:v>43374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190</c:v>
                </c:pt>
                <c:pt idx="1">
                  <c:v>200</c:v>
                </c:pt>
                <c:pt idx="2">
                  <c:v>300</c:v>
                </c:pt>
                <c:pt idx="3">
                  <c:v>200</c:v>
                </c:pt>
                <c:pt idx="4">
                  <c:v>250</c:v>
                </c:pt>
                <c:pt idx="5">
                  <c:v>200</c:v>
                </c:pt>
                <c:pt idx="6">
                  <c:v>300</c:v>
                </c:pt>
                <c:pt idx="7">
                  <c:v>400</c:v>
                </c:pt>
                <c:pt idx="8">
                  <c:v>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E9-409A-A396-DBC00CC8EB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mmm\-yy</c:formatCode>
                <c:ptCount val="9"/>
                <c:pt idx="0">
                  <c:v>42644</c:v>
                </c:pt>
                <c:pt idx="1">
                  <c:v>42736</c:v>
                </c:pt>
                <c:pt idx="2">
                  <c:v>42826</c:v>
                </c:pt>
                <c:pt idx="3">
                  <c:v>42917</c:v>
                </c:pt>
                <c:pt idx="4">
                  <c:v>43009</c:v>
                </c:pt>
                <c:pt idx="5">
                  <c:v>43101</c:v>
                </c:pt>
                <c:pt idx="6">
                  <c:v>43191</c:v>
                </c:pt>
                <c:pt idx="7">
                  <c:v>43282</c:v>
                </c:pt>
                <c:pt idx="8">
                  <c:v>43374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90</c:v>
                </c:pt>
                <c:pt idx="1">
                  <c:v>90</c:v>
                </c:pt>
                <c:pt idx="2">
                  <c:v>1000</c:v>
                </c:pt>
                <c:pt idx="3">
                  <c:v>100</c:v>
                </c:pt>
                <c:pt idx="4">
                  <c:v>400</c:v>
                </c:pt>
                <c:pt idx="5">
                  <c:v>100</c:v>
                </c:pt>
                <c:pt idx="6">
                  <c:v>300</c:v>
                </c:pt>
                <c:pt idx="7">
                  <c:v>100</c:v>
                </c:pt>
                <c:pt idx="8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E9-409A-A396-DBC00CC8EB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mmm\-yy</c:formatCode>
                <c:ptCount val="9"/>
                <c:pt idx="0">
                  <c:v>42644</c:v>
                </c:pt>
                <c:pt idx="1">
                  <c:v>42736</c:v>
                </c:pt>
                <c:pt idx="2">
                  <c:v>42826</c:v>
                </c:pt>
                <c:pt idx="3">
                  <c:v>42917</c:v>
                </c:pt>
                <c:pt idx="4">
                  <c:v>43009</c:v>
                </c:pt>
                <c:pt idx="5">
                  <c:v>43101</c:v>
                </c:pt>
                <c:pt idx="6">
                  <c:v>43191</c:v>
                </c:pt>
                <c:pt idx="7">
                  <c:v>43282</c:v>
                </c:pt>
                <c:pt idx="8">
                  <c:v>43374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4">
                  <c:v>100</c:v>
                </c:pt>
                <c:pt idx="5">
                  <c:v>1200</c:v>
                </c:pt>
                <c:pt idx="6">
                  <c:v>1400</c:v>
                </c:pt>
                <c:pt idx="7">
                  <c:v>1700</c:v>
                </c:pt>
                <c:pt idx="8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E9-409A-A396-DBC00CC8E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9054224"/>
        <c:axId val="449051664"/>
      </c:lineChart>
      <c:dateAx>
        <c:axId val="44905422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051664"/>
        <c:crosses val="autoZero"/>
        <c:auto val="1"/>
        <c:lblOffset val="100"/>
        <c:baseTimeUnit val="months"/>
      </c:dateAx>
      <c:valAx>
        <c:axId val="44905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05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0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7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5312E-6EB6-4B2A-8650-826A54701AA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47E6-F2BD-4E2E-A3BB-8E273FC7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ccho.org/uploads/downloadable-resources/49-51-Hamilton-County-Narcan-Distribution-Collaborative.pdf" TargetMode="External"/><Relationship Id="rId2" Type="http://schemas.openxmlformats.org/officeDocument/2006/relationships/hyperlink" Target="https://insights.cincinnati-oh.gov/stories/s/Heroin-Overdose-Responses/dm3s-ep3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dh.ohio.gov/wps/wcm/connect/gov/5deb684e-4667-4836-862b-cb5eb59acbd3/2017_OhioDrugOverdoseReport.pdf?MOD=AJPERES&amp;CONVERT_TO=url&amp;CACHEID=ROOTWORKSPACE.Z18_M1HGGIK0N0JO00QO9DDDDM3000-5deb684e-4667-4836-862b-cb5eb59acbd3-moxPbu6" TargetMode="External"/><Relationship Id="rId4" Type="http://schemas.openxmlformats.org/officeDocument/2006/relationships/hyperlink" Target="https://www.drugabuse.gov/drugs-abuse/opioids/opioid-summaries-by-st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F517-4B09-49DE-8817-A33CD231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4" y="1124775"/>
            <a:ext cx="2804351" cy="5254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 2017, Ohio had the </a:t>
            </a:r>
            <a:r>
              <a:rPr lang="en-US" sz="1800" b="1" dirty="0">
                <a:solidFill>
                  <a:schemeClr val="accent2"/>
                </a:solidFill>
              </a:rPr>
              <a:t>second highest opioid overdose rate</a:t>
            </a:r>
            <a:r>
              <a:rPr lang="en-US" sz="1800" dirty="0"/>
              <a:t> in the US</a:t>
            </a:r>
            <a:r>
              <a:rPr lang="en-US" sz="1800" baseline="30000" dirty="0"/>
              <a:t>1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1800" dirty="0"/>
              <a:t>Southwestern Ohio reported the highest overdose death rate</a:t>
            </a:r>
            <a:r>
              <a:rPr lang="en-US" sz="1800" baseline="30000" dirty="0"/>
              <a:t>2</a:t>
            </a:r>
          </a:p>
          <a:p>
            <a:pPr marL="0" indent="0">
              <a:buNone/>
            </a:pPr>
            <a:endParaRPr lang="en-US" sz="400" baseline="30000" dirty="0"/>
          </a:p>
          <a:p>
            <a:pPr marL="0" indent="0">
              <a:buNone/>
            </a:pPr>
            <a:r>
              <a:rPr lang="en-US" sz="1800" dirty="0"/>
              <a:t>The city of </a:t>
            </a:r>
            <a:r>
              <a:rPr lang="en-US" sz="1800" b="1" dirty="0">
                <a:solidFill>
                  <a:schemeClr val="accent2"/>
                </a:solidFill>
              </a:rPr>
              <a:t>Cincinnati</a:t>
            </a:r>
            <a:r>
              <a:rPr lang="en-US" sz="1800" dirty="0"/>
              <a:t> experienced a 50% rise in opioid overdoses since 2015</a:t>
            </a:r>
            <a:r>
              <a:rPr lang="en-US" sz="1800" baseline="30000" dirty="0"/>
              <a:t>3</a:t>
            </a:r>
            <a:r>
              <a:rPr lang="en-US" sz="1800" dirty="0"/>
              <a:t>, with </a:t>
            </a:r>
            <a:r>
              <a:rPr lang="en-US" sz="1800" b="1" dirty="0">
                <a:solidFill>
                  <a:schemeClr val="accent2"/>
                </a:solidFill>
              </a:rPr>
              <a:t>heroin overdoses declared an “epidemic”</a:t>
            </a:r>
            <a:r>
              <a:rPr lang="en-US" sz="1800" baseline="30000" dirty="0"/>
              <a:t>4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1800" dirty="0"/>
              <a:t>The county began distributing take-home kits of the overdose reversal drug </a:t>
            </a:r>
            <a:r>
              <a:rPr lang="en-US" sz="1800" b="1" dirty="0">
                <a:solidFill>
                  <a:schemeClr val="accent2"/>
                </a:solidFill>
              </a:rPr>
              <a:t>Naloxone</a:t>
            </a:r>
            <a:r>
              <a:rPr lang="en-US" sz="1800" dirty="0"/>
              <a:t> in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DDD10-35B1-4D18-B0F9-16F923626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t="22488" r="27147" b="28314"/>
          <a:stretch/>
        </p:blipFill>
        <p:spPr>
          <a:xfrm>
            <a:off x="3830108" y="1115150"/>
            <a:ext cx="3763088" cy="1718125"/>
          </a:xfrm>
          <a:prstGeom prst="rect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80F9BB-0756-42A2-A056-032E550A87E5}"/>
              </a:ext>
            </a:extLst>
          </p:cNvPr>
          <p:cNvSpPr txBox="1"/>
          <p:nvPr/>
        </p:nvSpPr>
        <p:spPr>
          <a:xfrm>
            <a:off x="-21297" y="6457890"/>
            <a:ext cx="349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/>
              <a:t>1</a:t>
            </a:r>
            <a:r>
              <a:rPr lang="en-US" sz="1000" dirty="0"/>
              <a:t>National Institute on Drug Abuse, 2019; </a:t>
            </a:r>
            <a:r>
              <a:rPr lang="en-US" sz="1000" baseline="30000" dirty="0"/>
              <a:t>2</a:t>
            </a:r>
            <a:r>
              <a:rPr lang="en-US" sz="1000" dirty="0"/>
              <a:t>Ohio Dept. of Health, 2017; </a:t>
            </a:r>
            <a:r>
              <a:rPr lang="en-US" sz="1000" baseline="30000" dirty="0"/>
              <a:t>3</a:t>
            </a:r>
            <a:r>
              <a:rPr lang="en-US" sz="1000" dirty="0"/>
              <a:t>Li et al., 2019; </a:t>
            </a:r>
            <a:r>
              <a:rPr lang="en-US" sz="1000" baseline="30000" dirty="0"/>
              <a:t>4</a:t>
            </a:r>
            <a:r>
              <a:rPr lang="en-US" sz="1000" dirty="0"/>
              <a:t>CincyInsights, 2019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D86122-FDC0-4EE7-BD5A-D6AB4A4135D8}"/>
              </a:ext>
            </a:extLst>
          </p:cNvPr>
          <p:cNvGrpSpPr/>
          <p:nvPr/>
        </p:nvGrpSpPr>
        <p:grpSpPr>
          <a:xfrm>
            <a:off x="5869848" y="2440713"/>
            <a:ext cx="2181490" cy="1265152"/>
            <a:chOff x="5879473" y="2587016"/>
            <a:chExt cx="2181490" cy="12651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D77FC4-8CEA-41FC-8AAD-A1D5CA6A11D0}"/>
                </a:ext>
              </a:extLst>
            </p:cNvPr>
            <p:cNvSpPr/>
            <p:nvPr/>
          </p:nvSpPr>
          <p:spPr>
            <a:xfrm>
              <a:off x="5879473" y="2587016"/>
              <a:ext cx="299946" cy="21933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14EE49-F39E-4E8B-8845-0FA9D7634B1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029446" y="2806346"/>
              <a:ext cx="2031517" cy="10458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5DAD67-7197-4A35-8DB1-A69E6E5512F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029446" y="2806346"/>
              <a:ext cx="839115" cy="94773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4E50A69F-84C1-4A79-892D-71E30853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921" y="73991"/>
            <a:ext cx="2900453" cy="1325563"/>
          </a:xfrm>
        </p:spPr>
        <p:txBody>
          <a:bodyPr/>
          <a:lstStyle/>
          <a:p>
            <a:pPr algn="ctr"/>
            <a:r>
              <a:rPr lang="en-US" dirty="0"/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246947-F396-40E4-9E11-F8E663CF93D2}"/>
              </a:ext>
            </a:extLst>
          </p:cNvPr>
          <p:cNvSpPr txBox="1"/>
          <p:nvPr/>
        </p:nvSpPr>
        <p:spPr>
          <a:xfrm>
            <a:off x="3736229" y="816998"/>
            <a:ext cx="848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Midwest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9A2953-C81F-42C1-AC56-9DDE111C11BE}"/>
              </a:ext>
            </a:extLst>
          </p:cNvPr>
          <p:cNvSpPr txBox="1"/>
          <p:nvPr/>
        </p:nvSpPr>
        <p:spPr>
          <a:xfrm>
            <a:off x="4417207" y="3204847"/>
            <a:ext cx="185987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Hamilton County, OH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D458BDA-3B08-4F13-AB82-51A1325C1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t="7328" r="9759" b="4231"/>
          <a:stretch/>
        </p:blipFill>
        <p:spPr>
          <a:xfrm>
            <a:off x="4538893" y="3520155"/>
            <a:ext cx="4258599" cy="280504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32DE92A-DCDB-4A8E-A0BE-C9B90707CE4C}"/>
              </a:ext>
            </a:extLst>
          </p:cNvPr>
          <p:cNvSpPr/>
          <p:nvPr/>
        </p:nvSpPr>
        <p:spPr>
          <a:xfrm>
            <a:off x="4697129" y="5784458"/>
            <a:ext cx="115503" cy="1155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C2C932-89D2-4588-B30D-AA754BC5A666}"/>
              </a:ext>
            </a:extLst>
          </p:cNvPr>
          <p:cNvSpPr/>
          <p:nvPr/>
        </p:nvSpPr>
        <p:spPr>
          <a:xfrm>
            <a:off x="4697129" y="5989952"/>
            <a:ext cx="115503" cy="115503"/>
          </a:xfrm>
          <a:prstGeom prst="rect">
            <a:avLst/>
          </a:prstGeom>
          <a:solidFill>
            <a:srgbClr val="25CB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E9D6C2-B6B8-4E3B-92BF-A0CE28B0CEF1}"/>
              </a:ext>
            </a:extLst>
          </p:cNvPr>
          <p:cNvSpPr txBox="1"/>
          <p:nvPr/>
        </p:nvSpPr>
        <p:spPr>
          <a:xfrm>
            <a:off x="4808322" y="5719098"/>
            <a:ext cx="1859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Cincinnati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730D6D-ECCC-4CA8-8609-19884348A85A}"/>
              </a:ext>
            </a:extLst>
          </p:cNvPr>
          <p:cNvSpPr txBox="1"/>
          <p:nvPr/>
        </p:nvSpPr>
        <p:spPr>
          <a:xfrm>
            <a:off x="4808322" y="5907685"/>
            <a:ext cx="2110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j-lt"/>
              </a:rPr>
              <a:t>Locations of heroin overdose events</a:t>
            </a:r>
          </a:p>
        </p:txBody>
      </p:sp>
    </p:spTree>
    <p:extLst>
      <p:ext uri="{BB962C8B-B14F-4D97-AF65-F5344CB8AC3E}">
        <p14:creationId xmlns:p14="http://schemas.microsoft.com/office/powerpoint/2010/main" val="379831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8EE2BB-4364-4B47-B6AF-37EAD02D3AF5}"/>
              </a:ext>
            </a:extLst>
          </p:cNvPr>
          <p:cNvGrpSpPr/>
          <p:nvPr/>
        </p:nvGrpSpPr>
        <p:grpSpPr>
          <a:xfrm>
            <a:off x="628650" y="1633688"/>
            <a:ext cx="8492276" cy="2018817"/>
            <a:chOff x="651724" y="2884972"/>
            <a:chExt cx="8492276" cy="2018817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C601E72F-E93F-41B8-9EC1-21828DF12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63" t="15645" r="23463" b="3996"/>
            <a:stretch/>
          </p:blipFill>
          <p:spPr>
            <a:xfrm>
              <a:off x="754836" y="3409918"/>
              <a:ext cx="2325962" cy="1493871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7A656A8A-39B1-4316-AD90-7EEAE35BD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3" t="16014" r="20907" b="5120"/>
            <a:stretch/>
          </p:blipFill>
          <p:spPr>
            <a:xfrm>
              <a:off x="3294109" y="3409918"/>
              <a:ext cx="2555781" cy="149057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3AEE680C-B847-4C56-BC3B-20F1BDBAD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5" t="15338" r="22926" b="4079"/>
            <a:stretch/>
          </p:blipFill>
          <p:spPr>
            <a:xfrm>
              <a:off x="6063201" y="3406377"/>
              <a:ext cx="2349037" cy="149411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D142D1-114C-4516-A720-A102BD1BA4A1}"/>
                </a:ext>
              </a:extLst>
            </p:cNvPr>
            <p:cNvSpPr txBox="1"/>
            <p:nvPr/>
          </p:nvSpPr>
          <p:spPr>
            <a:xfrm>
              <a:off x="655410" y="2884972"/>
              <a:ext cx="8488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Heroin overdose events in Cincinnati spiked in 2016-2017 and have begun to decline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5DF79E-32F0-4D77-B961-3877ED008B56}"/>
                </a:ext>
              </a:extLst>
            </p:cNvPr>
            <p:cNvSpPr txBox="1"/>
            <p:nvPr/>
          </p:nvSpPr>
          <p:spPr>
            <a:xfrm>
              <a:off x="651724" y="314228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3DD181-9150-4C65-B8B8-0A3EBA0F9017}"/>
                </a:ext>
              </a:extLst>
            </p:cNvPr>
            <p:cNvSpPr txBox="1"/>
            <p:nvPr/>
          </p:nvSpPr>
          <p:spPr>
            <a:xfrm>
              <a:off x="3206984" y="314086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E23FC2-0F54-4E70-BA0E-ED486828739F}"/>
                </a:ext>
              </a:extLst>
            </p:cNvPr>
            <p:cNvSpPr txBox="1"/>
            <p:nvPr/>
          </p:nvSpPr>
          <p:spPr>
            <a:xfrm>
              <a:off x="5991339" y="3140862"/>
              <a:ext cx="722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2019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762A0E-2FE9-4E62-88AD-3C19A737A242}"/>
              </a:ext>
            </a:extLst>
          </p:cNvPr>
          <p:cNvSpPr txBox="1"/>
          <p:nvPr/>
        </p:nvSpPr>
        <p:spPr>
          <a:xfrm>
            <a:off x="632336" y="3792362"/>
            <a:ext cx="349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Supply versus demand: heroin overdoses</a:t>
            </a:r>
          </a:p>
          <a:p>
            <a:r>
              <a:rPr lang="en-US" sz="1400" b="1" dirty="0">
                <a:latin typeface="+mj-lt"/>
              </a:rPr>
              <a:t>vs. Naloxone distribution sites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879355B3-49DF-415B-B94F-48B9FDF3DC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6" t="15357" r="13137" b="4542"/>
          <a:stretch/>
        </p:blipFill>
        <p:spPr>
          <a:xfrm>
            <a:off x="731762" y="4296710"/>
            <a:ext cx="3490963" cy="229539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51DCB2D-4D35-48CA-BF50-D3EA9F4E1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011162"/>
              </p:ext>
            </p:extLst>
          </p:nvPr>
        </p:nvGraphicFramePr>
        <p:xfrm>
          <a:off x="4451324" y="4277194"/>
          <a:ext cx="3181510" cy="2295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CF5032A6-D356-488F-9EAB-D5DB553B3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250" y="4610794"/>
            <a:ext cx="1323975" cy="13525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D0D45B-F44A-4088-9B9D-54AA4FC72BC3}"/>
              </a:ext>
            </a:extLst>
          </p:cNvPr>
          <p:cNvSpPr txBox="1"/>
          <p:nvPr/>
        </p:nvSpPr>
        <p:spPr>
          <a:xfrm>
            <a:off x="4451324" y="3969417"/>
            <a:ext cx="349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Naloxone distributed in Hamilton County</a:t>
            </a:r>
            <a:r>
              <a:rPr lang="en-US" sz="1400" b="1" baseline="30000" dirty="0">
                <a:latin typeface="+mj-lt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0B9828-A181-4E34-AAD7-C97396204A46}"/>
              </a:ext>
            </a:extLst>
          </p:cNvPr>
          <p:cNvSpPr txBox="1"/>
          <p:nvPr/>
        </p:nvSpPr>
        <p:spPr>
          <a:xfrm>
            <a:off x="-21297" y="6611779"/>
            <a:ext cx="916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/>
              <a:t>5</a:t>
            </a:r>
            <a:r>
              <a:rPr lang="en-US" sz="1000" dirty="0"/>
              <a:t>Ingram, 2018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66CEEA-D6BE-4EF0-B122-A918BCAF74A5}"/>
              </a:ext>
            </a:extLst>
          </p:cNvPr>
          <p:cNvGrpSpPr/>
          <p:nvPr/>
        </p:nvGrpSpPr>
        <p:grpSpPr>
          <a:xfrm>
            <a:off x="836427" y="6137065"/>
            <a:ext cx="2221297" cy="434808"/>
            <a:chOff x="4697129" y="5719098"/>
            <a:chExt cx="2221297" cy="4348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B99519-8BBB-4C7D-9212-613119FF594B}"/>
                </a:ext>
              </a:extLst>
            </p:cNvPr>
            <p:cNvSpPr/>
            <p:nvPr/>
          </p:nvSpPr>
          <p:spPr>
            <a:xfrm>
              <a:off x="4697129" y="5784458"/>
              <a:ext cx="115503" cy="115503"/>
            </a:xfrm>
            <a:prstGeom prst="rect">
              <a:avLst/>
            </a:prstGeom>
            <a:solidFill>
              <a:srgbClr val="25CB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0030FE-CE40-4D34-A457-7E96687F36E7}"/>
                </a:ext>
              </a:extLst>
            </p:cNvPr>
            <p:cNvSpPr/>
            <p:nvPr/>
          </p:nvSpPr>
          <p:spPr>
            <a:xfrm>
              <a:off x="4697129" y="5989952"/>
              <a:ext cx="115503" cy="1155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9FD5F5-FC6A-4F0E-B316-93C47BB1B284}"/>
                </a:ext>
              </a:extLst>
            </p:cNvPr>
            <p:cNvSpPr txBox="1"/>
            <p:nvPr/>
          </p:nvSpPr>
          <p:spPr>
            <a:xfrm>
              <a:off x="4808322" y="5719098"/>
              <a:ext cx="18598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+mj-lt"/>
                </a:rPr>
                <a:t>Heroin overdose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CF1FCD-D89D-44F0-A994-32A19C9C6E45}"/>
                </a:ext>
              </a:extLst>
            </p:cNvPr>
            <p:cNvSpPr txBox="1"/>
            <p:nvPr/>
          </p:nvSpPr>
          <p:spPr>
            <a:xfrm>
              <a:off x="4808322" y="5907685"/>
              <a:ext cx="2110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+mj-lt"/>
                </a:rPr>
                <a:t>Naloxone distribution site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72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F517-4B09-49DE-8817-A33CD231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605" y="4852143"/>
            <a:ext cx="3392080" cy="1811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“While people who bought crack or meth would buy their crack or meth, then drive home and do it, here, because … the physical opiate withdrawal … is so powerful … </a:t>
            </a:r>
            <a:r>
              <a:rPr lang="en-US" sz="1400" b="1" dirty="0"/>
              <a:t>often we find the person overdosing near the location where they bought the drug</a:t>
            </a:r>
            <a:r>
              <a:rPr lang="en-US" sz="1400" dirty="0"/>
              <a:t>.”</a:t>
            </a:r>
            <a:r>
              <a:rPr lang="en-US" sz="1400" baseline="30000" dirty="0"/>
              <a:t>6</a:t>
            </a:r>
          </a:p>
          <a:p>
            <a:pPr marL="0" indent="0" algn="r">
              <a:buNone/>
            </a:pPr>
            <a:r>
              <a:rPr lang="en-US" sz="1400" dirty="0"/>
              <a:t>Hamilton Co. Heroin Coalition Task Force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7CBFB-9CC3-407A-90EC-1DD3D8C4C3B9}"/>
              </a:ext>
            </a:extLst>
          </p:cNvPr>
          <p:cNvSpPr txBox="1"/>
          <p:nvPr/>
        </p:nvSpPr>
        <p:spPr>
          <a:xfrm>
            <a:off x="-21297" y="6611779"/>
            <a:ext cx="9165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aseline="30000" dirty="0"/>
              <a:t>6</a:t>
            </a:r>
            <a:r>
              <a:rPr lang="en-US" sz="1000" dirty="0"/>
              <a:t>Bates et al.,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142D1-114C-4516-A720-A102BD1BA4A1}"/>
              </a:ext>
            </a:extLst>
          </p:cNvPr>
          <p:cNvSpPr txBox="1"/>
          <p:nvPr/>
        </p:nvSpPr>
        <p:spPr>
          <a:xfrm>
            <a:off x="632336" y="1806942"/>
            <a:ext cx="848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[Maps of covariates]</a:t>
            </a:r>
          </a:p>
        </p:txBody>
      </p:sp>
    </p:spTree>
    <p:extLst>
      <p:ext uri="{BB962C8B-B14F-4D97-AF65-F5344CB8AC3E}">
        <p14:creationId xmlns:p14="http://schemas.microsoft.com/office/powerpoint/2010/main" val="83308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142D1-114C-4516-A720-A102BD1BA4A1}"/>
              </a:ext>
            </a:extLst>
          </p:cNvPr>
          <p:cNvSpPr txBox="1"/>
          <p:nvPr/>
        </p:nvSpPr>
        <p:spPr>
          <a:xfrm>
            <a:off x="628650" y="1414561"/>
            <a:ext cx="84885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Poisson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Temporal and spatial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on 2015 – 2018 data (through the parabola trend shape), test on 2019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Time-invariant covariates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Census tract data (ACS 2015)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Total population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Male population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Racial/ethnic makeup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Median household income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Poverty rate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Unemployment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Zoning (manufacturing, commercial, residential)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Number of fast food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Time-varying covariates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Distance from event to pharmacies, hospitals, EMT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Distance from event to Naloxone distribution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Weather/season and day of week</a:t>
            </a:r>
          </a:p>
        </p:txBody>
      </p:sp>
    </p:spTree>
    <p:extLst>
      <p:ext uri="{BB962C8B-B14F-4D97-AF65-F5344CB8AC3E}">
        <p14:creationId xmlns:p14="http://schemas.microsoft.com/office/powerpoint/2010/main" val="5498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148C-2B2F-4DEA-A70F-2B13DF7B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F517-4B09-49DE-8817-A33CD231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Bates, S., </a:t>
            </a:r>
            <a:r>
              <a:rPr lang="en-US" sz="1600" dirty="0" err="1"/>
              <a:t>Leonenko</a:t>
            </a:r>
            <a:r>
              <a:rPr lang="en-US" sz="1600" dirty="0"/>
              <a:t>, V., </a:t>
            </a:r>
            <a:r>
              <a:rPr lang="en-US" sz="1600" dirty="0" err="1"/>
              <a:t>Rineer</a:t>
            </a:r>
            <a:r>
              <a:rPr lang="en-US" sz="1600" dirty="0"/>
              <a:t>, J., &amp; </a:t>
            </a:r>
            <a:r>
              <a:rPr lang="en-US" sz="1600" dirty="0" err="1"/>
              <a:t>Bobashev</a:t>
            </a:r>
            <a:r>
              <a:rPr lang="en-US" sz="1600" dirty="0"/>
              <a:t>, G. (2018). Using synthetic populations to understand geospatial patterns in opioid related overdose and predicted opioid misuse. </a:t>
            </a:r>
            <a:r>
              <a:rPr lang="en-US" sz="1600" i="1" dirty="0"/>
              <a:t>Computational and Mathematical Organization Theory, 25, </a:t>
            </a:r>
            <a:r>
              <a:rPr lang="en-US" sz="1600" dirty="0"/>
              <a:t>pp. 25-36.</a:t>
            </a:r>
          </a:p>
          <a:p>
            <a:pPr marL="0" indent="0">
              <a:buNone/>
            </a:pPr>
            <a:r>
              <a:rPr lang="en-US" sz="1600" dirty="0" err="1"/>
              <a:t>CincyInsights</a:t>
            </a:r>
            <a:r>
              <a:rPr lang="en-US" sz="1600" dirty="0"/>
              <a:t>. (2019). Heroin overdose responses [webpage]. City of Cincinnati. Accessed from </a:t>
            </a:r>
            <a:r>
              <a:rPr lang="en-US" sz="1600" dirty="0">
                <a:hlinkClick r:id="rId2"/>
              </a:rPr>
              <a:t>https://insights.cincinnati-oh.gov/stories/s/Heroin-Overdose-Responses/dm3s-ep3u/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Ingram, T. (2018). Narcan distribution collective. Hamilton County Department of Public Health. </a:t>
            </a:r>
            <a:r>
              <a:rPr lang="en-US" sz="1600" dirty="0">
                <a:hlinkClick r:id="rId3"/>
              </a:rPr>
              <a:t>https://www.naccho.org/uploads/downloadable-resources/49-51-Hamilton-County-Narcan-Distribution-Collaborative.pdf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Li, Z.R., </a:t>
            </a:r>
            <a:r>
              <a:rPr lang="en-US" sz="1600" dirty="0" err="1"/>
              <a:t>Xie</a:t>
            </a:r>
            <a:r>
              <a:rPr lang="en-US" sz="1600" dirty="0"/>
              <a:t>, E., Crawford, F.W., Warren, J.L., McConnell, K., Copple, J.T., Johnson, T., &amp; Gonsalves, G.S. (2019). Suspected heroin-related overdoses incidents in Cincinnati, Ohio: A spatiotemporal analysis. </a:t>
            </a:r>
            <a:r>
              <a:rPr lang="en-US" sz="1600" i="1" dirty="0"/>
              <a:t>PLOS Medicine, 16</a:t>
            </a:r>
            <a:r>
              <a:rPr lang="en-US" sz="1600" dirty="0"/>
              <a:t>(11), pp. 1-15.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/>
              <a:t>National Institute on Drug Abuse. (2019). Opioid summaries by state. Accessed from </a:t>
            </a:r>
            <a:r>
              <a:rPr lang="en-US" sz="1600" dirty="0">
                <a:hlinkClick r:id="rId4"/>
              </a:rPr>
              <a:t>https://www.drugabuse.gov/drugs-abuse/opioids/opioid-summaries-by-state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Ohio Department of Health. (2017). Ohio drug overdose data: general findings. Accessed from </a:t>
            </a:r>
            <a:r>
              <a:rPr lang="en-US" sz="1600" dirty="0">
                <a:hlinkClick r:id="rId5"/>
              </a:rPr>
              <a:t>https://odh.ohio.gov/wps/wcm/connect/gov/5deb684e-4667-4836-862b-cb5eb59acbd3/2017_OhioDrugOverdoseReport.pdf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309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</vt:lpstr>
      <vt:lpstr>Exploratory analysis</vt:lpstr>
      <vt:lpstr>Exploratory analysis </vt:lpstr>
      <vt:lpstr>Model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Allen-Platt</dc:creator>
  <cp:lastModifiedBy>Claire Allen-Platt</cp:lastModifiedBy>
  <cp:revision>52</cp:revision>
  <dcterms:created xsi:type="dcterms:W3CDTF">2019-12-05T21:02:19Z</dcterms:created>
  <dcterms:modified xsi:type="dcterms:W3CDTF">2019-12-06T05:27:47Z</dcterms:modified>
</cp:coreProperties>
</file>