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1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6" r:id="rId16"/>
    <p:sldId id="266" r:id="rId17"/>
    <p:sldId id="26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fortaa" panose="020B060402020202020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ED26083-8F0A-4C94-BF18-F0EA13316DFA}">
          <p14:sldIdLst>
            <p14:sldId id="256"/>
            <p14:sldId id="257"/>
            <p14:sldId id="271"/>
            <p14:sldId id="270"/>
            <p14:sldId id="259"/>
            <p14:sldId id="260"/>
            <p14:sldId id="261"/>
            <p14:sldId id="262"/>
            <p14:sldId id="263"/>
            <p14:sldId id="264"/>
            <p14:sldId id="265"/>
            <p14:sldId id="272"/>
            <p14:sldId id="273"/>
            <p14:sldId id="274"/>
            <p14:sldId id="276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5a00ec6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5a00ec6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5a00ec6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5a00ec6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75a00ec6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75a00ec6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742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5a00ec6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5a00ec6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4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5a00ec6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5a00ec6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630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75a00ec6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75a00ec6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398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75a00ec6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75a00ec6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75a00ec6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75a00ec6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5a00ec6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5a00ec6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5a00ec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5a00ec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4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75a00ec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75a00ec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05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5a00ec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75a00ec6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75a00ec6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75a00ec6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5a00ec6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75a00ec6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75a00ec6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75a00ec6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75a00ec6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75a00ec6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secur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0" y="1159818"/>
            <a:ext cx="53613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PROJEKTOVANJE INFORMACIONIH SISTEMA U INTERNET OKRU</a:t>
            </a:r>
            <a:r>
              <a:rPr lang="sr-Latn-RS" sz="3600"/>
              <a:t>ŽENJU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/>
              <a:t> </a:t>
            </a:r>
            <a:br>
              <a:rPr lang="en-GB"/>
            </a:br>
            <a:r>
              <a:rPr lang="sr-Latn-RS" sz="4244" b="1"/>
              <a:t>SPRING SECURITY</a:t>
            </a:r>
            <a:endParaRPr sz="4244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802000" y="4081750"/>
            <a:ext cx="50154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673B"/>
                </a:solidFill>
              </a:rPr>
              <a:t>Njegoš Dukić</a:t>
            </a:r>
            <a:endParaRPr>
              <a:solidFill>
                <a:srgbClr val="9E673B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rgbClr val="9E673B"/>
                </a:solidFill>
              </a:rPr>
              <a:t>Elektrotehnički</a:t>
            </a:r>
            <a:r>
              <a:rPr lang="en-GB">
                <a:solidFill>
                  <a:srgbClr val="9E673B"/>
                </a:solidFill>
              </a:rPr>
              <a:t> </a:t>
            </a:r>
            <a:r>
              <a:rPr lang="en-GB" err="1">
                <a:solidFill>
                  <a:srgbClr val="9E673B"/>
                </a:solidFill>
              </a:rPr>
              <a:t>fakultet</a:t>
            </a:r>
            <a:endParaRPr>
              <a:solidFill>
                <a:srgbClr val="9E673B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E673B"/>
                </a:solidFill>
              </a:rPr>
              <a:t>Banja Luka, </a:t>
            </a:r>
            <a:r>
              <a:rPr lang="en-GB" err="1">
                <a:solidFill>
                  <a:srgbClr val="9E673B"/>
                </a:solidFill>
              </a:rPr>
              <a:t>februar</a:t>
            </a:r>
            <a:r>
              <a:rPr lang="en-GB">
                <a:solidFill>
                  <a:srgbClr val="9E673B"/>
                </a:solidFill>
              </a:rPr>
              <a:t> 2022.</a:t>
            </a:r>
            <a:endParaRPr>
              <a:solidFill>
                <a:srgbClr val="9E673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76896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Autentikacija u Spring Security-u</a:t>
            </a:r>
            <a:endParaRPr/>
          </a:p>
        </p:txBody>
      </p:sp>
      <p:sp>
        <p:nvSpPr>
          <p:cNvPr id="6" name="Google Shape;192;p22">
            <a:extLst>
              <a:ext uri="{FF2B5EF4-FFF2-40B4-BE49-F238E27FC236}">
                <a16:creationId xmlns:a16="http://schemas.microsoft.com/office/drawing/2014/main" id="{775AA303-87B5-4EDB-9DEC-AC4033836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3255" y="1770732"/>
            <a:ext cx="785749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Okvirno 3 pristupa:</a:t>
            </a:r>
          </a:p>
          <a:p>
            <a:pPr lvl="1" indent="-331470">
              <a:buSzPts val="1620"/>
              <a:buFont typeface="Comfortaa"/>
              <a:buChar char="●"/>
            </a:pPr>
            <a:r>
              <a:rPr lang="sr-Latn-RS" sz="14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Klasični, imamo pristup heševima lozinki u bazi;</a:t>
            </a:r>
          </a:p>
          <a:p>
            <a:pPr lvl="1" indent="-331470">
              <a:buSzPts val="1620"/>
              <a:buFont typeface="Comfortaa"/>
              <a:buChar char="●"/>
            </a:pPr>
            <a:r>
              <a:rPr lang="sr-Latn-RS" sz="14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Koristimo 3rd party identity management (Keycloak, Attlasian Crowd..);</a:t>
            </a:r>
          </a:p>
          <a:p>
            <a:pPr lvl="1" indent="-331470">
              <a:buSzPts val="1620"/>
              <a:buFont typeface="Comfortaa"/>
              <a:buChar char="●"/>
            </a:pPr>
            <a:r>
              <a:rPr lang="sr-Latn-RS" sz="14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Koristimo OAuth2 u kombinaciji sa JWT.</a:t>
            </a:r>
            <a:endParaRPr sz="14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sr-Latn-RS" sz="16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@Bean – Različiti beanovi za svaki scenario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en-U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NullPointerException </a:t>
            </a: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jer nam fali </a:t>
            </a:r>
            <a:r>
              <a:rPr lang="en-U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PasswordEncoder</a:t>
            </a: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ili slično..</a:t>
            </a:r>
            <a:endParaRPr sz="16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422910" y="469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>
                <a:latin typeface="Comfortaa"/>
                <a:ea typeface="Comfortaa"/>
                <a:cs typeface="Comfortaa"/>
                <a:sym typeface="Comfortaa"/>
              </a:rPr>
              <a:t>Autentikacija – Baza podataka korisnika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E8565-A2B5-4811-8DB6-924ED13F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1348849"/>
            <a:ext cx="5097761" cy="2954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oogle Shape;192;p22">
            <a:extLst>
              <a:ext uri="{FF2B5EF4-FFF2-40B4-BE49-F238E27FC236}">
                <a16:creationId xmlns:a16="http://schemas.microsoft.com/office/drawing/2014/main" id="{68EAF1BF-75DD-484C-B704-431FDA1E4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6651" y="1322900"/>
            <a:ext cx="3523408" cy="300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„Off the shelf“: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JdbcUserDetailsManager;</a:t>
            </a:r>
          </a:p>
          <a:p>
            <a:pPr indent="-331470">
              <a:buSzPts val="1620"/>
              <a:buFont typeface="Comfortaa"/>
              <a:buChar char="●"/>
            </a:pP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InMemoryUserDetailsManager;</a:t>
            </a:r>
          </a:p>
          <a:p>
            <a:pPr indent="-331470"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org.springframework.security.core.userdetail.User (Mapiranje).</a:t>
            </a:r>
          </a:p>
          <a:p>
            <a:pPr marL="12573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endParaRPr lang="sr-Latn-RS" sz="16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PasswordEncoder @Bean koristimo da znamo kako da heširamo lozinku koju dobijemo.</a:t>
            </a:r>
            <a:endParaRPr sz="16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6CF0E-B29B-4854-AB53-490EFB7BA8DF}"/>
              </a:ext>
            </a:extLst>
          </p:cNvPr>
          <p:cNvSpPr/>
          <p:nvPr/>
        </p:nvSpPr>
        <p:spPr>
          <a:xfrm>
            <a:off x="3383280" y="3373120"/>
            <a:ext cx="528320" cy="18288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422910" y="469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>
                <a:latin typeface="Comfortaa"/>
                <a:ea typeface="Comfortaa"/>
                <a:cs typeface="Comfortaa"/>
                <a:sym typeface="Comfortaa"/>
              </a:rPr>
              <a:t>Autentikacija – </a:t>
            </a:r>
            <a:r>
              <a:rPr lang="en-US" sz="2600">
                <a:latin typeface="Comfortaa"/>
                <a:ea typeface="Comfortaa"/>
                <a:cs typeface="Comfortaa"/>
                <a:sym typeface="Comfortaa"/>
              </a:rPr>
              <a:t>Eksterni Auth Provajderi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7DF17-F908-4051-B797-3B6F85F9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5" y="1287984"/>
            <a:ext cx="5093687" cy="3125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Google Shape;192;p22">
            <a:extLst>
              <a:ext uri="{FF2B5EF4-FFF2-40B4-BE49-F238E27FC236}">
                <a16:creationId xmlns:a16="http://schemas.microsoft.com/office/drawing/2014/main" id="{34FF825F-2424-43E9-BBE7-3EF1FB9FD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51631" y="1347461"/>
            <a:ext cx="3523408" cy="300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en-U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Instanciranje auth providera.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en-US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en-U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Dohvatanje informacija</a:t>
            </a: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o korisnicima i njihovih metapodataka</a:t>
            </a:r>
            <a:r>
              <a:rPr lang="en-U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kori</a:t>
            </a: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štenjem AuthenticationProvidera.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sr-Latn-RS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Dohvatanje informacija o korisnic</a:t>
            </a:r>
            <a:r>
              <a:rPr lang="en-U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sr-Latn-RS" sz="1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 i njihovih metapodataka korištenjem REST API-ja.</a:t>
            </a:r>
          </a:p>
        </p:txBody>
      </p:sp>
    </p:spTree>
    <p:extLst>
      <p:ext uri="{BB962C8B-B14F-4D97-AF65-F5344CB8AC3E}">
        <p14:creationId xmlns:p14="http://schemas.microsoft.com/office/powerpoint/2010/main" val="356241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80110" y="76047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Autorizacija u Spring Security-u</a:t>
            </a:r>
            <a:endParaRPr/>
          </a:p>
        </p:txBody>
      </p:sp>
      <p:sp>
        <p:nvSpPr>
          <p:cNvPr id="6" name="Google Shape;192;p22">
            <a:extLst>
              <a:ext uri="{FF2B5EF4-FFF2-40B4-BE49-F238E27FC236}">
                <a16:creationId xmlns:a16="http://schemas.microsoft.com/office/drawing/2014/main" id="{775AA303-87B5-4EDB-9DEC-AC4033836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50" y="1770732"/>
            <a:ext cx="7857490" cy="248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Role</a:t>
            </a:r>
            <a:r>
              <a:rPr lang="en-U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 &amp; Authorities</a:t>
            </a: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(</a:t>
            </a:r>
            <a:r>
              <a:rPr lang="en-U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Uloge i Privilegije)</a:t>
            </a: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– Semantička razlika</a:t>
            </a:r>
            <a:endParaRPr lang="en-US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en-U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Restrikcije pristupa</a:t>
            </a: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resursima</a:t>
            </a:r>
          </a:p>
          <a:p>
            <a:pPr lvl="1" indent="-331470"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Admin page,</a:t>
            </a:r>
          </a:p>
          <a:p>
            <a:pPr lvl="1" indent="-331470"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VIP Shop...</a:t>
            </a:r>
            <a:endParaRPr lang="en-US" sz="14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sr-Latn-RS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GrantedAuthority – U najosnovnijem obliku – Stringovi sa prefiksom 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CAN_EXECUTE_AS_ROOT, WRITE_PRIVILEGE...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hasAuthority(„READ_AUTHORITY“).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sr-Latn-RS" sz="1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Roles – Stringovi sa prefiksom „ROLE“ (Podrazumijevano, konfigurabilno)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ROLE_ADMIN, ROLE_VIP..</a:t>
            </a:r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hasRole(„ROLE_ADMIN“).</a:t>
            </a:r>
          </a:p>
        </p:txBody>
      </p:sp>
    </p:spTree>
    <p:extLst>
      <p:ext uri="{BB962C8B-B14F-4D97-AF65-F5344CB8AC3E}">
        <p14:creationId xmlns:p14="http://schemas.microsoft.com/office/powerpoint/2010/main" val="402621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902970" y="344004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Autorizacija u Spring Security-u</a:t>
            </a:r>
            <a:endParaRPr/>
          </a:p>
        </p:txBody>
      </p:sp>
      <p:sp>
        <p:nvSpPr>
          <p:cNvPr id="6" name="Google Shape;192;p22">
            <a:extLst>
              <a:ext uri="{FF2B5EF4-FFF2-40B4-BE49-F238E27FC236}">
                <a16:creationId xmlns:a16="http://schemas.microsoft.com/office/drawing/2014/main" id="{775AA303-87B5-4EDB-9DEC-AC4033836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075" y="963012"/>
            <a:ext cx="7857490" cy="538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Role i Privelegije se mogu čuvati u bazi podataka kao CSV u jednoj koloni, u ARRAY kolonama, u više kolona...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9A116-2ECF-4E5A-8E65-8D16D033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1612014"/>
            <a:ext cx="5821680" cy="301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5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900853" y="563880"/>
            <a:ext cx="653415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Autorizacija u Spring Security: Config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236B8-D365-4720-A538-23D9505B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306616"/>
            <a:ext cx="5726006" cy="32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3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Pitanja</a:t>
            </a:r>
            <a:r>
              <a:rPr lang="en-GB" sz="300"/>
              <a:t> </a:t>
            </a:r>
            <a:r>
              <a:rPr lang="en-GB" sz="3400"/>
              <a:t>?</a:t>
            </a: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Hvala na pažnji</a:t>
            </a:r>
            <a:r>
              <a:rPr lang="en-GB" sz="300"/>
              <a:t> </a:t>
            </a:r>
            <a:r>
              <a:rPr lang="en-GB" sz="3400"/>
              <a:t>!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Sadržaj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819150" y="16239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 Security 101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Servlet Filteri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Spring Security - Uvod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Filter Chain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Security Configuration </a:t>
            </a:r>
            <a:r>
              <a:rPr lang="en-U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&amp; DSL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-US" sz="1800" err="1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Autentikacija</a:t>
            </a:r>
            <a:r>
              <a:rPr lang="en-U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u Spring Security-u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en-US" sz="1800" err="1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Autorizacija</a:t>
            </a:r>
            <a:r>
              <a:rPr lang="en-U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u Spring Security-u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199" y="1906050"/>
            <a:ext cx="1437251" cy="1437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65837" y="5043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Web Security 101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60805" y="1287535"/>
            <a:ext cx="7505700" cy="332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0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60"/>
              <a:buFont typeface="Comfortaa"/>
              <a:buChar char="●"/>
            </a:pPr>
            <a:r>
              <a:rPr lang="sr-Latn-RS" sz="166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3 važna koncepta:</a:t>
            </a:r>
          </a:p>
          <a:p>
            <a:pPr marL="12319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60"/>
              <a:buNone/>
            </a:pPr>
            <a:r>
              <a:rPr lang="sr-Latn-RS" sz="4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lang="sr-Latn-RS" sz="1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34010">
              <a:lnSpc>
                <a:spcPct val="105000"/>
              </a:lnSpc>
              <a:buClr>
                <a:srgbClr val="434343"/>
              </a:buClr>
              <a:buSzPts val="1660"/>
              <a:buFont typeface="Comfortaa"/>
              <a:buChar char="●"/>
            </a:pPr>
            <a:r>
              <a:rPr lang="sr-Latn-RS" sz="146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Autentikacija</a:t>
            </a:r>
          </a:p>
          <a:p>
            <a:pPr lvl="1" indent="-334010">
              <a:lnSpc>
                <a:spcPct val="105000"/>
              </a:lnSpc>
              <a:buClr>
                <a:srgbClr val="434343"/>
              </a:buClr>
              <a:buSzPts val="1660"/>
              <a:buFont typeface="Comfortaa"/>
              <a:buChar char="●"/>
            </a:pPr>
            <a:r>
              <a:rPr lang="sr-Latn-RS" sz="146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Autorizacija</a:t>
            </a:r>
          </a:p>
          <a:p>
            <a:pPr lvl="1" indent="-334010">
              <a:lnSpc>
                <a:spcPct val="105000"/>
              </a:lnSpc>
              <a:buClr>
                <a:srgbClr val="434343"/>
              </a:buClr>
              <a:buSzPts val="1660"/>
              <a:buFont typeface="Comfortaa"/>
              <a:buChar char="●"/>
            </a:pPr>
            <a:r>
              <a:rPr lang="sr-Latn-RS" sz="146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Servlet Filteri</a:t>
            </a:r>
          </a:p>
          <a:p>
            <a:pPr marL="123190" indent="0">
              <a:lnSpc>
                <a:spcPct val="105000"/>
              </a:lnSpc>
              <a:buClr>
                <a:srgbClr val="434343"/>
              </a:buClr>
              <a:buSzPts val="1660"/>
              <a:buNone/>
            </a:pPr>
            <a:endParaRPr sz="166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10">
              <a:solidFill>
                <a:srgbClr val="43434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394C9-41A3-4799-AAAE-42E66641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14" y="1287535"/>
            <a:ext cx="4883798" cy="1666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3D91E-5E67-4D50-BE00-5C2901B85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414" y="3098324"/>
            <a:ext cx="4875735" cy="154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E8B56-F866-48CB-BD74-A4E77A6DC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73" y="2952176"/>
            <a:ext cx="1187489" cy="1187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21C8A-637C-499B-B3F6-C3B20907CE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8" t="4005"/>
          <a:stretch/>
        </p:blipFill>
        <p:spPr>
          <a:xfrm>
            <a:off x="5699759" y="3710940"/>
            <a:ext cx="1229331" cy="121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091C7-BAF2-45BB-A111-F435D0609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99" y="3724211"/>
            <a:ext cx="134826" cy="951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B549-7AC5-47CA-9540-49C67CDE3FBE}"/>
              </a:ext>
            </a:extLst>
          </p:cNvPr>
          <p:cNvSpPr/>
          <p:nvPr/>
        </p:nvSpPr>
        <p:spPr>
          <a:xfrm>
            <a:off x="7037070" y="3710940"/>
            <a:ext cx="45719" cy="68580"/>
          </a:xfrm>
          <a:prstGeom prst="rect">
            <a:avLst/>
          </a:prstGeom>
          <a:solidFill>
            <a:srgbClr val="272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565837" y="50438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/>
              <a:t>Web Security 101 – Servlet Filteri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998324" y="1301769"/>
            <a:ext cx="7505700" cy="332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3190" indent="0">
              <a:lnSpc>
                <a:spcPct val="105000"/>
              </a:lnSpc>
              <a:buClr>
                <a:srgbClr val="434343"/>
              </a:buClr>
              <a:buSzPts val="1660"/>
              <a:buNone/>
            </a:pPr>
            <a:endParaRPr sz="166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1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29D36-7857-452C-9B1B-D01E1A77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70990" y="2292159"/>
            <a:ext cx="3452510" cy="1241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22DCD-650C-49A6-9269-CB4173C6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9" y="1231178"/>
            <a:ext cx="5212230" cy="333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36681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>
                <a:latin typeface="Comfortaa"/>
                <a:ea typeface="Comfortaa"/>
                <a:cs typeface="Comfortaa"/>
                <a:sym typeface="Comfortaa"/>
              </a:rPr>
              <a:t>Spring Security - Uvod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58948" y="1013981"/>
            <a:ext cx="7505700" cy="3842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endParaRPr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Spring Modul za dodavanje Security-a</a:t>
            </a:r>
            <a:endParaRPr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Skup servlet filtera</a:t>
            </a: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Generisanje login/logout stranica</a:t>
            </a: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Integracija sa eksternim IAM sistemima</a:t>
            </a: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Zaštita od čestih exploit-a</a:t>
            </a:r>
            <a:endParaRPr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endParaRPr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487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3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Problemi:</a:t>
            </a:r>
          </a:p>
          <a:p>
            <a:pPr marL="112713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None/>
            </a:pPr>
            <a:r>
              <a:rPr lang="sr-Latn-RS" sz="2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lang="sr-Latn-RS"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1" indent="-344487"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Autogenerisane login stranice</a:t>
            </a:r>
          </a:p>
          <a:p>
            <a:pPr lvl="1" indent="-344487"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POST postaje stvar prošlosti</a:t>
            </a:r>
          </a:p>
          <a:p>
            <a:pPr lvl="1" indent="-344487"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Svaki klik i/ili request zaht</a:t>
            </a:r>
            <a:r>
              <a:rPr lang="en-U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lang="sr-Latn-R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jeva login</a:t>
            </a:r>
          </a:p>
          <a:p>
            <a:pPr lvl="1" indent="-344487">
              <a:buClr>
                <a:srgbClr val="434343"/>
              </a:buClr>
              <a:buSzPct val="100000"/>
              <a:buFont typeface="Comfortaa"/>
              <a:buChar char="●"/>
            </a:pPr>
            <a:r>
              <a:rPr lang="sr-Latn-RS" sz="71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....</a:t>
            </a:r>
            <a:endParaRPr lang="en-US" sz="73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288B4-FB76-443F-8FF1-955D232B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15" y="1968581"/>
            <a:ext cx="2321937" cy="170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07390" y="75949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Filter Chain</a:t>
            </a:r>
            <a:br>
              <a:rPr lang="en-GB">
                <a:latin typeface="Comfortaa"/>
                <a:ea typeface="Comfortaa"/>
                <a:cs typeface="Comfortaa"/>
                <a:sym typeface="Comfortaa"/>
              </a:rPr>
            </a:br>
            <a:endParaRPr lang="en-US"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585076" y="1546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Monster Filter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Odv</a:t>
            </a:r>
            <a:r>
              <a:rPr lang="en-U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janje autorizacije i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sr-Latn-RS" sz="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autentikacije od kontrolera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sr-Latn-RS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endParaRPr lang="sr-Latn-RS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endParaRPr lang="sr-Latn-RS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endParaRPr lang="sr-Latn-RS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endParaRPr lang="sr-Latn-RS"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r>
              <a:rPr lang="sr-Latn-RS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Default filter chain (15)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Char char="●"/>
            </a:pP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5896099" y="1881986"/>
            <a:ext cx="1285099" cy="137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0C700B-E066-47A1-B9FE-FD7DAAC4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24" y="2448560"/>
            <a:ext cx="3407016" cy="101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646430" y="54388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>
                <a:latin typeface="Comfortaa"/>
                <a:ea typeface="Comfortaa"/>
                <a:cs typeface="Comfortaa"/>
                <a:sym typeface="Comfortaa"/>
              </a:rPr>
              <a:t>Default Filter Chain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683895" y="1165800"/>
            <a:ext cx="7505700" cy="28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480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30"/>
              <a:buFont typeface="Comfortaa"/>
              <a:buChar char="●"/>
            </a:pPr>
            <a:r>
              <a:rPr lang="sr-Latn-RS" sz="1829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Bitan redoslijed</a:t>
            </a:r>
          </a:p>
          <a:p>
            <a:pPr marL="457200" lvl="0" indent="-34480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30"/>
              <a:buFont typeface="Comfortaa"/>
              <a:buChar char="●"/>
            </a:pPr>
            <a:r>
              <a:rPr lang="en-US" sz="1829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https://github.com/spring-projects/spring-security</a:t>
            </a:r>
            <a:endParaRPr lang="sr-Latn-RS" sz="1829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80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30"/>
              <a:buFont typeface="Comfortaa"/>
              <a:buChar char="●"/>
            </a:pPr>
            <a:r>
              <a:rPr lang="sr-Latn-RS" sz="1829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BasicAuth, UsernamePassword (GET or POST), DefaultLogin/Logout, FilterSecurityInterceptor...</a:t>
            </a:r>
            <a:endParaRPr sz="1829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Comfortaa"/>
              <a:buChar char="●"/>
            </a:pPr>
            <a:endParaRPr sz="1829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0C542-5550-4B85-A264-1616EB56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2787242"/>
            <a:ext cx="7959090" cy="187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386080" y="51957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>
                <a:latin typeface="Comfortaa"/>
                <a:ea typeface="Comfortaa"/>
                <a:cs typeface="Comfortaa"/>
                <a:sym typeface="Comfortaa"/>
              </a:rPr>
              <a:t>Security Configuration i DSL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4294967295"/>
          </p:nvPr>
        </p:nvSpPr>
        <p:spPr>
          <a:xfrm>
            <a:off x="386080" y="1248290"/>
            <a:ext cx="3810000" cy="3219116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147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DSL – Spring Integration API za @Configuration klase</a:t>
            </a:r>
          </a:p>
          <a:p>
            <a:pPr marL="457200" lvl="0" indent="-33147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Builder Pattern </a:t>
            </a:r>
          </a:p>
          <a:p>
            <a:pPr marL="457200" lvl="0" indent="-33147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endParaRPr lang="sr-Latn-RS" sz="162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147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20"/>
              <a:buFont typeface="Comfortaa"/>
              <a:buChar char="●"/>
            </a:pPr>
            <a:r>
              <a:rPr lang="sr-Latn-RS" sz="162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Spring Security Config Klasa</a:t>
            </a:r>
          </a:p>
          <a:p>
            <a:pPr lvl="1" indent="-331470">
              <a:lnSpc>
                <a:spcPct val="145000"/>
              </a:lnSpc>
              <a:buSzPts val="1620"/>
              <a:buFont typeface="Comfortaa"/>
              <a:buChar char="●"/>
            </a:pPr>
            <a:r>
              <a:rPr lang="sr-Latn-RS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Anotirana sa @EnableWebSecurity</a:t>
            </a:r>
          </a:p>
          <a:p>
            <a:pPr lvl="1" indent="-331470">
              <a:lnSpc>
                <a:spcPct val="145000"/>
              </a:lnSpc>
              <a:buSzPts val="1620"/>
              <a:buFont typeface="Comfortaa"/>
              <a:buChar char="●"/>
            </a:pPr>
            <a:r>
              <a:rPr lang="sr-Latn-RS" sz="1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Nasljeđuje WebSecurityConfigurer koji omogućava korištenje DLS-a</a:t>
            </a:r>
          </a:p>
          <a:p>
            <a:pPr marL="582930" lvl="1" indent="0">
              <a:lnSpc>
                <a:spcPct val="145000"/>
              </a:lnSpc>
              <a:buSzPts val="1620"/>
              <a:buNone/>
            </a:pPr>
            <a:endParaRPr lang="sr-Latn-RS" sz="1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1470">
              <a:lnSpc>
                <a:spcPct val="145000"/>
              </a:lnSpc>
              <a:buSzPts val="1620"/>
              <a:buFont typeface="Comfortaa"/>
              <a:buChar char="●"/>
            </a:pPr>
            <a:r>
              <a:rPr lang="sr-Latn-RS" sz="17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Override </a:t>
            </a:r>
            <a:r>
              <a:rPr lang="sr-Latn-RS" sz="1700">
                <a:solidFill>
                  <a:srgbClr val="C00000"/>
                </a:solidFill>
                <a:latin typeface="Comfortaa"/>
                <a:ea typeface="Comfortaa"/>
                <a:cs typeface="Comfortaa"/>
                <a:sym typeface="Comfortaa"/>
              </a:rPr>
              <a:t>configure</a:t>
            </a:r>
            <a:r>
              <a:rPr lang="sr-Latn-RS" sz="17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(HttpSecurity)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E41CA-03CD-45F5-9CA3-90BAD65F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90" y="1248290"/>
            <a:ext cx="4368800" cy="3219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41544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600">
                <a:latin typeface="Comfortaa"/>
                <a:ea typeface="Comfortaa"/>
                <a:cs typeface="Comfortaa"/>
                <a:sym typeface="Comfortaa"/>
              </a:rPr>
              <a:t>Default Security Configuration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B9F2-749B-47B8-A5B5-644F1C8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36367"/>
            <a:ext cx="6868160" cy="3377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438</Words>
  <Application>Microsoft Office PowerPoint</Application>
  <PresentationFormat>On-screen Show (16:9)</PresentationFormat>
  <Paragraphs>117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Nunito</vt:lpstr>
      <vt:lpstr>Arial</vt:lpstr>
      <vt:lpstr>Calibri</vt:lpstr>
      <vt:lpstr>Comfortaa</vt:lpstr>
      <vt:lpstr>Shift</vt:lpstr>
      <vt:lpstr>PROJEKTOVANJE INFORMACIONIH SISTEMA U INTERNET OKRUŽENJU   SPRING SECURITY</vt:lpstr>
      <vt:lpstr>Sadržaj</vt:lpstr>
      <vt:lpstr>Web Security 101</vt:lpstr>
      <vt:lpstr>Web Security 101 – Servlet Filteri</vt:lpstr>
      <vt:lpstr>Spring Security - Uvod</vt:lpstr>
      <vt:lpstr>Filter Chain </vt:lpstr>
      <vt:lpstr>Default Filter Chain</vt:lpstr>
      <vt:lpstr>Security Configuration i DSL</vt:lpstr>
      <vt:lpstr>Default Security Configuration</vt:lpstr>
      <vt:lpstr>Autentikacija u Spring Security-u</vt:lpstr>
      <vt:lpstr>Autentikacija – Baza podataka korisnika</vt:lpstr>
      <vt:lpstr>Autentikacija – Eksterni Auth Provajderi</vt:lpstr>
      <vt:lpstr>Autorizacija u Spring Security-u</vt:lpstr>
      <vt:lpstr>Autorizacija u Spring Security-u</vt:lpstr>
      <vt:lpstr>Autorizacija u Spring Security: Config</vt:lpstr>
      <vt:lpstr>Pitanja ?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PROJEKTOVANJE INFORMACIONIH SISTEMA U INTERNET OKRUŽENJU   SPRING SECURITY</dc:title>
  <cp:lastModifiedBy>Njegoš Dukić</cp:lastModifiedBy>
  <cp:revision>15</cp:revision>
  <dcterms:modified xsi:type="dcterms:W3CDTF">2022-02-27T12:31:32Z</dcterms:modified>
</cp:coreProperties>
</file>