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Futur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Futur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Futur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Futur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Futur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Futur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Futur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Futur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Futur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Futura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Futura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Futura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Futura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Futura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Futura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Futura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Futura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Futura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5689600"/>
            <a:ext cx="10464800" cy="56090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270000" y="4115637"/>
            <a:ext cx="10464800" cy="72222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06629" y="9214308"/>
            <a:ext cx="378843" cy="41229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Futura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Futura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Futura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Futura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Futura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Futura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Futura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Futura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Futura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Futura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Futura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Futura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Futura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Futura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Futura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Futura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Futura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Futur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utura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utura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utura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utura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utura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utura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utura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utura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utur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joyofbdd.com" TargetMode="External"/><Relationship Id="rId3" Type="http://schemas.openxmlformats.org/officeDocument/2006/relationships/hyperlink" Target="http://github.com/njenan" TargetMode="External"/><Relationship Id="rId4" Type="http://schemas.openxmlformats.org/officeDocument/2006/relationships/hyperlink" Target="https://www.linkedin.com/in/nathanieljenan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he Joy of BDD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The Joy of BDD</a:t>
            </a:r>
          </a:p>
        </p:txBody>
      </p:sp>
      <p:sp>
        <p:nvSpPr>
          <p:cNvPr id="120" name="Nathan Jenan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Nathan Jenan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at is BDD?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128">
                <a:solidFill>
                  <a:schemeClr val="accent5"/>
                </a:solidFill>
              </a:defRPr>
            </a:lvl1pPr>
          </a:lstStyle>
          <a:p>
            <a:pPr/>
            <a:r>
              <a:t>What is BDD?</a:t>
            </a:r>
          </a:p>
        </p:txBody>
      </p:sp>
      <p:sp>
        <p:nvSpPr>
          <p:cNvPr id="123" name="Body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4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2010" y="712107"/>
            <a:ext cx="7820780" cy="58655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DD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128">
                <a:solidFill>
                  <a:schemeClr val="accent5"/>
                </a:solidFill>
              </a:defRPr>
            </a:lvl1pPr>
          </a:lstStyle>
          <a:p>
            <a:pPr/>
            <a:r>
              <a:t>TDD</a:t>
            </a:r>
          </a:p>
        </p:txBody>
      </p:sp>
      <p:sp>
        <p:nvSpPr>
          <p:cNvPr id="127" name="Body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Line"/>
          <p:cNvSpPr/>
          <p:nvPr/>
        </p:nvSpPr>
        <p:spPr>
          <a:xfrm flipV="1">
            <a:off x="5397500" y="2903809"/>
            <a:ext cx="1270001" cy="127000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9" name="Write failing Test"/>
          <p:cNvSpPr/>
          <p:nvPr/>
        </p:nvSpPr>
        <p:spPr>
          <a:xfrm>
            <a:off x="6769100" y="1663700"/>
            <a:ext cx="1270000" cy="1270000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Write failing Test</a:t>
            </a:r>
          </a:p>
        </p:txBody>
      </p:sp>
      <p:sp>
        <p:nvSpPr>
          <p:cNvPr id="130" name="Line"/>
          <p:cNvSpPr/>
          <p:nvPr/>
        </p:nvSpPr>
        <p:spPr>
          <a:xfrm>
            <a:off x="8111580" y="2917280"/>
            <a:ext cx="1261020" cy="1261020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1" name="Make test pass"/>
          <p:cNvSpPr/>
          <p:nvPr/>
        </p:nvSpPr>
        <p:spPr>
          <a:xfrm>
            <a:off x="9398000" y="4330700"/>
            <a:ext cx="1270000" cy="1270000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Make test pass</a:t>
            </a:r>
          </a:p>
        </p:txBody>
      </p:sp>
      <p:sp>
        <p:nvSpPr>
          <p:cNvPr id="132" name="Refactor"/>
          <p:cNvSpPr/>
          <p:nvPr/>
        </p:nvSpPr>
        <p:spPr>
          <a:xfrm>
            <a:off x="4114800" y="4330700"/>
            <a:ext cx="1270000" cy="1270000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Refactor</a:t>
            </a:r>
          </a:p>
        </p:txBody>
      </p:sp>
      <p:sp>
        <p:nvSpPr>
          <p:cNvPr id="133" name="Line"/>
          <p:cNvSpPr/>
          <p:nvPr/>
        </p:nvSpPr>
        <p:spPr>
          <a:xfrm flipH="1">
            <a:off x="6244697" y="4809597"/>
            <a:ext cx="2280706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DD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128">
                <a:solidFill>
                  <a:schemeClr val="accent5"/>
                </a:solidFill>
              </a:defRPr>
            </a:lvl1pPr>
          </a:lstStyle>
          <a:p>
            <a:pPr/>
            <a:r>
              <a:t>BDD</a:t>
            </a:r>
          </a:p>
        </p:txBody>
      </p:sp>
      <p:sp>
        <p:nvSpPr>
          <p:cNvPr id="136" name="Body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Line"/>
          <p:cNvSpPr/>
          <p:nvPr/>
        </p:nvSpPr>
        <p:spPr>
          <a:xfrm flipH="1" flipV="1">
            <a:off x="3102074" y="3325234"/>
            <a:ext cx="739676" cy="1267676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8" name="Write failing feature"/>
          <p:cNvSpPr/>
          <p:nvPr/>
        </p:nvSpPr>
        <p:spPr>
          <a:xfrm>
            <a:off x="2292350" y="1739900"/>
            <a:ext cx="1270001" cy="1270000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Write failing feature</a:t>
            </a:r>
          </a:p>
        </p:txBody>
      </p:sp>
      <p:sp>
        <p:nvSpPr>
          <p:cNvPr id="139" name="Line"/>
          <p:cNvSpPr/>
          <p:nvPr/>
        </p:nvSpPr>
        <p:spPr>
          <a:xfrm>
            <a:off x="4123797" y="2374899"/>
            <a:ext cx="2280706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0" name="Write failing Test"/>
          <p:cNvSpPr/>
          <p:nvPr/>
        </p:nvSpPr>
        <p:spPr>
          <a:xfrm>
            <a:off x="6769100" y="1663700"/>
            <a:ext cx="1270000" cy="1270000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Write failing Test</a:t>
            </a:r>
          </a:p>
        </p:txBody>
      </p:sp>
      <p:sp>
        <p:nvSpPr>
          <p:cNvPr id="141" name="Line"/>
          <p:cNvSpPr/>
          <p:nvPr/>
        </p:nvSpPr>
        <p:spPr>
          <a:xfrm>
            <a:off x="8111580" y="2917280"/>
            <a:ext cx="1261021" cy="1261020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2" name="Make test pass"/>
          <p:cNvSpPr/>
          <p:nvPr/>
        </p:nvSpPr>
        <p:spPr>
          <a:xfrm>
            <a:off x="9398000" y="4330700"/>
            <a:ext cx="1270000" cy="1270000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Make test pass</a:t>
            </a:r>
          </a:p>
        </p:txBody>
      </p:sp>
      <p:sp>
        <p:nvSpPr>
          <p:cNvPr id="143" name="Refactor"/>
          <p:cNvSpPr/>
          <p:nvPr/>
        </p:nvSpPr>
        <p:spPr>
          <a:xfrm>
            <a:off x="4114800" y="4330700"/>
            <a:ext cx="1270000" cy="1270000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Refactor</a:t>
            </a:r>
          </a:p>
        </p:txBody>
      </p:sp>
      <p:sp>
        <p:nvSpPr>
          <p:cNvPr id="144" name="Line"/>
          <p:cNvSpPr/>
          <p:nvPr/>
        </p:nvSpPr>
        <p:spPr>
          <a:xfrm flipH="1">
            <a:off x="6244697" y="4809597"/>
            <a:ext cx="2280706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Ok, why should I care?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Ok, why should I care?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ive Coding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Live Coding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Questions?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Buy my stuff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Buy my stuff</a:t>
            </a:r>
          </a:p>
        </p:txBody>
      </p:sp>
      <p:sp>
        <p:nvSpPr>
          <p:cNvPr id="153" name="The Joy of BDD eBook early access: http://www.joyofbdd.com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0700" indent="-520700">
              <a:defRPr sz="3600"/>
            </a:pPr>
            <a:r>
              <a:t>The Joy of BDD eBook early access: </a:t>
            </a:r>
            <a:r>
              <a:rPr u="sng">
                <a:hlinkClick r:id="rId2" invalidUrl="" action="" tgtFrame="" tooltip="" history="1" highlightClick="0" endSnd="0"/>
              </a:rPr>
              <a:t>http://www.joyofbdd.com</a:t>
            </a:r>
          </a:p>
          <a:p>
            <a:pPr marL="520700" indent="-520700">
              <a:defRPr sz="3600"/>
            </a:pPr>
            <a:r>
              <a:t>GitHub: </a:t>
            </a:r>
            <a:r>
              <a:rPr u="sng">
                <a:hlinkClick r:id="rId3" invalidUrl="" action="" tgtFrame="" tooltip="" history="1" highlightClick="0" endSnd="0"/>
              </a:rPr>
              <a:t>http://github.com/njenan</a:t>
            </a:r>
          </a:p>
          <a:p>
            <a:pPr marL="520700" indent="-520700">
              <a:defRPr sz="3600"/>
            </a:pPr>
            <a:r>
              <a:t>LinkedIn: </a:t>
            </a:r>
            <a:r>
              <a:rPr u="sng">
                <a:hlinkClick r:id="rId4" invalidUrl="" action="" tgtFrame="" tooltip="" history="1" highlightClick="0" endSnd="0"/>
              </a:rPr>
              <a:t>https://www.linkedin.com/in/nathanieljenan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Futur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Futur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Futur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Futur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