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87" d="100"/>
          <a:sy n="87" d="100"/>
        </p:scale>
        <p:origin x="38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8/31/2024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8/31/2024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8/31/2024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8/31/2024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8/31/2024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8/31/2024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8/31/2024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8/31/2024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8/31/2024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8/31/2024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8/31/2024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8/31/2024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8/31/2024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8/31/2024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8/31/2024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8/31/2024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8/31/2024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8/31/2024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 </a:t>
            </a:r>
            <a:r>
              <a:rPr lang="en-US" dirty="0" smtClean="0"/>
              <a:t>  IBM </a:t>
            </a:r>
            <a:r>
              <a:rPr lang="en-US" dirty="0"/>
              <a:t>HR Analytics Employee Attrition &amp; Performance</a:t>
            </a:r>
          </a:p>
        </p:txBody>
      </p:sp>
    </p:spTree>
    <p:extLst>
      <p:ext uri="{BB962C8B-B14F-4D97-AF65-F5344CB8AC3E}">
        <p14:creationId xmlns:p14="http://schemas.microsoft.com/office/powerpoint/2010/main" val="83466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IBM, a global leader in technology and consulting, is facing challenges related to employee attrition and performance management.  </a:t>
            </a:r>
            <a:endParaRPr lang="en-US" dirty="0" smtClean="0"/>
          </a:p>
          <a:p>
            <a:r>
              <a:rPr lang="en-US" dirty="0" smtClean="0"/>
              <a:t>Despite </a:t>
            </a:r>
            <a:r>
              <a:rPr lang="en-US" dirty="0"/>
              <a:t>having extensive data on employee demographics, performance, compensation, and job satisfaction, the company lacks a comprehensive understanding of the factors driving attrition and how performance metrics correlate with employee retention.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existing HR analytics tools and methodologies may not fully capture or analyze the complex relationships between these variables.</a:t>
            </a:r>
          </a:p>
        </p:txBody>
      </p:sp>
    </p:spTree>
    <p:extLst>
      <p:ext uri="{BB962C8B-B14F-4D97-AF65-F5344CB8AC3E}">
        <p14:creationId xmlns:p14="http://schemas.microsoft.com/office/powerpoint/2010/main" val="4180821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Business Understanding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IBM is a global technology and consulting firm that operates in a highly competitive and dynamic market. </a:t>
            </a:r>
            <a:endParaRPr lang="en-US" dirty="0" smtClean="0"/>
          </a:p>
          <a:p>
            <a:r>
              <a:rPr lang="en-US" dirty="0" smtClean="0"/>
              <a:t>Effective </a:t>
            </a:r>
            <a:r>
              <a:rPr lang="en-US" dirty="0"/>
              <a:t>human capital management is critical for sustaining market leadership and meeting business objectives. </a:t>
            </a:r>
            <a:endParaRPr lang="en-US" dirty="0" smtClean="0"/>
          </a:p>
          <a:p>
            <a:r>
              <a:rPr lang="en-US" dirty="0" smtClean="0"/>
              <a:t>Employee </a:t>
            </a:r>
            <a:r>
              <a:rPr lang="en-US" dirty="0"/>
              <a:t>attrition and performance are critical factors in determining </a:t>
            </a:r>
            <a:r>
              <a:rPr lang="en-US" dirty="0" err="1"/>
              <a:t>organisational</a:t>
            </a:r>
            <a:r>
              <a:rPr lang="en-US" dirty="0"/>
              <a:t> success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High turnover rates can disrupt team dynamics, increase recruitment and training costs, and potentially limit innovation and productivity.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contrast, retaining top performers and effectively managing employee performance can boost business growth and operational efficiency.</a:t>
            </a:r>
          </a:p>
        </p:txBody>
      </p:sp>
    </p:spTree>
    <p:extLst>
      <p:ext uri="{BB962C8B-B14F-4D97-AF65-F5344CB8AC3E}">
        <p14:creationId xmlns:p14="http://schemas.microsoft.com/office/powerpoint/2010/main" val="2108386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Modelling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Model Building using</a:t>
            </a:r>
          </a:p>
          <a:p>
            <a:pPr marL="0" indent="0">
              <a:buNone/>
            </a:pPr>
            <a:r>
              <a:rPr lang="en-US" dirty="0" smtClean="0"/>
              <a:t>1. Logistic Regression: Logistic </a:t>
            </a:r>
            <a:r>
              <a:rPr lang="en-US" dirty="0"/>
              <a:t>Regression is used as a baseline model due to its simplicity and interpretability. This model is particularly useful for binary classification problems like </a:t>
            </a:r>
            <a:r>
              <a:rPr lang="en-US" dirty="0" smtClean="0"/>
              <a:t>when it was predicting </a:t>
            </a:r>
            <a:r>
              <a:rPr lang="en-US" dirty="0"/>
              <a:t>whether an employee will leave (Yes) or stay (</a:t>
            </a:r>
            <a:r>
              <a:rPr lang="en-US" dirty="0" smtClean="0"/>
              <a:t>No)</a:t>
            </a:r>
          </a:p>
          <a:p>
            <a:pPr marL="0" indent="0">
              <a:buNone/>
            </a:pPr>
            <a:r>
              <a:rPr lang="en-US" dirty="0" smtClean="0"/>
              <a:t>2. Random </a:t>
            </a:r>
            <a:r>
              <a:rPr lang="en-US" dirty="0"/>
              <a:t>Forest</a:t>
            </a:r>
            <a:r>
              <a:rPr lang="en-US" dirty="0" smtClean="0"/>
              <a:t>: A </a:t>
            </a:r>
            <a:r>
              <a:rPr lang="en-US" dirty="0"/>
              <a:t>Random Forest model is built by combining multiple decision trees, each trained on different subsets of the data and features.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12638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Evaluation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3042278"/>
              </p:ext>
            </p:extLst>
          </p:nvPr>
        </p:nvGraphicFramePr>
        <p:xfrm>
          <a:off x="1187448" y="3808730"/>
          <a:ext cx="8761416" cy="1005840"/>
        </p:xfrm>
        <a:graphic>
          <a:graphicData uri="http://schemas.openxmlformats.org/drawingml/2006/table">
            <a:tbl>
              <a:tblPr/>
              <a:tblGrid>
                <a:gridCol w="1460236">
                  <a:extLst>
                    <a:ext uri="{9D8B030D-6E8A-4147-A177-3AD203B41FA5}">
                      <a16:colId xmlns:a16="http://schemas.microsoft.com/office/drawing/2014/main" val="1526028214"/>
                    </a:ext>
                  </a:extLst>
                </a:gridCol>
                <a:gridCol w="1460236">
                  <a:extLst>
                    <a:ext uri="{9D8B030D-6E8A-4147-A177-3AD203B41FA5}">
                      <a16:colId xmlns:a16="http://schemas.microsoft.com/office/drawing/2014/main" val="60232246"/>
                    </a:ext>
                  </a:extLst>
                </a:gridCol>
                <a:gridCol w="1460236">
                  <a:extLst>
                    <a:ext uri="{9D8B030D-6E8A-4147-A177-3AD203B41FA5}">
                      <a16:colId xmlns:a16="http://schemas.microsoft.com/office/drawing/2014/main" val="2012955737"/>
                    </a:ext>
                  </a:extLst>
                </a:gridCol>
                <a:gridCol w="1460236">
                  <a:extLst>
                    <a:ext uri="{9D8B030D-6E8A-4147-A177-3AD203B41FA5}">
                      <a16:colId xmlns:a16="http://schemas.microsoft.com/office/drawing/2014/main" val="3573570792"/>
                    </a:ext>
                  </a:extLst>
                </a:gridCol>
                <a:gridCol w="1460236">
                  <a:extLst>
                    <a:ext uri="{9D8B030D-6E8A-4147-A177-3AD203B41FA5}">
                      <a16:colId xmlns:a16="http://schemas.microsoft.com/office/drawing/2014/main" val="3996346988"/>
                    </a:ext>
                  </a:extLst>
                </a:gridCol>
                <a:gridCol w="1460236">
                  <a:extLst>
                    <a:ext uri="{9D8B030D-6E8A-4147-A177-3AD203B41FA5}">
                      <a16:colId xmlns:a16="http://schemas.microsoft.com/office/drawing/2014/main" val="15163515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Model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Accuracy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Precision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Recall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F1 Score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405735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 err="1" smtClean="0">
                          <a:effectLst/>
                        </a:rPr>
                        <a:t>DecisionTree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 smtClean="0">
                          <a:effectLst/>
                        </a:rPr>
                        <a:t>0.836735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 smtClean="0">
                          <a:effectLst/>
                        </a:rPr>
                        <a:t>0.52381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0.22449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0.314286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96473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2690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Decision Tree model has a high accuracy of 83.67%, indicating that it performs well in correctly predicting both attrition and non-attrition cases overall</a:t>
            </a:r>
            <a:r>
              <a:rPr lang="en-US" dirty="0" smtClean="0"/>
              <a:t>.</a:t>
            </a:r>
          </a:p>
          <a:p>
            <a:r>
              <a:rPr lang="en-US" dirty="0"/>
              <a:t>With a precision of 52.38%, the model is moderately effective at identifying instances of attrition when it predicts them</a:t>
            </a:r>
            <a:r>
              <a:rPr lang="en-US" dirty="0" smtClean="0"/>
              <a:t>.</a:t>
            </a:r>
          </a:p>
          <a:p>
            <a:r>
              <a:rPr lang="en-US" dirty="0"/>
              <a:t>The recall of 22.45% is relatively low, indicating that the model identifies only a small fraction of actual attrition cases</a:t>
            </a:r>
            <a:r>
              <a:rPr lang="en-US" dirty="0" smtClean="0"/>
              <a:t>.</a:t>
            </a:r>
          </a:p>
          <a:p>
            <a:r>
              <a:rPr lang="en-US" dirty="0"/>
              <a:t>The F1 Score of 31.43% reflects a balance between precision and recall, but the low score highlights that the model struggles to effectively capture the positive cases (attrition) while maintaining a reasonable level of precision.</a:t>
            </a:r>
          </a:p>
        </p:txBody>
      </p:sp>
    </p:spTree>
    <p:extLst>
      <p:ext uri="{BB962C8B-B14F-4D97-AF65-F5344CB8AC3E}">
        <p14:creationId xmlns:p14="http://schemas.microsoft.com/office/powerpoint/2010/main" val="1124075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Improve </a:t>
            </a:r>
            <a:r>
              <a:rPr lang="en-US" dirty="0"/>
              <a:t>Recall: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Focus </a:t>
            </a:r>
            <a:r>
              <a:rPr lang="en-US" dirty="0"/>
              <a:t>on improving the model's recall to ensure that more actual attrition cases are identified. </a:t>
            </a:r>
            <a:endParaRPr lang="en-US" dirty="0" smtClean="0"/>
          </a:p>
          <a:p>
            <a:r>
              <a:rPr lang="en-US" dirty="0" smtClean="0"/>
              <a:t>Feature </a:t>
            </a:r>
            <a:r>
              <a:rPr lang="en-US" dirty="0"/>
              <a:t>Engineering: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Enhance </a:t>
            </a:r>
            <a:r>
              <a:rPr lang="en-US" dirty="0"/>
              <a:t>the feature set to better capture the factors contributing to </a:t>
            </a:r>
            <a:r>
              <a:rPr lang="en-US" dirty="0" smtClean="0"/>
              <a:t>attrition.</a:t>
            </a:r>
          </a:p>
          <a:p>
            <a:r>
              <a:rPr lang="en-US" dirty="0" smtClean="0"/>
              <a:t>Model </a:t>
            </a:r>
            <a:r>
              <a:rPr lang="en-US" dirty="0"/>
              <a:t>Enhancement</a:t>
            </a:r>
            <a:r>
              <a:rPr lang="en-US" dirty="0" smtClean="0"/>
              <a:t>: </a:t>
            </a:r>
          </a:p>
          <a:p>
            <a:pPr marL="0" indent="0">
              <a:buNone/>
            </a:pPr>
            <a:r>
              <a:rPr lang="en-US" dirty="0" smtClean="0"/>
              <a:t>Consider </a:t>
            </a:r>
            <a:r>
              <a:rPr lang="en-US" dirty="0"/>
              <a:t>experimenting with different algorithms and </a:t>
            </a:r>
            <a:r>
              <a:rPr lang="en-US" dirty="0" err="1"/>
              <a:t>hyperparameter</a:t>
            </a:r>
            <a:r>
              <a:rPr lang="en-US" dirty="0"/>
              <a:t> tuning to improve the model's performance metrics.</a:t>
            </a:r>
          </a:p>
        </p:txBody>
      </p:sp>
    </p:spTree>
    <p:extLst>
      <p:ext uri="{BB962C8B-B14F-4D97-AF65-F5344CB8AC3E}">
        <p14:creationId xmlns:p14="http://schemas.microsoft.com/office/powerpoint/2010/main" val="22731340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</TotalTime>
  <Words>430</Words>
  <Application>Microsoft Office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 Boardroom</vt:lpstr>
      <vt:lpstr>   IBM HR Analytics Employee Attrition &amp; Performance</vt:lpstr>
      <vt:lpstr>OVERVIEW</vt:lpstr>
      <vt:lpstr>Business Understanding</vt:lpstr>
      <vt:lpstr>Modelling</vt:lpstr>
      <vt:lpstr>Evaluation</vt:lpstr>
      <vt:lpstr>Conclusion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HR Analytics Employee Attrition &amp; Performance</dc:title>
  <dc:creator>HP</dc:creator>
  <cp:lastModifiedBy>HP</cp:lastModifiedBy>
  <cp:revision>4</cp:revision>
  <dcterms:created xsi:type="dcterms:W3CDTF">2024-08-31T15:42:16Z</dcterms:created>
  <dcterms:modified xsi:type="dcterms:W3CDTF">2024-08-31T16:16:26Z</dcterms:modified>
</cp:coreProperties>
</file>