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0" r:id="rId5"/>
    <p:sldId id="262" r:id="rId6"/>
    <p:sldId id="258" r:id="rId7"/>
    <p:sldId id="263"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99529-0F26-1124-E993-270D812E88B6}"/>
              </a:ext>
            </a:extLst>
          </p:cNvPr>
          <p:cNvSpPr>
            <a:spLocks noGrp="1"/>
          </p:cNvSpPr>
          <p:nvPr>
            <p:ph type="ctrTitle"/>
          </p:nvPr>
        </p:nvSpPr>
        <p:spPr/>
        <p:txBody>
          <a:bodyPr/>
          <a:lstStyle/>
          <a:p>
            <a:r>
              <a:rPr lang="en-US" dirty="0"/>
              <a:t>CALLBACKS,ASYNC/Await&amp; PROMISES</a:t>
            </a:r>
            <a:endParaRPr lang="en-KE" dirty="0"/>
          </a:p>
        </p:txBody>
      </p:sp>
      <p:sp>
        <p:nvSpPr>
          <p:cNvPr id="3" name="Subtitle 2">
            <a:extLst>
              <a:ext uri="{FF2B5EF4-FFF2-40B4-BE49-F238E27FC236}">
                <a16:creationId xmlns:a16="http://schemas.microsoft.com/office/drawing/2014/main" id="{D577B014-773B-E170-A55A-42EA73BB9E5B}"/>
              </a:ext>
            </a:extLst>
          </p:cNvPr>
          <p:cNvSpPr>
            <a:spLocks noGrp="1"/>
          </p:cNvSpPr>
          <p:nvPr>
            <p:ph type="subTitle" idx="1"/>
          </p:nvPr>
        </p:nvSpPr>
        <p:spPr/>
        <p:txBody>
          <a:bodyPr/>
          <a:lstStyle/>
          <a:p>
            <a:pPr algn="r"/>
            <a:r>
              <a:rPr lang="en-US" dirty="0" err="1">
                <a:solidFill>
                  <a:schemeClr val="tx2">
                    <a:lumMod val="20000"/>
                    <a:lumOff val="80000"/>
                  </a:schemeClr>
                </a:solidFill>
              </a:rPr>
              <a:t>Js</a:t>
            </a:r>
            <a:r>
              <a:rPr lang="en-US" dirty="0">
                <a:solidFill>
                  <a:schemeClr val="tx2">
                    <a:lumMod val="20000"/>
                    <a:lumOff val="80000"/>
                  </a:schemeClr>
                </a:solidFill>
              </a:rPr>
              <a:t>-Bits </a:t>
            </a:r>
            <a:endParaRPr lang="en-KE" dirty="0">
              <a:solidFill>
                <a:schemeClr val="tx2">
                  <a:lumMod val="20000"/>
                  <a:lumOff val="80000"/>
                </a:schemeClr>
              </a:solidFill>
            </a:endParaRPr>
          </a:p>
        </p:txBody>
      </p:sp>
    </p:spTree>
    <p:extLst>
      <p:ext uri="{BB962C8B-B14F-4D97-AF65-F5344CB8AC3E}">
        <p14:creationId xmlns:p14="http://schemas.microsoft.com/office/powerpoint/2010/main" val="335676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C4CC-0221-D298-B2DC-60DC315A865D}"/>
              </a:ext>
            </a:extLst>
          </p:cNvPr>
          <p:cNvSpPr>
            <a:spLocks noGrp="1"/>
          </p:cNvSpPr>
          <p:nvPr>
            <p:ph type="title"/>
          </p:nvPr>
        </p:nvSpPr>
        <p:spPr>
          <a:xfrm>
            <a:off x="1141413" y="618518"/>
            <a:ext cx="9905998" cy="1002464"/>
          </a:xfrm>
        </p:spPr>
        <p:txBody>
          <a:bodyPr/>
          <a:lstStyle/>
          <a:p>
            <a:r>
              <a:rPr lang="en-US" dirty="0" err="1"/>
              <a:t>Javascript</a:t>
            </a:r>
            <a:r>
              <a:rPr lang="en-US" dirty="0"/>
              <a:t> Async </a:t>
            </a:r>
            <a:endParaRPr lang="en-KE" dirty="0"/>
          </a:p>
        </p:txBody>
      </p:sp>
      <p:sp>
        <p:nvSpPr>
          <p:cNvPr id="3" name="Content Placeholder 2">
            <a:extLst>
              <a:ext uri="{FF2B5EF4-FFF2-40B4-BE49-F238E27FC236}">
                <a16:creationId xmlns:a16="http://schemas.microsoft.com/office/drawing/2014/main" id="{E6C41CB3-850B-1A4C-BC9C-587E7733DE20}"/>
              </a:ext>
            </a:extLst>
          </p:cNvPr>
          <p:cNvSpPr>
            <a:spLocks noGrp="1"/>
          </p:cNvSpPr>
          <p:nvPr>
            <p:ph idx="1"/>
          </p:nvPr>
        </p:nvSpPr>
        <p:spPr>
          <a:xfrm>
            <a:off x="1141412" y="1620982"/>
            <a:ext cx="9905999" cy="4170219"/>
          </a:xfrm>
        </p:spPr>
        <p:txBody>
          <a:bodyPr>
            <a:normAutofit fontScale="85000" lnSpcReduction="10000"/>
          </a:bodyPr>
          <a:lstStyle/>
          <a:p>
            <a:r>
              <a:rPr lang="en-US" sz="2000" b="0" i="0" dirty="0">
                <a:effectLst/>
                <a:latin typeface="Söhne"/>
              </a:rPr>
              <a:t>JavaScript is single threaded so there’s a main thread where all tasks are executed in order . That’s synchronous code, each line of code is executed one at a time, and the next line cannot be executed until the previous line has finished executing. This can be a problem when dealing with tasks that take a long time to complete, such as retrieving data from a server or waiting for user input.</a:t>
            </a:r>
          </a:p>
          <a:p>
            <a:pPr algn="l"/>
            <a:r>
              <a:rPr lang="en-US" sz="2000" b="0" i="0" dirty="0">
                <a:effectLst/>
                <a:latin typeface="Söhne"/>
              </a:rPr>
              <a:t>Asynchronous JavaScript was created to address the problem of blocking or "synchronous" code execution in web browsers. Asynchronous code, allows multiple tasks to be executed at the same time. Instead of waiting for a task to finish before moving on to the next one, the code can continue executing while the task is being performed in the background. This means that the browser can remain responsive while the code is performing time-consuming tasks, which leads to a better user experience.</a:t>
            </a:r>
          </a:p>
          <a:p>
            <a:pPr algn="l"/>
            <a:r>
              <a:rPr lang="en-US" sz="2000" b="0" i="0" dirty="0">
                <a:effectLst/>
                <a:latin typeface="Söhne"/>
              </a:rPr>
              <a:t>In web development, asynchronous JavaScript is particularly important for making asynchronous HTTP requests to servers, which allow web pages to update without having to reload the entire page. Asynchronous JavaScript is also used in many other contexts, such as event handling, animations, and other interactive features on web pages.</a:t>
            </a:r>
          </a:p>
          <a:p>
            <a:pPr marL="0" indent="0">
              <a:buNone/>
            </a:pPr>
            <a:endParaRPr lang="en-US" sz="2800" b="1" dirty="0"/>
          </a:p>
          <a:p>
            <a:pPr marL="0" indent="0">
              <a:buNone/>
            </a:pPr>
            <a:endParaRPr lang="en-KE" sz="2800" b="1" dirty="0"/>
          </a:p>
        </p:txBody>
      </p:sp>
    </p:spTree>
    <p:extLst>
      <p:ext uri="{BB962C8B-B14F-4D97-AF65-F5344CB8AC3E}">
        <p14:creationId xmlns:p14="http://schemas.microsoft.com/office/powerpoint/2010/main" val="108843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5A0A-0587-E054-6223-0B1E2D95E805}"/>
              </a:ext>
            </a:extLst>
          </p:cNvPr>
          <p:cNvSpPr>
            <a:spLocks noGrp="1"/>
          </p:cNvSpPr>
          <p:nvPr>
            <p:ph type="title"/>
          </p:nvPr>
        </p:nvSpPr>
        <p:spPr>
          <a:xfrm>
            <a:off x="1141413" y="193964"/>
            <a:ext cx="9905998" cy="872835"/>
          </a:xfrm>
        </p:spPr>
        <p:txBody>
          <a:bodyPr/>
          <a:lstStyle/>
          <a:p>
            <a:r>
              <a:rPr lang="en-US" dirty="0"/>
              <a:t>The Event loop</a:t>
            </a:r>
            <a:endParaRPr lang="en-KE" dirty="0"/>
          </a:p>
        </p:txBody>
      </p:sp>
      <p:sp>
        <p:nvSpPr>
          <p:cNvPr id="3" name="Content Placeholder 2">
            <a:extLst>
              <a:ext uri="{FF2B5EF4-FFF2-40B4-BE49-F238E27FC236}">
                <a16:creationId xmlns:a16="http://schemas.microsoft.com/office/drawing/2014/main" id="{1134C370-9031-A0A9-72B7-D4C954E261C7}"/>
              </a:ext>
            </a:extLst>
          </p:cNvPr>
          <p:cNvSpPr>
            <a:spLocks noGrp="1"/>
          </p:cNvSpPr>
          <p:nvPr>
            <p:ph idx="1"/>
          </p:nvPr>
        </p:nvSpPr>
        <p:spPr>
          <a:xfrm>
            <a:off x="1141412" y="1066799"/>
            <a:ext cx="9905999" cy="4724402"/>
          </a:xfrm>
        </p:spPr>
        <p:txBody>
          <a:bodyPr>
            <a:normAutofit fontScale="47500" lnSpcReduction="20000"/>
          </a:bodyPr>
          <a:lstStyle/>
          <a:p>
            <a:pPr marL="0" indent="0">
              <a:buNone/>
            </a:pPr>
            <a:r>
              <a:rPr lang="en-US" sz="3400" dirty="0">
                <a:latin typeface="Söhne"/>
              </a:rPr>
              <a:t>T</a:t>
            </a:r>
            <a:r>
              <a:rPr lang="en-US" sz="3400" b="0" i="0" dirty="0">
                <a:effectLst/>
                <a:latin typeface="Söhne"/>
              </a:rPr>
              <a:t>he JavaScript event loop, which is a mechanism that allows tasks to be scheduled for execution and processed in a non-blocking way by queueing tasks.</a:t>
            </a:r>
          </a:p>
          <a:p>
            <a:pPr marL="0" indent="0" algn="l">
              <a:buNone/>
            </a:pPr>
            <a:r>
              <a:rPr lang="en-US" sz="3400" b="0" i="0" dirty="0">
                <a:effectLst/>
                <a:latin typeface="Söhne"/>
              </a:rPr>
              <a:t>Here's how the event loop works:</a:t>
            </a:r>
          </a:p>
          <a:p>
            <a:pPr algn="l">
              <a:buFont typeface="+mj-lt"/>
              <a:buAutoNum type="arabicPeriod"/>
            </a:pPr>
            <a:r>
              <a:rPr lang="en-US" sz="3400" b="0" i="0" dirty="0">
                <a:effectLst/>
                <a:latin typeface="Söhne"/>
              </a:rPr>
              <a:t>When a JavaScript program is executed, a call stack is created to keep track of the functions that are being executed. The call stack is a LIFO (Last In, First Out) data structure that stores function calls.</a:t>
            </a:r>
          </a:p>
          <a:p>
            <a:pPr algn="l">
              <a:buFont typeface="+mj-lt"/>
              <a:buAutoNum type="arabicPeriod"/>
            </a:pPr>
            <a:r>
              <a:rPr lang="en-US" sz="3400" b="0" i="0" dirty="0">
                <a:effectLst/>
                <a:latin typeface="Söhne"/>
              </a:rPr>
              <a:t>When a function is called, it is added to the top of the call stack, and when it returns, it is removed from the top of the stack.</a:t>
            </a:r>
          </a:p>
          <a:p>
            <a:pPr algn="l">
              <a:buFont typeface="+mj-lt"/>
              <a:buAutoNum type="arabicPeriod"/>
            </a:pPr>
            <a:r>
              <a:rPr lang="en-US" sz="3400" b="0" i="0" dirty="0">
                <a:effectLst/>
                <a:latin typeface="Söhne"/>
              </a:rPr>
              <a:t>If a function contains an asynchronous operation, such as making an HTTP request or setting a timer, it is moved off the call stack and executed in the background. Once the operation is complete, the result is added to a task queue.</a:t>
            </a:r>
          </a:p>
          <a:p>
            <a:pPr>
              <a:buFont typeface="+mj-lt"/>
              <a:buAutoNum type="arabicPeriod"/>
            </a:pPr>
            <a:r>
              <a:rPr lang="en-US" sz="3400" b="0" i="0" dirty="0">
                <a:effectLst/>
                <a:latin typeface="Söhne"/>
              </a:rPr>
              <a:t>If an asynchronous operation completes while the call stack is executing a synchronous task, the result will not be processed until the call stack is empty and the event loop can retrieve the next task from the queue. When the results of these operations become available, they are added to the task queue and processed in order by the event loop.</a:t>
            </a:r>
          </a:p>
          <a:p>
            <a:pPr marL="0" indent="0">
              <a:buNone/>
            </a:pPr>
            <a:endParaRPr lang="en-US" dirty="0">
              <a:latin typeface="Söhne"/>
            </a:endParaRPr>
          </a:p>
          <a:p>
            <a:pPr marL="0" indent="0">
              <a:buNone/>
            </a:pPr>
            <a:r>
              <a:rPr lang="en-US" sz="3400" dirty="0"/>
              <a:t>https://www.youtube.com/watch?v=cCOL7MC4Pl0</a:t>
            </a:r>
            <a:endParaRPr lang="en-KE" sz="3400" dirty="0"/>
          </a:p>
        </p:txBody>
      </p:sp>
    </p:spTree>
    <p:extLst>
      <p:ext uri="{BB962C8B-B14F-4D97-AF65-F5344CB8AC3E}">
        <p14:creationId xmlns:p14="http://schemas.microsoft.com/office/powerpoint/2010/main" val="372877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B09C-2459-63AA-C34A-5B4A39AC88A2}"/>
              </a:ext>
            </a:extLst>
          </p:cNvPr>
          <p:cNvSpPr>
            <a:spLocks noGrp="1"/>
          </p:cNvSpPr>
          <p:nvPr>
            <p:ph type="title"/>
          </p:nvPr>
        </p:nvSpPr>
        <p:spPr>
          <a:xfrm>
            <a:off x="1141411" y="609600"/>
            <a:ext cx="9905999" cy="817843"/>
          </a:xfrm>
        </p:spPr>
        <p:txBody>
          <a:bodyPr/>
          <a:lstStyle/>
          <a:p>
            <a:r>
              <a:rPr lang="en-US" dirty="0"/>
              <a:t>Components.</a:t>
            </a:r>
            <a:endParaRPr lang="en-KE" dirty="0"/>
          </a:p>
        </p:txBody>
      </p:sp>
      <p:sp>
        <p:nvSpPr>
          <p:cNvPr id="3" name="Text Placeholder 2">
            <a:extLst>
              <a:ext uri="{FF2B5EF4-FFF2-40B4-BE49-F238E27FC236}">
                <a16:creationId xmlns:a16="http://schemas.microsoft.com/office/drawing/2014/main" id="{4147194F-F62D-4393-8592-93965BCD4377}"/>
              </a:ext>
            </a:extLst>
          </p:cNvPr>
          <p:cNvSpPr>
            <a:spLocks noGrp="1"/>
          </p:cNvSpPr>
          <p:nvPr>
            <p:ph type="body" idx="1"/>
          </p:nvPr>
        </p:nvSpPr>
        <p:spPr>
          <a:xfrm>
            <a:off x="1141411" y="1581513"/>
            <a:ext cx="3195240" cy="576262"/>
          </a:xfrm>
        </p:spPr>
        <p:txBody>
          <a:bodyPr/>
          <a:lstStyle/>
          <a:p>
            <a:r>
              <a:rPr lang="en-US" dirty="0"/>
              <a:t>Callbacks</a:t>
            </a:r>
            <a:endParaRPr lang="en-KE" dirty="0"/>
          </a:p>
        </p:txBody>
      </p:sp>
      <p:sp>
        <p:nvSpPr>
          <p:cNvPr id="5" name="Text Placeholder 4">
            <a:extLst>
              <a:ext uri="{FF2B5EF4-FFF2-40B4-BE49-F238E27FC236}">
                <a16:creationId xmlns:a16="http://schemas.microsoft.com/office/drawing/2014/main" id="{45ED7CC0-8564-4D01-3F83-221D65BA536D}"/>
              </a:ext>
            </a:extLst>
          </p:cNvPr>
          <p:cNvSpPr>
            <a:spLocks noGrp="1"/>
          </p:cNvSpPr>
          <p:nvPr>
            <p:ph type="body" sz="half" idx="18"/>
          </p:nvPr>
        </p:nvSpPr>
        <p:spPr>
          <a:xfrm>
            <a:off x="1141413" y="2311845"/>
            <a:ext cx="3195240" cy="3486857"/>
          </a:xfrm>
        </p:spPr>
        <p:txBody>
          <a:bodyPr>
            <a:normAutofit fontScale="92500" lnSpcReduction="20000"/>
          </a:bodyPr>
          <a:lstStyle/>
          <a:p>
            <a:r>
              <a:rPr lang="en-US" sz="2000" b="0" i="0" dirty="0">
                <a:effectLst/>
                <a:latin typeface="Söhne"/>
              </a:rPr>
              <a:t>A Callback is a function passed as an argument to another function.</a:t>
            </a:r>
          </a:p>
          <a:p>
            <a:r>
              <a:rPr lang="en-US" sz="2000" b="0" i="0" dirty="0">
                <a:effectLst/>
                <a:latin typeface="Söhne"/>
              </a:rPr>
              <a:t>Passing a function as an argument to another function is a common programming pattern that is often used to make code more flexible, modular, and reusable. </a:t>
            </a:r>
          </a:p>
          <a:p>
            <a:br>
              <a:rPr lang="en-US" sz="2000" dirty="0"/>
            </a:br>
            <a:endParaRPr lang="en-US" sz="1600" b="0" i="0" dirty="0">
              <a:effectLst/>
              <a:latin typeface="Verdana" panose="020B0604030504040204" pitchFamily="34" charset="0"/>
            </a:endParaRPr>
          </a:p>
        </p:txBody>
      </p:sp>
      <p:sp>
        <p:nvSpPr>
          <p:cNvPr id="6" name="Text Placeholder 5">
            <a:extLst>
              <a:ext uri="{FF2B5EF4-FFF2-40B4-BE49-F238E27FC236}">
                <a16:creationId xmlns:a16="http://schemas.microsoft.com/office/drawing/2014/main" id="{824D3C95-0A02-3ADB-3F29-0B7995549EFA}"/>
              </a:ext>
            </a:extLst>
          </p:cNvPr>
          <p:cNvSpPr>
            <a:spLocks noGrp="1"/>
          </p:cNvSpPr>
          <p:nvPr>
            <p:ph type="body" sz="quarter" idx="3"/>
          </p:nvPr>
        </p:nvSpPr>
        <p:spPr>
          <a:xfrm>
            <a:off x="4494345" y="1735583"/>
            <a:ext cx="3200400" cy="576262"/>
          </a:xfrm>
        </p:spPr>
        <p:txBody>
          <a:bodyPr/>
          <a:lstStyle/>
          <a:p>
            <a:r>
              <a:rPr lang="en-US" dirty="0"/>
              <a:t>Async/await</a:t>
            </a:r>
            <a:endParaRPr lang="en-KE" dirty="0"/>
          </a:p>
        </p:txBody>
      </p:sp>
      <p:sp>
        <p:nvSpPr>
          <p:cNvPr id="8" name="Text Placeholder 7">
            <a:extLst>
              <a:ext uri="{FF2B5EF4-FFF2-40B4-BE49-F238E27FC236}">
                <a16:creationId xmlns:a16="http://schemas.microsoft.com/office/drawing/2014/main" id="{3527AB1B-AD45-6FEE-013C-7B0CD8409847}"/>
              </a:ext>
            </a:extLst>
          </p:cNvPr>
          <p:cNvSpPr>
            <a:spLocks noGrp="1"/>
          </p:cNvSpPr>
          <p:nvPr>
            <p:ph type="body" sz="half" idx="19"/>
          </p:nvPr>
        </p:nvSpPr>
        <p:spPr>
          <a:xfrm>
            <a:off x="4487593" y="2311845"/>
            <a:ext cx="3200400" cy="3479354"/>
          </a:xfrm>
        </p:spPr>
        <p:txBody>
          <a:bodyPr>
            <a:normAutofit/>
          </a:bodyPr>
          <a:lstStyle/>
          <a:p>
            <a:r>
              <a:rPr lang="en-US" sz="1800" b="0" i="0" dirty="0">
                <a:effectLst/>
                <a:latin typeface="Söhne"/>
              </a:rPr>
              <a:t>Async/await is a syntax feature introduced in ES2017 that allows you to write asynchronous code that looks more like synchronous code. It uses promises under the hood and makes it easier to write code that executes asynchronously and handles errors cleanly.</a:t>
            </a:r>
            <a:endParaRPr lang="en-KE" sz="1800" dirty="0"/>
          </a:p>
        </p:txBody>
      </p:sp>
      <p:sp>
        <p:nvSpPr>
          <p:cNvPr id="9" name="Text Placeholder 8">
            <a:extLst>
              <a:ext uri="{FF2B5EF4-FFF2-40B4-BE49-F238E27FC236}">
                <a16:creationId xmlns:a16="http://schemas.microsoft.com/office/drawing/2014/main" id="{E9C84979-574D-EC34-33C3-D5DCDF9A48B7}"/>
              </a:ext>
            </a:extLst>
          </p:cNvPr>
          <p:cNvSpPr>
            <a:spLocks noGrp="1"/>
          </p:cNvSpPr>
          <p:nvPr>
            <p:ph type="body" sz="quarter" idx="13"/>
          </p:nvPr>
        </p:nvSpPr>
        <p:spPr>
          <a:xfrm>
            <a:off x="7856669" y="1735583"/>
            <a:ext cx="3190741" cy="576262"/>
          </a:xfrm>
        </p:spPr>
        <p:txBody>
          <a:bodyPr/>
          <a:lstStyle/>
          <a:p>
            <a:r>
              <a:rPr lang="en-US" dirty="0"/>
              <a:t>Promises</a:t>
            </a:r>
            <a:endParaRPr lang="en-KE" dirty="0"/>
          </a:p>
        </p:txBody>
      </p:sp>
      <p:sp>
        <p:nvSpPr>
          <p:cNvPr id="11" name="Text Placeholder 10">
            <a:extLst>
              <a:ext uri="{FF2B5EF4-FFF2-40B4-BE49-F238E27FC236}">
                <a16:creationId xmlns:a16="http://schemas.microsoft.com/office/drawing/2014/main" id="{F74EC19B-7005-40F2-CED5-D8DAC5FC6DD4}"/>
              </a:ext>
            </a:extLst>
          </p:cNvPr>
          <p:cNvSpPr>
            <a:spLocks noGrp="1"/>
          </p:cNvSpPr>
          <p:nvPr>
            <p:ph type="body" sz="half" idx="20"/>
          </p:nvPr>
        </p:nvSpPr>
        <p:spPr>
          <a:xfrm>
            <a:off x="7852442" y="2311846"/>
            <a:ext cx="3194968" cy="3479354"/>
          </a:xfrm>
        </p:spPr>
        <p:txBody>
          <a:bodyPr>
            <a:normAutofit/>
          </a:bodyPr>
          <a:lstStyle/>
          <a:p>
            <a:r>
              <a:rPr lang="en-US" sz="1800" b="0" i="0" dirty="0">
                <a:effectLst/>
                <a:latin typeface="Söhne"/>
              </a:rPr>
              <a:t>Promises are a built-in language feature in JavaScript that allow you to handle asynchronous operations in a more structured way. With promises, you can chain multiple asynchronous operations together and handle errors more cleanly than with callbacks.</a:t>
            </a:r>
            <a:endParaRPr lang="en-KE" sz="1800" dirty="0"/>
          </a:p>
        </p:txBody>
      </p:sp>
    </p:spTree>
    <p:extLst>
      <p:ext uri="{BB962C8B-B14F-4D97-AF65-F5344CB8AC3E}">
        <p14:creationId xmlns:p14="http://schemas.microsoft.com/office/powerpoint/2010/main" val="2717578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9BCD-8F8C-63F4-1E6C-8F901A27D96F}"/>
              </a:ext>
            </a:extLst>
          </p:cNvPr>
          <p:cNvSpPr>
            <a:spLocks noGrp="1"/>
          </p:cNvSpPr>
          <p:nvPr>
            <p:ph type="title"/>
          </p:nvPr>
        </p:nvSpPr>
        <p:spPr>
          <a:xfrm>
            <a:off x="1141413" y="618519"/>
            <a:ext cx="9905998" cy="919336"/>
          </a:xfrm>
        </p:spPr>
        <p:txBody>
          <a:bodyPr/>
          <a:lstStyle/>
          <a:p>
            <a:r>
              <a:rPr lang="en-US" dirty="0"/>
              <a:t>Callbacks Vs calling a function directly</a:t>
            </a:r>
            <a:endParaRPr lang="en-KE" dirty="0"/>
          </a:p>
        </p:txBody>
      </p:sp>
      <p:sp>
        <p:nvSpPr>
          <p:cNvPr id="3" name="Content Placeholder 2">
            <a:extLst>
              <a:ext uri="{FF2B5EF4-FFF2-40B4-BE49-F238E27FC236}">
                <a16:creationId xmlns:a16="http://schemas.microsoft.com/office/drawing/2014/main" id="{24AD86F4-F31C-F7F1-0B49-6EBF0C5A0C3F}"/>
              </a:ext>
            </a:extLst>
          </p:cNvPr>
          <p:cNvSpPr>
            <a:spLocks noGrp="1"/>
          </p:cNvSpPr>
          <p:nvPr>
            <p:ph idx="1"/>
          </p:nvPr>
        </p:nvSpPr>
        <p:spPr>
          <a:xfrm>
            <a:off x="1141412" y="1288473"/>
            <a:ext cx="9905999" cy="4502728"/>
          </a:xfrm>
        </p:spPr>
        <p:txBody>
          <a:bodyPr>
            <a:normAutofit fontScale="92500" lnSpcReduction="20000"/>
          </a:bodyPr>
          <a:lstStyle/>
          <a:p>
            <a:r>
              <a:rPr lang="en-US" sz="2400" b="0" i="0" dirty="0">
                <a:effectLst/>
                <a:latin typeface="Söhne"/>
              </a:rPr>
              <a:t>When you call a function directly within another function, you are tightly coupling those two functions together. This means that you cannot easily reuse the called function in other contexts, or substitute it with another function that does a similar job.</a:t>
            </a:r>
          </a:p>
          <a:p>
            <a:pPr algn="l"/>
            <a:r>
              <a:rPr lang="en-US" b="0" i="0" dirty="0">
                <a:effectLst/>
                <a:latin typeface="Söhne"/>
              </a:rPr>
              <a:t>In contrast, when you pass a function as an argument to another function, you can create more flexible and reusable code. The higher-order function can be designed to work with any function that has the required input and output format, allowing you to swap out different functions based on the specific needs of your program.</a:t>
            </a:r>
          </a:p>
          <a:p>
            <a:pPr algn="l"/>
            <a:r>
              <a:rPr lang="en-US" b="0" i="0" dirty="0">
                <a:effectLst/>
                <a:latin typeface="Söhne"/>
              </a:rPr>
              <a:t>Furthermore, passing functions as arguments can be especially useful when working with higher-order functions, which are functions that take other functions as arguments and/or return functions as their output. These types of functions can be very powerful and can help you write more expressive and concise code.</a:t>
            </a:r>
          </a:p>
          <a:p>
            <a:endParaRPr lang="en-KE" dirty="0"/>
          </a:p>
        </p:txBody>
      </p:sp>
    </p:spTree>
    <p:extLst>
      <p:ext uri="{BB962C8B-B14F-4D97-AF65-F5344CB8AC3E}">
        <p14:creationId xmlns:p14="http://schemas.microsoft.com/office/powerpoint/2010/main" val="1160806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3E494-C6C0-F59C-582F-33974A3E6513}"/>
              </a:ext>
            </a:extLst>
          </p:cNvPr>
          <p:cNvSpPr>
            <a:spLocks noGrp="1"/>
          </p:cNvSpPr>
          <p:nvPr>
            <p:ph type="title"/>
          </p:nvPr>
        </p:nvSpPr>
        <p:spPr>
          <a:xfrm>
            <a:off x="1141413" y="618518"/>
            <a:ext cx="9905998" cy="863918"/>
          </a:xfrm>
        </p:spPr>
        <p:txBody>
          <a:bodyPr/>
          <a:lstStyle/>
          <a:p>
            <a:r>
              <a:rPr lang="en-US" dirty="0"/>
              <a:t>Callback Hell</a:t>
            </a:r>
            <a:endParaRPr lang="en-KE" dirty="0"/>
          </a:p>
        </p:txBody>
      </p:sp>
      <p:sp>
        <p:nvSpPr>
          <p:cNvPr id="3" name="Content Placeholder 2">
            <a:extLst>
              <a:ext uri="{FF2B5EF4-FFF2-40B4-BE49-F238E27FC236}">
                <a16:creationId xmlns:a16="http://schemas.microsoft.com/office/drawing/2014/main" id="{5FD80ECC-97D0-C559-55FF-4BEFA211C3DD}"/>
              </a:ext>
            </a:extLst>
          </p:cNvPr>
          <p:cNvSpPr>
            <a:spLocks noGrp="1"/>
          </p:cNvSpPr>
          <p:nvPr>
            <p:ph idx="1"/>
          </p:nvPr>
        </p:nvSpPr>
        <p:spPr>
          <a:xfrm>
            <a:off x="1141412" y="1745673"/>
            <a:ext cx="9905999" cy="4045528"/>
          </a:xfrm>
        </p:spPr>
        <p:txBody>
          <a:bodyPr>
            <a:normAutofit fontScale="85000" lnSpcReduction="20000"/>
          </a:bodyPr>
          <a:lstStyle/>
          <a:p>
            <a:pPr algn="l"/>
            <a:r>
              <a:rPr lang="en-US" b="0" i="0" dirty="0">
                <a:effectLst/>
                <a:latin typeface="Söhne"/>
              </a:rPr>
              <a:t>This is a common programming pattern that occurs when you have multiple nested callbacks that make the code difficult to read and maintain. It typically occurs when you have a series of asynchronous functions that depend on each other, and you need to execute them in a particular order.</a:t>
            </a:r>
          </a:p>
          <a:p>
            <a:pPr algn="l"/>
            <a:r>
              <a:rPr lang="en-US" b="0" i="0" dirty="0">
                <a:effectLst/>
                <a:latin typeface="Söhne"/>
              </a:rPr>
              <a:t>For example, consider a scenario where you need to read data from a file, process the data, and then write the processed data back to a file. This requires three asynchronous functions to be executed in a specific order. Each function takes a callback as a parameter, which is executed when the function completes.</a:t>
            </a:r>
            <a:endParaRPr lang="en-US" dirty="0"/>
          </a:p>
          <a:p>
            <a:pPr algn="l"/>
            <a:r>
              <a:rPr lang="en-US" b="0" i="0" dirty="0">
                <a:effectLst/>
                <a:latin typeface="Söhne"/>
              </a:rPr>
              <a:t>This can lead to bugs, code duplication, and maintenance issues.</a:t>
            </a:r>
          </a:p>
          <a:p>
            <a:pPr algn="l"/>
            <a:r>
              <a:rPr lang="en-US" b="0" i="0" dirty="0">
                <a:effectLst/>
                <a:latin typeface="Söhne"/>
              </a:rPr>
              <a:t>To avoid callback hell, you can use promises, async/await, or other asynchronous programming patterns in JavaScript.</a:t>
            </a:r>
          </a:p>
          <a:p>
            <a:endParaRPr lang="en-KE" dirty="0"/>
          </a:p>
        </p:txBody>
      </p:sp>
    </p:spTree>
    <p:extLst>
      <p:ext uri="{BB962C8B-B14F-4D97-AF65-F5344CB8AC3E}">
        <p14:creationId xmlns:p14="http://schemas.microsoft.com/office/powerpoint/2010/main" val="3209465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3104-F451-4375-94B0-FA5D9B541220}"/>
              </a:ext>
            </a:extLst>
          </p:cNvPr>
          <p:cNvSpPr>
            <a:spLocks noGrp="1"/>
          </p:cNvSpPr>
          <p:nvPr>
            <p:ph type="title"/>
          </p:nvPr>
        </p:nvSpPr>
        <p:spPr>
          <a:xfrm>
            <a:off x="1141413" y="618518"/>
            <a:ext cx="9905998" cy="850064"/>
          </a:xfrm>
        </p:spPr>
        <p:txBody>
          <a:bodyPr/>
          <a:lstStyle/>
          <a:p>
            <a:r>
              <a:rPr lang="en-US" dirty="0"/>
              <a:t>Async/await</a:t>
            </a:r>
            <a:endParaRPr lang="en-KE" dirty="0"/>
          </a:p>
        </p:txBody>
      </p:sp>
      <p:sp>
        <p:nvSpPr>
          <p:cNvPr id="3" name="Content Placeholder 2">
            <a:extLst>
              <a:ext uri="{FF2B5EF4-FFF2-40B4-BE49-F238E27FC236}">
                <a16:creationId xmlns:a16="http://schemas.microsoft.com/office/drawing/2014/main" id="{FBC24562-3C5A-EE87-526E-45AF0DCBAC21}"/>
              </a:ext>
            </a:extLst>
          </p:cNvPr>
          <p:cNvSpPr>
            <a:spLocks noGrp="1"/>
          </p:cNvSpPr>
          <p:nvPr>
            <p:ph idx="1"/>
          </p:nvPr>
        </p:nvSpPr>
        <p:spPr>
          <a:xfrm>
            <a:off x="1141412" y="1468582"/>
            <a:ext cx="9905999" cy="4322619"/>
          </a:xfrm>
        </p:spPr>
        <p:txBody>
          <a:bodyPr/>
          <a:lstStyle/>
          <a:p>
            <a:r>
              <a:rPr lang="en-US" b="0" i="0" dirty="0">
                <a:effectLst/>
                <a:latin typeface="Avenir Regular"/>
              </a:rPr>
              <a:t>The ‘async’ keyword is used to denote that a function is asynchronous.</a:t>
            </a:r>
            <a:endParaRPr lang="en-US" dirty="0"/>
          </a:p>
          <a:p>
            <a:r>
              <a:rPr lang="en-US" dirty="0"/>
              <a:t>The ‘await’ </a:t>
            </a:r>
            <a:r>
              <a:rPr lang="en-US" b="0" i="0" dirty="0">
                <a:effectLst/>
                <a:latin typeface="Söhne"/>
              </a:rPr>
              <a:t>keyword is used to wait for a promise to resolve before continuing with the execution of the code. </a:t>
            </a:r>
          </a:p>
          <a:p>
            <a:r>
              <a:rPr lang="en-US" dirty="0">
                <a:latin typeface="Söhne"/>
              </a:rPr>
              <a:t>Make sure that the function is async. </a:t>
            </a:r>
          </a:p>
          <a:p>
            <a:r>
              <a:rPr lang="en-US" b="0" i="0" dirty="0">
                <a:effectLst/>
                <a:latin typeface="Söhne"/>
              </a:rPr>
              <a:t>Error handling…. Use try and catch block around th</a:t>
            </a:r>
            <a:r>
              <a:rPr lang="en-US" dirty="0">
                <a:latin typeface="Söhne"/>
              </a:rPr>
              <a:t>e await incase the promise rejects </a:t>
            </a:r>
            <a:endParaRPr lang="en-US" b="0" i="0" dirty="0">
              <a:effectLst/>
              <a:latin typeface="Söhne"/>
            </a:endParaRPr>
          </a:p>
        </p:txBody>
      </p:sp>
    </p:spTree>
    <p:extLst>
      <p:ext uri="{BB962C8B-B14F-4D97-AF65-F5344CB8AC3E}">
        <p14:creationId xmlns:p14="http://schemas.microsoft.com/office/powerpoint/2010/main" val="2394181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226D-6E54-0546-2B67-E8EC17969ABB}"/>
              </a:ext>
            </a:extLst>
          </p:cNvPr>
          <p:cNvSpPr>
            <a:spLocks noGrp="1"/>
          </p:cNvSpPr>
          <p:nvPr>
            <p:ph type="title"/>
          </p:nvPr>
        </p:nvSpPr>
        <p:spPr>
          <a:xfrm>
            <a:off x="1141413" y="618518"/>
            <a:ext cx="9905998" cy="822355"/>
          </a:xfrm>
        </p:spPr>
        <p:txBody>
          <a:bodyPr/>
          <a:lstStyle/>
          <a:p>
            <a:r>
              <a:rPr lang="en-US" dirty="0"/>
              <a:t>Promises</a:t>
            </a:r>
            <a:endParaRPr lang="en-KE" dirty="0"/>
          </a:p>
        </p:txBody>
      </p:sp>
      <p:sp>
        <p:nvSpPr>
          <p:cNvPr id="3" name="Content Placeholder 2">
            <a:extLst>
              <a:ext uri="{FF2B5EF4-FFF2-40B4-BE49-F238E27FC236}">
                <a16:creationId xmlns:a16="http://schemas.microsoft.com/office/drawing/2014/main" id="{5ACBEEAC-B537-BE48-DAAE-694A633EFAFE}"/>
              </a:ext>
            </a:extLst>
          </p:cNvPr>
          <p:cNvSpPr>
            <a:spLocks noGrp="1"/>
          </p:cNvSpPr>
          <p:nvPr>
            <p:ph idx="1"/>
          </p:nvPr>
        </p:nvSpPr>
        <p:spPr>
          <a:xfrm>
            <a:off x="1141412" y="1440873"/>
            <a:ext cx="9905999" cy="4350328"/>
          </a:xfrm>
        </p:spPr>
        <p:txBody>
          <a:bodyPr>
            <a:normAutofit fontScale="62500" lnSpcReduction="20000"/>
          </a:bodyPr>
          <a:lstStyle/>
          <a:p>
            <a:pPr marL="0" indent="0">
              <a:buNone/>
            </a:pPr>
            <a:r>
              <a:rPr lang="en-US" b="0" i="0" dirty="0">
                <a:effectLst/>
                <a:latin typeface="Söhne"/>
              </a:rPr>
              <a:t>Promises are microtasks and therefore in the event loop are run when ther</a:t>
            </a:r>
            <a:r>
              <a:rPr lang="en-US" dirty="0">
                <a:latin typeface="Söhne"/>
              </a:rPr>
              <a:t>e are no more tasks in the event loop</a:t>
            </a:r>
            <a:endParaRPr lang="en-US" b="0" i="0" dirty="0">
              <a:effectLst/>
              <a:latin typeface="Söhne"/>
            </a:endParaRPr>
          </a:p>
          <a:p>
            <a:pPr marL="0" indent="0">
              <a:buNone/>
            </a:pPr>
            <a:r>
              <a:rPr lang="en-US" b="0" i="0" dirty="0">
                <a:effectLst/>
                <a:latin typeface="Söhne"/>
              </a:rPr>
              <a:t>The Promise constructor is a built-in JavaScript constructor that allows you to create Promise objects</a:t>
            </a:r>
          </a:p>
          <a:p>
            <a:pPr marL="0" indent="0" algn="l">
              <a:buNone/>
            </a:pPr>
            <a:r>
              <a:rPr lang="en-US" b="0" i="0" dirty="0">
                <a:effectLst/>
                <a:latin typeface="Söhne"/>
              </a:rPr>
              <a:t>Here's how the Promise constructor works:</a:t>
            </a:r>
          </a:p>
          <a:p>
            <a:r>
              <a:rPr lang="en-US" b="0" i="0" dirty="0">
                <a:effectLst/>
                <a:latin typeface="Söhne"/>
              </a:rPr>
              <a:t>Creating a Promise object: To create a Promise object using the Promise constructor, you need to pass a function as an argument to the constructor. This function is called the "executor function," and it takes two arguments: resolve and reject.</a:t>
            </a:r>
          </a:p>
          <a:p>
            <a:r>
              <a:rPr lang="en-US" b="0" i="0" dirty="0">
                <a:effectLst/>
                <a:latin typeface="Söhne"/>
              </a:rPr>
              <a:t>The executor function: The executor function is where you define the asynchronous operation that the Promise object represents. It typically contains code that performs some asynchronous task, such as making an HTTP request or reading a file from disk. The resolve and reject arguments are functions that are provided by the Promise constructor, and you can use them to either resolve or reject the Promise.</a:t>
            </a:r>
          </a:p>
          <a:p>
            <a:r>
              <a:rPr lang="en-US" b="0" i="0" dirty="0">
                <a:effectLst/>
                <a:latin typeface="Söhne"/>
              </a:rPr>
              <a:t>Resolving and rejecting the Promise: Inside the executor function, you call either the resolve or reject function, depending on whether the operation succeeded or failed. When the operation succeeds, you call resolve and pass in the value that the Promise should resolve with. When the operation fails, you call reject and pass in an error object that describes the reason for the failure.</a:t>
            </a:r>
          </a:p>
          <a:p>
            <a:endParaRPr lang="en-KE" dirty="0"/>
          </a:p>
        </p:txBody>
      </p:sp>
    </p:spTree>
    <p:extLst>
      <p:ext uri="{BB962C8B-B14F-4D97-AF65-F5344CB8AC3E}">
        <p14:creationId xmlns:p14="http://schemas.microsoft.com/office/powerpoint/2010/main" val="4044126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Feathered</Template>
  <TotalTime>1744</TotalTime>
  <Words>1215</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Regular</vt:lpstr>
      <vt:lpstr>Söhne</vt:lpstr>
      <vt:lpstr>Tw Cen MT</vt:lpstr>
      <vt:lpstr>Verdana</vt:lpstr>
      <vt:lpstr>Circuit</vt:lpstr>
      <vt:lpstr>CALLBACKS,ASYNC/Await&amp; PROMISES</vt:lpstr>
      <vt:lpstr>Javascript Async </vt:lpstr>
      <vt:lpstr>The Event loop</vt:lpstr>
      <vt:lpstr>Components.</vt:lpstr>
      <vt:lpstr>Callbacks Vs calling a function directly</vt:lpstr>
      <vt:lpstr>Callback Hell</vt:lpstr>
      <vt:lpstr>Async/await</vt:lpstr>
      <vt:lpstr>Promises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 CALLBACKS &amp; PROMISES</dc:title>
  <dc:creator>riziki njeri</dc:creator>
  <cp:lastModifiedBy>riziki njeri</cp:lastModifiedBy>
  <cp:revision>5</cp:revision>
  <dcterms:created xsi:type="dcterms:W3CDTF">2023-02-13T15:17:38Z</dcterms:created>
  <dcterms:modified xsi:type="dcterms:W3CDTF">2023-02-20T22:57:38Z</dcterms:modified>
</cp:coreProperties>
</file>