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9" r:id="rId3"/>
    <p:sldId id="257" r:id="rId4"/>
    <p:sldId id="258"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430C0A-5464-4FE4-84EB-FF9C94016DF4}" type="datetimeFigureOut">
              <a:rPr lang="en-US" dirty="0"/>
              <a:t>8/13/2018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8/13/2018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8/13/2018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8/13/2018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60C6404-AD6E-4860-8E75-697CA40B95DA}" type="datetimeFigureOut">
              <a:rPr lang="en-US" dirty="0"/>
              <a:t>8/13/2018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8/13/2018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8/13/2018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8/13/2018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8/13/2018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8/13/2018</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8/13/2018</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8/13/2018</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E5F00-94D1-4E44-BBB8-B9C4AC3BCB58}"/>
              </a:ext>
            </a:extLst>
          </p:cNvPr>
          <p:cNvSpPr>
            <a:spLocks noGrp="1"/>
          </p:cNvSpPr>
          <p:nvPr>
            <p:ph type="ctrTitle"/>
          </p:nvPr>
        </p:nvSpPr>
        <p:spPr/>
        <p:txBody>
          <a:bodyPr/>
          <a:lstStyle/>
          <a:p>
            <a:r>
              <a:rPr lang="en-US" dirty="0"/>
              <a:t>A Look into biodiversity</a:t>
            </a:r>
          </a:p>
        </p:txBody>
      </p:sp>
      <p:sp>
        <p:nvSpPr>
          <p:cNvPr id="3" name="Subtitle 2">
            <a:extLst>
              <a:ext uri="{FF2B5EF4-FFF2-40B4-BE49-F238E27FC236}">
                <a16:creationId xmlns:a16="http://schemas.microsoft.com/office/drawing/2014/main" id="{069DD929-391E-4E8A-8D3A-AE1E4AF650DA}"/>
              </a:ext>
            </a:extLst>
          </p:cNvPr>
          <p:cNvSpPr>
            <a:spLocks noGrp="1"/>
          </p:cNvSpPr>
          <p:nvPr>
            <p:ph type="subTitle" idx="1"/>
          </p:nvPr>
        </p:nvSpPr>
        <p:spPr/>
        <p:txBody>
          <a:bodyPr/>
          <a:lstStyle/>
          <a:p>
            <a:r>
              <a:rPr lang="en-US" dirty="0"/>
              <a:t>Nick </a:t>
            </a:r>
            <a:r>
              <a:rPr lang="en-US" dirty="0" err="1"/>
              <a:t>Jevitz</a:t>
            </a:r>
            <a:endParaRPr lang="en-US" dirty="0"/>
          </a:p>
        </p:txBody>
      </p:sp>
    </p:spTree>
    <p:extLst>
      <p:ext uri="{BB962C8B-B14F-4D97-AF65-F5344CB8AC3E}">
        <p14:creationId xmlns:p14="http://schemas.microsoft.com/office/powerpoint/2010/main" val="2714704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15E9792-66DB-4D24-A607-8635EF6B8EBD}"/>
              </a:ext>
            </a:extLst>
          </p:cNvPr>
          <p:cNvPicPr>
            <a:picLocks noChangeAspect="1"/>
          </p:cNvPicPr>
          <p:nvPr/>
        </p:nvPicPr>
        <p:blipFill>
          <a:blip r:embed="rId2"/>
          <a:stretch>
            <a:fillRect/>
          </a:stretch>
        </p:blipFill>
        <p:spPr>
          <a:xfrm>
            <a:off x="224281" y="1299025"/>
            <a:ext cx="11743438" cy="4259949"/>
          </a:xfrm>
          <a:prstGeom prst="rect">
            <a:avLst/>
          </a:prstGeom>
        </p:spPr>
      </p:pic>
    </p:spTree>
    <p:extLst>
      <p:ext uri="{BB962C8B-B14F-4D97-AF65-F5344CB8AC3E}">
        <p14:creationId xmlns:p14="http://schemas.microsoft.com/office/powerpoint/2010/main" val="1713736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27DEC-143F-46F5-B643-08BCCDEEC17F}"/>
              </a:ext>
            </a:extLst>
          </p:cNvPr>
          <p:cNvSpPr>
            <a:spLocks noGrp="1"/>
          </p:cNvSpPr>
          <p:nvPr>
            <p:ph type="title"/>
          </p:nvPr>
        </p:nvSpPr>
        <p:spPr/>
        <p:txBody>
          <a:bodyPr/>
          <a:lstStyle/>
          <a:p>
            <a:r>
              <a:rPr lang="en-US" dirty="0"/>
              <a:t>Determining sample size</a:t>
            </a:r>
          </a:p>
        </p:txBody>
      </p:sp>
      <p:sp>
        <p:nvSpPr>
          <p:cNvPr id="3" name="Content Placeholder 2">
            <a:extLst>
              <a:ext uri="{FF2B5EF4-FFF2-40B4-BE49-F238E27FC236}">
                <a16:creationId xmlns:a16="http://schemas.microsoft.com/office/drawing/2014/main" id="{CCBD4D0E-DB1B-4735-AE95-9A71DFBC5D8F}"/>
              </a:ext>
            </a:extLst>
          </p:cNvPr>
          <p:cNvSpPr>
            <a:spLocks noGrp="1"/>
          </p:cNvSpPr>
          <p:nvPr>
            <p:ph idx="1"/>
          </p:nvPr>
        </p:nvSpPr>
        <p:spPr/>
        <p:txBody>
          <a:bodyPr/>
          <a:lstStyle/>
          <a:p>
            <a:r>
              <a:rPr lang="en-US" dirty="0"/>
              <a:t>Yellowstone wants to implement a program that will reduce the prevalence of foot and mouth disease</a:t>
            </a:r>
          </a:p>
          <a:p>
            <a:r>
              <a:rPr lang="en-US" dirty="0"/>
              <a:t>Must determine, with confidence, how many sheep have the disease</a:t>
            </a:r>
          </a:p>
          <a:p>
            <a:r>
              <a:rPr lang="en-US" dirty="0"/>
              <a:t>In order to do this, we must determine the appropriate sample size of sheep to test in order to determine overall prevalence of disease with confidence</a:t>
            </a:r>
          </a:p>
          <a:p>
            <a:pPr marL="0" indent="0">
              <a:buNone/>
            </a:pPr>
            <a:endParaRPr lang="en-US" dirty="0"/>
          </a:p>
        </p:txBody>
      </p:sp>
    </p:spTree>
    <p:extLst>
      <p:ext uri="{BB962C8B-B14F-4D97-AF65-F5344CB8AC3E}">
        <p14:creationId xmlns:p14="http://schemas.microsoft.com/office/powerpoint/2010/main" val="516394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23021-FD85-4B40-836C-576536AD6A83}"/>
              </a:ext>
            </a:extLst>
          </p:cNvPr>
          <p:cNvSpPr>
            <a:spLocks noGrp="1"/>
          </p:cNvSpPr>
          <p:nvPr>
            <p:ph type="title"/>
          </p:nvPr>
        </p:nvSpPr>
        <p:spPr/>
        <p:txBody>
          <a:bodyPr/>
          <a:lstStyle/>
          <a:p>
            <a:r>
              <a:rPr lang="en-US" dirty="0"/>
              <a:t>Determining Sample Size (Cont.)</a:t>
            </a:r>
          </a:p>
        </p:txBody>
      </p:sp>
      <p:sp>
        <p:nvSpPr>
          <p:cNvPr id="3" name="Content Placeholder 2">
            <a:extLst>
              <a:ext uri="{FF2B5EF4-FFF2-40B4-BE49-F238E27FC236}">
                <a16:creationId xmlns:a16="http://schemas.microsoft.com/office/drawing/2014/main" id="{BB5FC3AA-554C-401C-8C2E-1EE5EF1967E8}"/>
              </a:ext>
            </a:extLst>
          </p:cNvPr>
          <p:cNvSpPr>
            <a:spLocks noGrp="1"/>
          </p:cNvSpPr>
          <p:nvPr>
            <p:ph idx="1"/>
          </p:nvPr>
        </p:nvSpPr>
        <p:spPr/>
        <p:txBody>
          <a:bodyPr>
            <a:normAutofit lnSpcReduction="10000"/>
          </a:bodyPr>
          <a:lstStyle/>
          <a:p>
            <a:r>
              <a:rPr lang="en-US" dirty="0"/>
              <a:t>Baseline Conversion: 15%</a:t>
            </a:r>
          </a:p>
          <a:p>
            <a:r>
              <a:rPr lang="en-US" dirty="0"/>
              <a:t>Minimum Detectable Effect: 100*5/15%</a:t>
            </a:r>
          </a:p>
          <a:p>
            <a:r>
              <a:rPr lang="en-US" dirty="0"/>
              <a:t>Statistical Significance: 90%</a:t>
            </a:r>
          </a:p>
          <a:p>
            <a:r>
              <a:rPr lang="en-US" dirty="0"/>
              <a:t>Resulting Sample Size: 870</a:t>
            </a:r>
          </a:p>
          <a:p>
            <a:endParaRPr lang="en-US" dirty="0"/>
          </a:p>
          <a:p>
            <a:r>
              <a:rPr lang="en-US" dirty="0"/>
              <a:t>Based on these results it will take approximately 1.71 weeks at Yellowstone to have enough sheep sightings to take measurements.</a:t>
            </a:r>
          </a:p>
          <a:p>
            <a:r>
              <a:rPr lang="en-US" dirty="0"/>
              <a:t>At Bryce National Park, it will take approximately 3.48 weeks to obtain </a:t>
            </a:r>
            <a:r>
              <a:rPr lang="en-US"/>
              <a:t>enough observations</a:t>
            </a:r>
          </a:p>
          <a:p>
            <a:endParaRPr lang="en-US" dirty="0"/>
          </a:p>
        </p:txBody>
      </p:sp>
    </p:spTree>
    <p:extLst>
      <p:ext uri="{BB962C8B-B14F-4D97-AF65-F5344CB8AC3E}">
        <p14:creationId xmlns:p14="http://schemas.microsoft.com/office/powerpoint/2010/main" val="142928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807F4-6513-497C-8561-2D640DA1AA1E}"/>
              </a:ext>
            </a:extLst>
          </p:cNvPr>
          <p:cNvSpPr>
            <a:spLocks noGrp="1"/>
          </p:cNvSpPr>
          <p:nvPr>
            <p:ph type="title"/>
          </p:nvPr>
        </p:nvSpPr>
        <p:spPr/>
        <p:txBody>
          <a:bodyPr/>
          <a:lstStyle/>
          <a:p>
            <a:r>
              <a:rPr lang="en-US" dirty="0"/>
              <a:t>Key terms to Understand</a:t>
            </a:r>
          </a:p>
        </p:txBody>
      </p:sp>
      <p:sp>
        <p:nvSpPr>
          <p:cNvPr id="3" name="Content Placeholder 2">
            <a:extLst>
              <a:ext uri="{FF2B5EF4-FFF2-40B4-BE49-F238E27FC236}">
                <a16:creationId xmlns:a16="http://schemas.microsoft.com/office/drawing/2014/main" id="{C5489CAB-4F94-4362-80BB-3E575A72E9AB}"/>
              </a:ext>
            </a:extLst>
          </p:cNvPr>
          <p:cNvSpPr>
            <a:spLocks noGrp="1"/>
          </p:cNvSpPr>
          <p:nvPr>
            <p:ph idx="1"/>
          </p:nvPr>
        </p:nvSpPr>
        <p:spPr/>
        <p:txBody>
          <a:bodyPr/>
          <a:lstStyle/>
          <a:p>
            <a:r>
              <a:rPr lang="en-US" dirty="0"/>
              <a:t>“No Intervention” – Species that are not endangered and do not require protection</a:t>
            </a:r>
          </a:p>
          <a:p>
            <a:r>
              <a:rPr lang="en-US" dirty="0"/>
              <a:t>“Species of Concern” – Species that show declining populations and may require conservation efforts</a:t>
            </a:r>
          </a:p>
          <a:p>
            <a:r>
              <a:rPr lang="en-US" dirty="0"/>
              <a:t>“Endangered” – Species seriously at risk of extinction</a:t>
            </a:r>
          </a:p>
          <a:p>
            <a:r>
              <a:rPr lang="en-US" dirty="0"/>
              <a:t>“Threatened” – Species vulnerable to endangerment in the near future</a:t>
            </a:r>
          </a:p>
          <a:p>
            <a:r>
              <a:rPr lang="en-US" dirty="0"/>
              <a:t>“In Recovery” – Formerly endangered, but currently not in danger of extinction throughout a significant portion of their population</a:t>
            </a:r>
          </a:p>
        </p:txBody>
      </p:sp>
    </p:spTree>
    <p:extLst>
      <p:ext uri="{BB962C8B-B14F-4D97-AF65-F5344CB8AC3E}">
        <p14:creationId xmlns:p14="http://schemas.microsoft.com/office/powerpoint/2010/main" val="4215788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169FB-D7AA-4D8B-A851-9621839BB269}"/>
              </a:ext>
            </a:extLst>
          </p:cNvPr>
          <p:cNvSpPr>
            <a:spLocks noGrp="1"/>
          </p:cNvSpPr>
          <p:nvPr>
            <p:ph type="title"/>
          </p:nvPr>
        </p:nvSpPr>
        <p:spPr/>
        <p:txBody>
          <a:bodyPr/>
          <a:lstStyle/>
          <a:p>
            <a:r>
              <a:rPr lang="en-US" dirty="0"/>
              <a:t>Overview of species</a:t>
            </a:r>
          </a:p>
        </p:txBody>
      </p:sp>
      <p:sp>
        <p:nvSpPr>
          <p:cNvPr id="3" name="Content Placeholder 2">
            <a:extLst>
              <a:ext uri="{FF2B5EF4-FFF2-40B4-BE49-F238E27FC236}">
                <a16:creationId xmlns:a16="http://schemas.microsoft.com/office/drawing/2014/main" id="{799DB71F-C288-498F-B320-604352D2435C}"/>
              </a:ext>
            </a:extLst>
          </p:cNvPr>
          <p:cNvSpPr>
            <a:spLocks noGrp="1"/>
          </p:cNvSpPr>
          <p:nvPr>
            <p:ph idx="1"/>
          </p:nvPr>
        </p:nvSpPr>
        <p:spPr/>
        <p:txBody>
          <a:bodyPr/>
          <a:lstStyle/>
          <a:p>
            <a:r>
              <a:rPr lang="en-US" dirty="0"/>
              <a:t>Grouping data leads to the following conclusions:</a:t>
            </a:r>
          </a:p>
          <a:p>
            <a:pPr lvl="1"/>
            <a:r>
              <a:rPr lang="en-US" dirty="0"/>
              <a:t>Most species fall into category:  “No Intervention”</a:t>
            </a:r>
          </a:p>
          <a:p>
            <a:pPr lvl="1"/>
            <a:r>
              <a:rPr lang="en-US" dirty="0"/>
              <a:t>15 species fall into “Endangered”</a:t>
            </a:r>
          </a:p>
          <a:p>
            <a:pPr lvl="1"/>
            <a:r>
              <a:rPr lang="en-US" dirty="0"/>
              <a:t>4 are “In Recovery” and 10 are “Threatened”</a:t>
            </a:r>
          </a:p>
          <a:p>
            <a:pPr lvl="1"/>
            <a:r>
              <a:rPr lang="en-US" dirty="0"/>
              <a:t>However, 151 species fall into category:  “Species of Concern”</a:t>
            </a:r>
          </a:p>
          <a:p>
            <a:pPr lvl="2"/>
            <a:r>
              <a:rPr lang="en-US" dirty="0"/>
              <a:t>These species show a possible need for conservation</a:t>
            </a:r>
          </a:p>
          <a:p>
            <a:pPr lvl="1"/>
            <a:endParaRPr lang="en-US" dirty="0"/>
          </a:p>
        </p:txBody>
      </p:sp>
    </p:spTree>
    <p:extLst>
      <p:ext uri="{BB962C8B-B14F-4D97-AF65-F5344CB8AC3E}">
        <p14:creationId xmlns:p14="http://schemas.microsoft.com/office/powerpoint/2010/main" val="4072140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C1DE4-73A0-4145-B15F-81119AA9B6B1}"/>
              </a:ext>
            </a:extLst>
          </p:cNvPr>
          <p:cNvSpPr>
            <a:spLocks noGrp="1"/>
          </p:cNvSpPr>
          <p:nvPr>
            <p:ph type="title"/>
          </p:nvPr>
        </p:nvSpPr>
        <p:spPr>
          <a:xfrm>
            <a:off x="532965" y="151892"/>
            <a:ext cx="6912864" cy="966081"/>
          </a:xfrm>
        </p:spPr>
        <p:txBody>
          <a:bodyPr/>
          <a:lstStyle/>
          <a:p>
            <a:r>
              <a:rPr lang="en-US" dirty="0"/>
              <a:t>Plotting conservation status</a:t>
            </a:r>
          </a:p>
        </p:txBody>
      </p:sp>
      <p:pic>
        <p:nvPicPr>
          <p:cNvPr id="5" name="Content Placeholder 4">
            <a:extLst>
              <a:ext uri="{FF2B5EF4-FFF2-40B4-BE49-F238E27FC236}">
                <a16:creationId xmlns:a16="http://schemas.microsoft.com/office/drawing/2014/main" id="{828F4FEC-7B0D-4DB3-BD69-7296C9B9CB59}"/>
              </a:ext>
            </a:extLst>
          </p:cNvPr>
          <p:cNvPicPr>
            <a:picLocks noGrp="1" noChangeAspect="1"/>
          </p:cNvPicPr>
          <p:nvPr>
            <p:ph idx="1"/>
          </p:nvPr>
        </p:nvPicPr>
        <p:blipFill>
          <a:blip r:embed="rId2"/>
          <a:stretch>
            <a:fillRect/>
          </a:stretch>
        </p:blipFill>
        <p:spPr>
          <a:xfrm>
            <a:off x="1250431" y="1784838"/>
            <a:ext cx="9904970" cy="4343400"/>
          </a:xfrm>
        </p:spPr>
      </p:pic>
    </p:spTree>
    <p:extLst>
      <p:ext uri="{BB962C8B-B14F-4D97-AF65-F5344CB8AC3E}">
        <p14:creationId xmlns:p14="http://schemas.microsoft.com/office/powerpoint/2010/main" val="3757519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A998A-94F7-473D-898A-BDB548313A51}"/>
              </a:ext>
            </a:extLst>
          </p:cNvPr>
          <p:cNvSpPr>
            <a:spLocks noGrp="1"/>
          </p:cNvSpPr>
          <p:nvPr>
            <p:ph type="title"/>
          </p:nvPr>
        </p:nvSpPr>
        <p:spPr/>
        <p:txBody>
          <a:bodyPr/>
          <a:lstStyle/>
          <a:p>
            <a:r>
              <a:rPr lang="en-US" dirty="0"/>
              <a:t>Investigating Further</a:t>
            </a:r>
          </a:p>
        </p:txBody>
      </p:sp>
      <p:sp>
        <p:nvSpPr>
          <p:cNvPr id="3" name="Content Placeholder 2">
            <a:extLst>
              <a:ext uri="{FF2B5EF4-FFF2-40B4-BE49-F238E27FC236}">
                <a16:creationId xmlns:a16="http://schemas.microsoft.com/office/drawing/2014/main" id="{FC073CC7-60EA-422D-901C-2BE486BA7247}"/>
              </a:ext>
            </a:extLst>
          </p:cNvPr>
          <p:cNvSpPr>
            <a:spLocks noGrp="1"/>
          </p:cNvSpPr>
          <p:nvPr>
            <p:ph idx="1"/>
          </p:nvPr>
        </p:nvSpPr>
        <p:spPr/>
        <p:txBody>
          <a:bodyPr/>
          <a:lstStyle/>
          <a:p>
            <a:r>
              <a:rPr lang="en-US" dirty="0"/>
              <a:t>Further Investigation of endangered species leads to the following results:</a:t>
            </a:r>
          </a:p>
        </p:txBody>
      </p:sp>
      <p:graphicFrame>
        <p:nvGraphicFramePr>
          <p:cNvPr id="4" name="Table 3">
            <a:extLst>
              <a:ext uri="{FF2B5EF4-FFF2-40B4-BE49-F238E27FC236}">
                <a16:creationId xmlns:a16="http://schemas.microsoft.com/office/drawing/2014/main" id="{137E16D2-7B7A-422F-A1D3-DE131E2F8B76}"/>
              </a:ext>
            </a:extLst>
          </p:cNvPr>
          <p:cNvGraphicFramePr>
            <a:graphicFrameLocks noGrp="1"/>
          </p:cNvGraphicFramePr>
          <p:nvPr>
            <p:extLst>
              <p:ext uri="{D42A27DB-BD31-4B8C-83A1-F6EECF244321}">
                <p14:modId xmlns:p14="http://schemas.microsoft.com/office/powerpoint/2010/main" val="4276700199"/>
              </p:ext>
            </p:extLst>
          </p:nvPr>
        </p:nvGraphicFramePr>
        <p:xfrm>
          <a:off x="2032000" y="3144147"/>
          <a:ext cx="8128000" cy="29667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57915859"/>
                    </a:ext>
                  </a:extLst>
                </a:gridCol>
                <a:gridCol w="2032000">
                  <a:extLst>
                    <a:ext uri="{9D8B030D-6E8A-4147-A177-3AD203B41FA5}">
                      <a16:colId xmlns:a16="http://schemas.microsoft.com/office/drawing/2014/main" val="2044502715"/>
                    </a:ext>
                  </a:extLst>
                </a:gridCol>
                <a:gridCol w="2032000">
                  <a:extLst>
                    <a:ext uri="{9D8B030D-6E8A-4147-A177-3AD203B41FA5}">
                      <a16:colId xmlns:a16="http://schemas.microsoft.com/office/drawing/2014/main" val="1996922767"/>
                    </a:ext>
                  </a:extLst>
                </a:gridCol>
                <a:gridCol w="2032000">
                  <a:extLst>
                    <a:ext uri="{9D8B030D-6E8A-4147-A177-3AD203B41FA5}">
                      <a16:colId xmlns:a16="http://schemas.microsoft.com/office/drawing/2014/main" val="2222965006"/>
                    </a:ext>
                  </a:extLst>
                </a:gridCol>
              </a:tblGrid>
              <a:tr h="370840">
                <a:tc>
                  <a:txBody>
                    <a:bodyPr/>
                    <a:lstStyle/>
                    <a:p>
                      <a:r>
                        <a:rPr lang="en-US" sz="1600" dirty="0"/>
                        <a:t>Category</a:t>
                      </a:r>
                    </a:p>
                  </a:txBody>
                  <a:tcPr/>
                </a:tc>
                <a:tc>
                  <a:txBody>
                    <a:bodyPr/>
                    <a:lstStyle/>
                    <a:p>
                      <a:r>
                        <a:rPr lang="en-US" sz="1600" dirty="0"/>
                        <a:t>Not protected</a:t>
                      </a:r>
                    </a:p>
                  </a:txBody>
                  <a:tcPr/>
                </a:tc>
                <a:tc>
                  <a:txBody>
                    <a:bodyPr/>
                    <a:lstStyle/>
                    <a:p>
                      <a:r>
                        <a:rPr lang="en-US" sz="1600" dirty="0"/>
                        <a:t>Protected</a:t>
                      </a:r>
                    </a:p>
                  </a:txBody>
                  <a:tcPr/>
                </a:tc>
                <a:tc>
                  <a:txBody>
                    <a:bodyPr/>
                    <a:lstStyle/>
                    <a:p>
                      <a:r>
                        <a:rPr lang="en-US" sz="1600" dirty="0"/>
                        <a:t>Percent Protected</a:t>
                      </a:r>
                    </a:p>
                  </a:txBody>
                  <a:tcPr/>
                </a:tc>
                <a:extLst>
                  <a:ext uri="{0D108BD9-81ED-4DB2-BD59-A6C34878D82A}">
                    <a16:rowId xmlns:a16="http://schemas.microsoft.com/office/drawing/2014/main" val="854961315"/>
                  </a:ext>
                </a:extLst>
              </a:tr>
              <a:tr h="370840">
                <a:tc>
                  <a:txBody>
                    <a:bodyPr/>
                    <a:lstStyle/>
                    <a:p>
                      <a:r>
                        <a:rPr lang="en-US" dirty="0"/>
                        <a:t>Amphibian</a:t>
                      </a:r>
                    </a:p>
                  </a:txBody>
                  <a:tcPr/>
                </a:tc>
                <a:tc>
                  <a:txBody>
                    <a:bodyPr/>
                    <a:lstStyle/>
                    <a:p>
                      <a:r>
                        <a:rPr lang="en-US" dirty="0"/>
                        <a:t>72</a:t>
                      </a:r>
                    </a:p>
                  </a:txBody>
                  <a:tcPr/>
                </a:tc>
                <a:tc>
                  <a:txBody>
                    <a:bodyPr/>
                    <a:lstStyle/>
                    <a:p>
                      <a:r>
                        <a:rPr lang="en-US" dirty="0"/>
                        <a:t>7</a:t>
                      </a:r>
                    </a:p>
                  </a:txBody>
                  <a:tcPr/>
                </a:tc>
                <a:tc>
                  <a:txBody>
                    <a:bodyPr/>
                    <a:lstStyle/>
                    <a:p>
                      <a:r>
                        <a:rPr lang="en-US" dirty="0"/>
                        <a:t>8.86%</a:t>
                      </a:r>
                    </a:p>
                  </a:txBody>
                  <a:tcPr/>
                </a:tc>
                <a:extLst>
                  <a:ext uri="{0D108BD9-81ED-4DB2-BD59-A6C34878D82A}">
                    <a16:rowId xmlns:a16="http://schemas.microsoft.com/office/drawing/2014/main" val="4080113628"/>
                  </a:ext>
                </a:extLst>
              </a:tr>
              <a:tr h="370840">
                <a:tc>
                  <a:txBody>
                    <a:bodyPr/>
                    <a:lstStyle/>
                    <a:p>
                      <a:r>
                        <a:rPr lang="en-US" dirty="0"/>
                        <a:t>Fish</a:t>
                      </a:r>
                    </a:p>
                  </a:txBody>
                  <a:tcPr/>
                </a:tc>
                <a:tc>
                  <a:txBody>
                    <a:bodyPr/>
                    <a:lstStyle/>
                    <a:p>
                      <a:r>
                        <a:rPr lang="en-US" dirty="0"/>
                        <a:t>413</a:t>
                      </a:r>
                    </a:p>
                  </a:txBody>
                  <a:tcPr/>
                </a:tc>
                <a:tc>
                  <a:txBody>
                    <a:bodyPr/>
                    <a:lstStyle/>
                    <a:p>
                      <a:r>
                        <a:rPr lang="en-US" dirty="0"/>
                        <a:t>75</a:t>
                      </a:r>
                    </a:p>
                  </a:txBody>
                  <a:tcPr/>
                </a:tc>
                <a:tc>
                  <a:txBody>
                    <a:bodyPr/>
                    <a:lstStyle/>
                    <a:p>
                      <a:r>
                        <a:rPr lang="en-US" dirty="0"/>
                        <a:t>15.36%</a:t>
                      </a:r>
                    </a:p>
                  </a:txBody>
                  <a:tcPr/>
                </a:tc>
                <a:extLst>
                  <a:ext uri="{0D108BD9-81ED-4DB2-BD59-A6C34878D82A}">
                    <a16:rowId xmlns:a16="http://schemas.microsoft.com/office/drawing/2014/main" val="3653483988"/>
                  </a:ext>
                </a:extLst>
              </a:tr>
              <a:tr h="370840">
                <a:tc>
                  <a:txBody>
                    <a:bodyPr/>
                    <a:lstStyle/>
                    <a:p>
                      <a:r>
                        <a:rPr lang="en-US" dirty="0"/>
                        <a:t>Bird</a:t>
                      </a:r>
                    </a:p>
                  </a:txBody>
                  <a:tcPr/>
                </a:tc>
                <a:tc>
                  <a:txBody>
                    <a:bodyPr/>
                    <a:lstStyle/>
                    <a:p>
                      <a:r>
                        <a:rPr lang="en-US" dirty="0"/>
                        <a:t>115</a:t>
                      </a:r>
                    </a:p>
                  </a:txBody>
                  <a:tcPr/>
                </a:tc>
                <a:tc>
                  <a:txBody>
                    <a:bodyPr/>
                    <a:lstStyle/>
                    <a:p>
                      <a:r>
                        <a:rPr lang="en-US" dirty="0"/>
                        <a:t>11</a:t>
                      </a:r>
                    </a:p>
                  </a:txBody>
                  <a:tcPr/>
                </a:tc>
                <a:tc>
                  <a:txBody>
                    <a:bodyPr/>
                    <a:lstStyle/>
                    <a:p>
                      <a:r>
                        <a:rPr lang="en-US" dirty="0"/>
                        <a:t>8.73%</a:t>
                      </a:r>
                    </a:p>
                  </a:txBody>
                  <a:tcPr/>
                </a:tc>
                <a:extLst>
                  <a:ext uri="{0D108BD9-81ED-4DB2-BD59-A6C34878D82A}">
                    <a16:rowId xmlns:a16="http://schemas.microsoft.com/office/drawing/2014/main" val="4098262339"/>
                  </a:ext>
                </a:extLst>
              </a:tr>
              <a:tr h="370840">
                <a:tc>
                  <a:txBody>
                    <a:bodyPr/>
                    <a:lstStyle/>
                    <a:p>
                      <a:r>
                        <a:rPr lang="en-US" dirty="0"/>
                        <a:t>Mammal</a:t>
                      </a:r>
                    </a:p>
                  </a:txBody>
                  <a:tcPr/>
                </a:tc>
                <a:tc>
                  <a:txBody>
                    <a:bodyPr/>
                    <a:lstStyle/>
                    <a:p>
                      <a:r>
                        <a:rPr lang="en-US" dirty="0"/>
                        <a:t>146</a:t>
                      </a:r>
                    </a:p>
                  </a:txBody>
                  <a:tcPr/>
                </a:tc>
                <a:tc>
                  <a:txBody>
                    <a:bodyPr/>
                    <a:lstStyle/>
                    <a:p>
                      <a:r>
                        <a:rPr lang="en-US" dirty="0"/>
                        <a:t>60</a:t>
                      </a:r>
                    </a:p>
                  </a:txBody>
                  <a:tcPr/>
                </a:tc>
                <a:tc>
                  <a:txBody>
                    <a:bodyPr/>
                    <a:lstStyle/>
                    <a:p>
                      <a:r>
                        <a:rPr lang="en-US" dirty="0"/>
                        <a:t>17.04%</a:t>
                      </a:r>
                    </a:p>
                  </a:txBody>
                  <a:tcPr/>
                </a:tc>
                <a:extLst>
                  <a:ext uri="{0D108BD9-81ED-4DB2-BD59-A6C34878D82A}">
                    <a16:rowId xmlns:a16="http://schemas.microsoft.com/office/drawing/2014/main" val="995672380"/>
                  </a:ext>
                </a:extLst>
              </a:tr>
              <a:tr h="370840">
                <a:tc>
                  <a:txBody>
                    <a:bodyPr/>
                    <a:lstStyle/>
                    <a:p>
                      <a:r>
                        <a:rPr lang="en-US" dirty="0"/>
                        <a:t>Nonvascular Plant</a:t>
                      </a:r>
                    </a:p>
                  </a:txBody>
                  <a:tcPr/>
                </a:tc>
                <a:tc>
                  <a:txBody>
                    <a:bodyPr/>
                    <a:lstStyle/>
                    <a:p>
                      <a:r>
                        <a:rPr lang="en-US" dirty="0"/>
                        <a:t>328</a:t>
                      </a:r>
                    </a:p>
                  </a:txBody>
                  <a:tcPr/>
                </a:tc>
                <a:tc>
                  <a:txBody>
                    <a:bodyPr/>
                    <a:lstStyle/>
                    <a:p>
                      <a:r>
                        <a:rPr lang="en-US" dirty="0"/>
                        <a:t>5</a:t>
                      </a:r>
                    </a:p>
                  </a:txBody>
                  <a:tcPr/>
                </a:tc>
                <a:tc>
                  <a:txBody>
                    <a:bodyPr/>
                    <a:lstStyle/>
                    <a:p>
                      <a:r>
                        <a:rPr lang="en-US" dirty="0"/>
                        <a:t>15.01%</a:t>
                      </a:r>
                    </a:p>
                  </a:txBody>
                  <a:tcPr/>
                </a:tc>
                <a:extLst>
                  <a:ext uri="{0D108BD9-81ED-4DB2-BD59-A6C34878D82A}">
                    <a16:rowId xmlns:a16="http://schemas.microsoft.com/office/drawing/2014/main" val="2290495970"/>
                  </a:ext>
                </a:extLst>
              </a:tr>
              <a:tr h="370840">
                <a:tc>
                  <a:txBody>
                    <a:bodyPr/>
                    <a:lstStyle/>
                    <a:p>
                      <a:r>
                        <a:rPr lang="en-US" dirty="0"/>
                        <a:t>Reptile</a:t>
                      </a:r>
                    </a:p>
                  </a:txBody>
                  <a:tcPr/>
                </a:tc>
                <a:tc>
                  <a:txBody>
                    <a:bodyPr/>
                    <a:lstStyle/>
                    <a:p>
                      <a:r>
                        <a:rPr lang="en-US" dirty="0"/>
                        <a:t>73</a:t>
                      </a:r>
                    </a:p>
                  </a:txBody>
                  <a:tcPr/>
                </a:tc>
                <a:tc>
                  <a:txBody>
                    <a:bodyPr/>
                    <a:lstStyle/>
                    <a:p>
                      <a:r>
                        <a:rPr lang="en-US" dirty="0"/>
                        <a:t>5</a:t>
                      </a:r>
                    </a:p>
                  </a:txBody>
                  <a:tcPr/>
                </a:tc>
                <a:tc>
                  <a:txBody>
                    <a:bodyPr/>
                    <a:lstStyle/>
                    <a:p>
                      <a:r>
                        <a:rPr lang="en-US" dirty="0"/>
                        <a:t>6.41%</a:t>
                      </a:r>
                    </a:p>
                  </a:txBody>
                  <a:tcPr/>
                </a:tc>
                <a:extLst>
                  <a:ext uri="{0D108BD9-81ED-4DB2-BD59-A6C34878D82A}">
                    <a16:rowId xmlns:a16="http://schemas.microsoft.com/office/drawing/2014/main" val="3898072153"/>
                  </a:ext>
                </a:extLst>
              </a:tr>
              <a:tr h="370840">
                <a:tc>
                  <a:txBody>
                    <a:bodyPr/>
                    <a:lstStyle/>
                    <a:p>
                      <a:r>
                        <a:rPr lang="en-US" dirty="0"/>
                        <a:t>Vascular Plant</a:t>
                      </a:r>
                    </a:p>
                  </a:txBody>
                  <a:tcPr/>
                </a:tc>
                <a:tc>
                  <a:txBody>
                    <a:bodyPr/>
                    <a:lstStyle/>
                    <a:p>
                      <a:r>
                        <a:rPr lang="en-US" dirty="0"/>
                        <a:t>4216</a:t>
                      </a:r>
                    </a:p>
                  </a:txBody>
                  <a:tcPr/>
                </a:tc>
                <a:tc>
                  <a:txBody>
                    <a:bodyPr/>
                    <a:lstStyle/>
                    <a:p>
                      <a:r>
                        <a:rPr lang="en-US" dirty="0"/>
                        <a:t>46</a:t>
                      </a:r>
                    </a:p>
                  </a:txBody>
                  <a:tcPr/>
                </a:tc>
                <a:tc>
                  <a:txBody>
                    <a:bodyPr/>
                    <a:lstStyle/>
                    <a:p>
                      <a:r>
                        <a:rPr lang="en-US" dirty="0"/>
                        <a:t>10.79%</a:t>
                      </a:r>
                    </a:p>
                  </a:txBody>
                  <a:tcPr/>
                </a:tc>
                <a:extLst>
                  <a:ext uri="{0D108BD9-81ED-4DB2-BD59-A6C34878D82A}">
                    <a16:rowId xmlns:a16="http://schemas.microsoft.com/office/drawing/2014/main" val="2264370447"/>
                  </a:ext>
                </a:extLst>
              </a:tr>
            </a:tbl>
          </a:graphicData>
        </a:graphic>
      </p:graphicFrame>
    </p:spTree>
    <p:extLst>
      <p:ext uri="{BB962C8B-B14F-4D97-AF65-F5344CB8AC3E}">
        <p14:creationId xmlns:p14="http://schemas.microsoft.com/office/powerpoint/2010/main" val="2543752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A19A4-3660-474D-B0F6-1139D58B5EDF}"/>
              </a:ext>
            </a:extLst>
          </p:cNvPr>
          <p:cNvSpPr>
            <a:spLocks noGrp="1"/>
          </p:cNvSpPr>
          <p:nvPr>
            <p:ph type="title"/>
          </p:nvPr>
        </p:nvSpPr>
        <p:spPr/>
        <p:txBody>
          <a:bodyPr/>
          <a:lstStyle/>
          <a:p>
            <a:r>
              <a:rPr lang="en-US" dirty="0"/>
              <a:t>Testing significance between groups</a:t>
            </a:r>
          </a:p>
        </p:txBody>
      </p:sp>
      <p:sp>
        <p:nvSpPr>
          <p:cNvPr id="3" name="Content Placeholder 2">
            <a:extLst>
              <a:ext uri="{FF2B5EF4-FFF2-40B4-BE49-F238E27FC236}">
                <a16:creationId xmlns:a16="http://schemas.microsoft.com/office/drawing/2014/main" id="{F3F126E6-2E78-4F80-9E2C-7E11451FAFA1}"/>
              </a:ext>
            </a:extLst>
          </p:cNvPr>
          <p:cNvSpPr>
            <a:spLocks noGrp="1"/>
          </p:cNvSpPr>
          <p:nvPr>
            <p:ph idx="1"/>
          </p:nvPr>
        </p:nvSpPr>
        <p:spPr/>
        <p:txBody>
          <a:bodyPr/>
          <a:lstStyle/>
          <a:p>
            <a:r>
              <a:rPr lang="en-US" dirty="0"/>
              <a:t>We would like to test if one group is truly more likely to be endangered than another</a:t>
            </a:r>
          </a:p>
          <a:p>
            <a:r>
              <a:rPr lang="en-US" dirty="0"/>
              <a:t>Solution:  A chi-squared test</a:t>
            </a:r>
          </a:p>
          <a:p>
            <a:r>
              <a:rPr lang="en-US" dirty="0"/>
              <a:t>Comparison between birds and mammals</a:t>
            </a:r>
          </a:p>
          <a:p>
            <a:pPr lvl="1"/>
            <a:r>
              <a:rPr lang="en-US" dirty="0"/>
              <a:t>Null Hypothesis: Difference is due to chance</a:t>
            </a:r>
          </a:p>
          <a:p>
            <a:pPr lvl="1"/>
            <a:r>
              <a:rPr lang="en-US" dirty="0"/>
              <a:t>Results: Fail to reject Null because p-value &gt; .05</a:t>
            </a:r>
          </a:p>
          <a:p>
            <a:pPr marL="228600" lvl="1" indent="0">
              <a:buNone/>
            </a:pPr>
            <a:endParaRPr lang="en-US" dirty="0"/>
          </a:p>
        </p:txBody>
      </p:sp>
    </p:spTree>
    <p:extLst>
      <p:ext uri="{BB962C8B-B14F-4D97-AF65-F5344CB8AC3E}">
        <p14:creationId xmlns:p14="http://schemas.microsoft.com/office/powerpoint/2010/main" val="2287067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5459A-CC0B-455E-9245-4E70508585A6}"/>
              </a:ext>
            </a:extLst>
          </p:cNvPr>
          <p:cNvSpPr>
            <a:spLocks noGrp="1"/>
          </p:cNvSpPr>
          <p:nvPr>
            <p:ph type="title"/>
          </p:nvPr>
        </p:nvSpPr>
        <p:spPr/>
        <p:txBody>
          <a:bodyPr/>
          <a:lstStyle/>
          <a:p>
            <a:r>
              <a:rPr lang="en-US" dirty="0"/>
              <a:t>Further testing</a:t>
            </a:r>
          </a:p>
        </p:txBody>
      </p:sp>
      <p:sp>
        <p:nvSpPr>
          <p:cNvPr id="3" name="Content Placeholder 2">
            <a:extLst>
              <a:ext uri="{FF2B5EF4-FFF2-40B4-BE49-F238E27FC236}">
                <a16:creationId xmlns:a16="http://schemas.microsoft.com/office/drawing/2014/main" id="{03281C7B-93C7-4B31-9952-3BCE73357235}"/>
              </a:ext>
            </a:extLst>
          </p:cNvPr>
          <p:cNvSpPr>
            <a:spLocks noGrp="1"/>
          </p:cNvSpPr>
          <p:nvPr>
            <p:ph idx="1"/>
          </p:nvPr>
        </p:nvSpPr>
        <p:spPr/>
        <p:txBody>
          <a:bodyPr/>
          <a:lstStyle/>
          <a:p>
            <a:r>
              <a:rPr lang="en-US" dirty="0"/>
              <a:t>Testing the difference between mammals and reptiles</a:t>
            </a:r>
          </a:p>
          <a:p>
            <a:pPr lvl="1"/>
            <a:r>
              <a:rPr lang="en-US" dirty="0"/>
              <a:t>Significance level is set at .05</a:t>
            </a:r>
          </a:p>
          <a:p>
            <a:pPr lvl="1"/>
            <a:r>
              <a:rPr lang="en-US" dirty="0"/>
              <a:t>Null Hypothesis is same as in previous test</a:t>
            </a:r>
          </a:p>
          <a:p>
            <a:pPr lvl="1"/>
            <a:r>
              <a:rPr lang="en-US" dirty="0"/>
              <a:t>Results: Reject null hypothesis because p-value &lt; .05 and conclude that mammals are more likely to be endangered</a:t>
            </a:r>
          </a:p>
          <a:p>
            <a:pPr lvl="1"/>
            <a:endParaRPr lang="en-US" dirty="0"/>
          </a:p>
        </p:txBody>
      </p:sp>
    </p:spTree>
    <p:extLst>
      <p:ext uri="{BB962C8B-B14F-4D97-AF65-F5344CB8AC3E}">
        <p14:creationId xmlns:p14="http://schemas.microsoft.com/office/powerpoint/2010/main" val="3628128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229E2-02AA-4916-8C12-A95E9CDCF8A0}"/>
              </a:ext>
            </a:extLst>
          </p:cNvPr>
          <p:cNvSpPr>
            <a:spLocks noGrp="1"/>
          </p:cNvSpPr>
          <p:nvPr>
            <p:ph type="title"/>
          </p:nvPr>
        </p:nvSpPr>
        <p:spPr/>
        <p:txBody>
          <a:bodyPr/>
          <a:lstStyle/>
          <a:p>
            <a:r>
              <a:rPr lang="en-US" dirty="0"/>
              <a:t>A recommendation</a:t>
            </a:r>
          </a:p>
        </p:txBody>
      </p:sp>
      <p:sp>
        <p:nvSpPr>
          <p:cNvPr id="3" name="Content Placeholder 2">
            <a:extLst>
              <a:ext uri="{FF2B5EF4-FFF2-40B4-BE49-F238E27FC236}">
                <a16:creationId xmlns:a16="http://schemas.microsoft.com/office/drawing/2014/main" id="{29F10DB3-6500-4371-A73F-47B5BC66C8C8}"/>
              </a:ext>
            </a:extLst>
          </p:cNvPr>
          <p:cNvSpPr>
            <a:spLocks noGrp="1"/>
          </p:cNvSpPr>
          <p:nvPr>
            <p:ph idx="1"/>
          </p:nvPr>
        </p:nvSpPr>
        <p:spPr/>
        <p:txBody>
          <a:bodyPr/>
          <a:lstStyle/>
          <a:p>
            <a:r>
              <a:rPr lang="en-US" dirty="0"/>
              <a:t>Based on our results we can see that some species are more likely to be endangered than others</a:t>
            </a:r>
          </a:p>
          <a:p>
            <a:r>
              <a:rPr lang="en-US" dirty="0"/>
              <a:t>This results allows us to understand that some resources may need to be diverted to species that are more likely to become endangered in order to ensure conservation of these species</a:t>
            </a:r>
          </a:p>
          <a:p>
            <a:r>
              <a:rPr lang="en-US" dirty="0"/>
              <a:t>This extra resources could be obtained from species that have lower percentage of species being protected</a:t>
            </a:r>
          </a:p>
          <a:p>
            <a:r>
              <a:rPr lang="en-US" dirty="0"/>
              <a:t>Another option is to focus research and more constant monitoring of at risk species before they become endangered</a:t>
            </a:r>
          </a:p>
        </p:txBody>
      </p:sp>
    </p:spTree>
    <p:extLst>
      <p:ext uri="{BB962C8B-B14F-4D97-AF65-F5344CB8AC3E}">
        <p14:creationId xmlns:p14="http://schemas.microsoft.com/office/powerpoint/2010/main" val="3298298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6D661-3389-44D5-92FC-A659CB85714C}"/>
              </a:ext>
            </a:extLst>
          </p:cNvPr>
          <p:cNvSpPr>
            <a:spLocks noGrp="1"/>
          </p:cNvSpPr>
          <p:nvPr>
            <p:ph type="title"/>
          </p:nvPr>
        </p:nvSpPr>
        <p:spPr/>
        <p:txBody>
          <a:bodyPr/>
          <a:lstStyle/>
          <a:p>
            <a:r>
              <a:rPr lang="en-US" dirty="0"/>
              <a:t>An overview of observations</a:t>
            </a:r>
          </a:p>
        </p:txBody>
      </p:sp>
      <p:sp>
        <p:nvSpPr>
          <p:cNvPr id="3" name="Content Placeholder 2">
            <a:extLst>
              <a:ext uri="{FF2B5EF4-FFF2-40B4-BE49-F238E27FC236}">
                <a16:creationId xmlns:a16="http://schemas.microsoft.com/office/drawing/2014/main" id="{991FD39B-B3F3-45F4-AA5E-2C817497AA54}"/>
              </a:ext>
            </a:extLst>
          </p:cNvPr>
          <p:cNvSpPr>
            <a:spLocks noGrp="1"/>
          </p:cNvSpPr>
          <p:nvPr>
            <p:ph idx="1"/>
          </p:nvPr>
        </p:nvSpPr>
        <p:spPr/>
        <p:txBody>
          <a:bodyPr/>
          <a:lstStyle/>
          <a:p>
            <a:r>
              <a:rPr lang="en-US" dirty="0"/>
              <a:t>In this dataset, we are looking at different species at different national park locations</a:t>
            </a:r>
          </a:p>
          <a:p>
            <a:r>
              <a:rPr lang="en-US" dirty="0"/>
              <a:t>We would like to focus on species with the common name “sheep” included in them</a:t>
            </a:r>
          </a:p>
          <a:p>
            <a:r>
              <a:rPr lang="en-US" dirty="0"/>
              <a:t>We focus on the sightings of sheep at each park</a:t>
            </a:r>
          </a:p>
        </p:txBody>
      </p:sp>
    </p:spTree>
    <p:extLst>
      <p:ext uri="{BB962C8B-B14F-4D97-AF65-F5344CB8AC3E}">
        <p14:creationId xmlns:p14="http://schemas.microsoft.com/office/powerpoint/2010/main" val="284455974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docProps/app.xml><?xml version="1.0" encoding="utf-8"?>
<Properties xmlns="http://schemas.openxmlformats.org/officeDocument/2006/extended-properties" xmlns:vt="http://schemas.openxmlformats.org/officeDocument/2006/docPropsVTypes">
  <Template>TM10001115[[fn=Parcel]]</Template>
  <TotalTime>144</TotalTime>
  <Words>551</Words>
  <Application>Microsoft Office PowerPoint</Application>
  <PresentationFormat>Widescreen</PresentationFormat>
  <Paragraphs>82</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Gill Sans MT</vt:lpstr>
      <vt:lpstr>Parcel</vt:lpstr>
      <vt:lpstr>A Look into biodiversity</vt:lpstr>
      <vt:lpstr>Key terms to Understand</vt:lpstr>
      <vt:lpstr>Overview of species</vt:lpstr>
      <vt:lpstr>Plotting conservation status</vt:lpstr>
      <vt:lpstr>Investigating Further</vt:lpstr>
      <vt:lpstr>Testing significance between groups</vt:lpstr>
      <vt:lpstr>Further testing</vt:lpstr>
      <vt:lpstr>A recommendation</vt:lpstr>
      <vt:lpstr>An overview of observations</vt:lpstr>
      <vt:lpstr>PowerPoint Presentation</vt:lpstr>
      <vt:lpstr>Determining sample size</vt:lpstr>
      <vt:lpstr>Determining Sample Size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Look into biodiversity</dc:title>
  <dc:creator>Nick</dc:creator>
  <cp:lastModifiedBy>Nick</cp:lastModifiedBy>
  <cp:revision>5</cp:revision>
  <dcterms:created xsi:type="dcterms:W3CDTF">2018-08-14T00:12:46Z</dcterms:created>
  <dcterms:modified xsi:type="dcterms:W3CDTF">2018-08-14T02:37:32Z</dcterms:modified>
</cp:coreProperties>
</file>