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63" r:id="rId18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jc\Desktop\statistika\statistik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 1.A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SDM [cm]</c:v>
                </c:pt>
                <c:pt idx="1">
                  <c:v>PON [s]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197.5</c:v>
                </c:pt>
                <c:pt idx="1">
                  <c:v>10.199999999999999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Slovenija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SDM [cm]</c:v>
                </c:pt>
                <c:pt idx="1">
                  <c:v>PON [s]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207.9</c:v>
                </c:pt>
                <c:pt idx="1">
                  <c:v>10.45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811320"/>
        <c:axId val="354813672"/>
      </c:barChart>
      <c:catAx>
        <c:axId val="354811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354813672"/>
        <c:crosses val="autoZero"/>
        <c:auto val="1"/>
        <c:lblAlgn val="ctr"/>
        <c:lblOffset val="100"/>
        <c:noMultiLvlLbl val="0"/>
      </c:catAx>
      <c:valAx>
        <c:axId val="354813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354811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poligon nazaj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[statistika.xlsx]PODATKI!$AV$46:$AV$56</c:f>
              <c:strCache>
                <c:ptCount val="11"/>
                <c:pt idx="0">
                  <c:v>0-7</c:v>
                </c:pt>
                <c:pt idx="1">
                  <c:v>7-9</c:v>
                </c:pt>
                <c:pt idx="2">
                  <c:v>9-11</c:v>
                </c:pt>
                <c:pt idx="3">
                  <c:v>11-13</c:v>
                </c:pt>
                <c:pt idx="4">
                  <c:v>13-15</c:v>
                </c:pt>
                <c:pt idx="5">
                  <c:v>15-17</c:v>
                </c:pt>
                <c:pt idx="6">
                  <c:v>17-19</c:v>
                </c:pt>
                <c:pt idx="7">
                  <c:v>19-21</c:v>
                </c:pt>
                <c:pt idx="8">
                  <c:v>21-23</c:v>
                </c:pt>
                <c:pt idx="9">
                  <c:v>23-25</c:v>
                </c:pt>
                <c:pt idx="10">
                  <c:v>25-27</c:v>
                </c:pt>
              </c:strCache>
            </c:strRef>
          </c:cat>
          <c:val>
            <c:numRef>
              <c:f>[statistika.xlsx]PODATKI!$AW$46:$AW$56</c:f>
              <c:numCache>
                <c:formatCode>General</c:formatCode>
                <c:ptCount val="11"/>
                <c:pt idx="0">
                  <c:v>0</c:v>
                </c:pt>
                <c:pt idx="1">
                  <c:v>12</c:v>
                </c:pt>
                <c:pt idx="2">
                  <c:v>9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537505320"/>
        <c:axId val="537509632"/>
      </c:barChart>
      <c:catAx>
        <c:axId val="537505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537509632"/>
        <c:crosses val="autoZero"/>
        <c:auto val="1"/>
        <c:lblAlgn val="ctr"/>
        <c:lblOffset val="100"/>
        <c:noMultiLvlLbl val="0"/>
      </c:catAx>
      <c:valAx>
        <c:axId val="53750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537505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l-SI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[statistika.xlsx]PODATKI!$AP$46:$AP$53</c:f>
              <c:strCache>
                <c:ptCount val="8"/>
                <c:pt idx="0">
                  <c:v>0-120</c:v>
                </c:pt>
                <c:pt idx="1">
                  <c:v>120-140</c:v>
                </c:pt>
                <c:pt idx="2">
                  <c:v>140-160</c:v>
                </c:pt>
                <c:pt idx="3">
                  <c:v>160-180</c:v>
                </c:pt>
                <c:pt idx="4">
                  <c:v>180-200</c:v>
                </c:pt>
                <c:pt idx="5">
                  <c:v>200-220</c:v>
                </c:pt>
                <c:pt idx="6">
                  <c:v>220-240</c:v>
                </c:pt>
                <c:pt idx="7">
                  <c:v>240-260</c:v>
                </c:pt>
              </c:strCache>
            </c:strRef>
          </c:cat>
          <c:val>
            <c:numRef>
              <c:f>[statistika.xlsx]PODATKI!$AQ$46:$AQ$53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l-SI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[statistika.xlsx]PODATKI!$AV$46:$AV$56</c:f>
              <c:strCache>
                <c:ptCount val="11"/>
                <c:pt idx="0">
                  <c:v>0-7</c:v>
                </c:pt>
                <c:pt idx="1">
                  <c:v>7-9</c:v>
                </c:pt>
                <c:pt idx="2">
                  <c:v>9-11</c:v>
                </c:pt>
                <c:pt idx="3">
                  <c:v>11-13</c:v>
                </c:pt>
                <c:pt idx="4">
                  <c:v>13-15</c:v>
                </c:pt>
                <c:pt idx="5">
                  <c:v>15-17</c:v>
                </c:pt>
                <c:pt idx="6">
                  <c:v>17-19</c:v>
                </c:pt>
                <c:pt idx="7">
                  <c:v>19-21</c:v>
                </c:pt>
                <c:pt idx="8">
                  <c:v>21-23</c:v>
                </c:pt>
                <c:pt idx="9">
                  <c:v>23-25</c:v>
                </c:pt>
                <c:pt idx="10">
                  <c:v>25-27</c:v>
                </c:pt>
              </c:strCache>
            </c:strRef>
          </c:cat>
          <c:val>
            <c:numRef>
              <c:f>[statistika.xlsx]PODATKI!$AW$46:$AW$56</c:f>
              <c:numCache>
                <c:formatCode>General</c:formatCode>
                <c:ptCount val="11"/>
                <c:pt idx="0">
                  <c:v>0</c:v>
                </c:pt>
                <c:pt idx="1">
                  <c:v>12</c:v>
                </c:pt>
                <c:pt idx="2">
                  <c:v>9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skok</a:t>
            </a:r>
            <a:r>
              <a:rPr lang="sl-SI" baseline="0"/>
              <a:t> v daljino z mesta</a:t>
            </a:r>
            <a:endParaRPr lang="sl-SI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[statistika.xlsx]PODATKI!$AP$46:$AP$53</c:f>
              <c:strCache>
                <c:ptCount val="8"/>
                <c:pt idx="0">
                  <c:v>0-120</c:v>
                </c:pt>
                <c:pt idx="1">
                  <c:v>120-140</c:v>
                </c:pt>
                <c:pt idx="2">
                  <c:v>140-160</c:v>
                </c:pt>
                <c:pt idx="3">
                  <c:v>160-180</c:v>
                </c:pt>
                <c:pt idx="4">
                  <c:v>180-200</c:v>
                </c:pt>
                <c:pt idx="5">
                  <c:v>200-220</c:v>
                </c:pt>
                <c:pt idx="6">
                  <c:v>220-240</c:v>
                </c:pt>
                <c:pt idx="7">
                  <c:v>240-260</c:v>
                </c:pt>
              </c:strCache>
            </c:strRef>
          </c:cat>
          <c:val>
            <c:numRef>
              <c:f>[statistika.xlsx]PODATKI!$AQ$46:$AQ$53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4598152"/>
        <c:axId val="684591096"/>
      </c:lineChart>
      <c:catAx>
        <c:axId val="684598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84591096"/>
        <c:crosses val="autoZero"/>
        <c:auto val="1"/>
        <c:lblAlgn val="ctr"/>
        <c:lblOffset val="100"/>
        <c:noMultiLvlLbl val="0"/>
      </c:catAx>
      <c:valAx>
        <c:axId val="684591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84598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poligon nazaj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[statistika.xlsx]PODATKI!$AV$46:$AV$56</c:f>
              <c:strCache>
                <c:ptCount val="11"/>
                <c:pt idx="0">
                  <c:v>0-7</c:v>
                </c:pt>
                <c:pt idx="1">
                  <c:v>7-9</c:v>
                </c:pt>
                <c:pt idx="2">
                  <c:v>9-11</c:v>
                </c:pt>
                <c:pt idx="3">
                  <c:v>11-13</c:v>
                </c:pt>
                <c:pt idx="4">
                  <c:v>13-15</c:v>
                </c:pt>
                <c:pt idx="5">
                  <c:v>15-17</c:v>
                </c:pt>
                <c:pt idx="6">
                  <c:v>17-19</c:v>
                </c:pt>
                <c:pt idx="7">
                  <c:v>19-21</c:v>
                </c:pt>
                <c:pt idx="8">
                  <c:v>21-23</c:v>
                </c:pt>
                <c:pt idx="9">
                  <c:v>23-25</c:v>
                </c:pt>
                <c:pt idx="10">
                  <c:v>25-27</c:v>
                </c:pt>
              </c:strCache>
            </c:strRef>
          </c:cat>
          <c:val>
            <c:numRef>
              <c:f>[statistika.xlsx]PODATKI!$AW$46:$AW$56</c:f>
              <c:numCache>
                <c:formatCode>General</c:formatCode>
                <c:ptCount val="11"/>
                <c:pt idx="0">
                  <c:v>0</c:v>
                </c:pt>
                <c:pt idx="1">
                  <c:v>12</c:v>
                </c:pt>
                <c:pt idx="2">
                  <c:v>9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4589920"/>
        <c:axId val="684586784"/>
      </c:lineChart>
      <c:catAx>
        <c:axId val="68458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84586784"/>
        <c:crosses val="autoZero"/>
        <c:auto val="1"/>
        <c:lblAlgn val="ctr"/>
        <c:lblOffset val="100"/>
        <c:noMultiLvlLbl val="0"/>
      </c:catAx>
      <c:valAx>
        <c:axId val="684586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84589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skok</a:t>
            </a:r>
            <a:r>
              <a:rPr lang="sl-SI" baseline="0"/>
              <a:t> v daljino z mesta</a:t>
            </a:r>
            <a:endParaRPr lang="sl-SI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[statistika.xlsx]PODATKI!$AP$46:$AP$53</c:f>
              <c:strCache>
                <c:ptCount val="8"/>
                <c:pt idx="0">
                  <c:v>0-120</c:v>
                </c:pt>
                <c:pt idx="1">
                  <c:v>120-140</c:v>
                </c:pt>
                <c:pt idx="2">
                  <c:v>140-160</c:v>
                </c:pt>
                <c:pt idx="3">
                  <c:v>160-180</c:v>
                </c:pt>
                <c:pt idx="4">
                  <c:v>180-200</c:v>
                </c:pt>
                <c:pt idx="5">
                  <c:v>200-220</c:v>
                </c:pt>
                <c:pt idx="6">
                  <c:v>220-240</c:v>
                </c:pt>
                <c:pt idx="7">
                  <c:v>240-260</c:v>
                </c:pt>
              </c:strCache>
            </c:strRef>
          </c:cat>
          <c:val>
            <c:numRef>
              <c:f>[statistika.xlsx]PODATKI!$AQ$46:$AQ$53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56497264"/>
        <c:axId val="356496872"/>
      </c:barChart>
      <c:catAx>
        <c:axId val="356497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dolžina</a:t>
                </a:r>
                <a:r>
                  <a:rPr lang="sl-SI" baseline="0"/>
                  <a:t> [cm]</a:t>
                </a:r>
                <a:endParaRPr lang="sl-SI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356496872"/>
        <c:crosses val="autoZero"/>
        <c:auto val="1"/>
        <c:lblAlgn val="ctr"/>
        <c:lblOffset val="100"/>
        <c:noMultiLvlLbl val="0"/>
      </c:catAx>
      <c:valAx>
        <c:axId val="3564968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št. dijakov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3564972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poligon nazaj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</c:dPt>
          <c:cat>
            <c:strRef>
              <c:f>[statistika.xlsx]PODATKI!$AV$46:$AV$56</c:f>
              <c:strCache>
                <c:ptCount val="11"/>
                <c:pt idx="0">
                  <c:v>0-7</c:v>
                </c:pt>
                <c:pt idx="1">
                  <c:v>7-9</c:v>
                </c:pt>
                <c:pt idx="2">
                  <c:v>9-11</c:v>
                </c:pt>
                <c:pt idx="3">
                  <c:v>11-13</c:v>
                </c:pt>
                <c:pt idx="4">
                  <c:v>13-15</c:v>
                </c:pt>
                <c:pt idx="5">
                  <c:v>15-17</c:v>
                </c:pt>
                <c:pt idx="6">
                  <c:v>17-19</c:v>
                </c:pt>
                <c:pt idx="7">
                  <c:v>19-21</c:v>
                </c:pt>
                <c:pt idx="8">
                  <c:v>21-23</c:v>
                </c:pt>
                <c:pt idx="9">
                  <c:v>23-25</c:v>
                </c:pt>
                <c:pt idx="10">
                  <c:v>25-27</c:v>
                </c:pt>
              </c:strCache>
            </c:strRef>
          </c:cat>
          <c:val>
            <c:numRef>
              <c:f>[statistika.xlsx]PODATKI!$AW$46:$AW$56</c:f>
              <c:numCache>
                <c:formatCode>General</c:formatCode>
                <c:ptCount val="11"/>
                <c:pt idx="0">
                  <c:v>0</c:v>
                </c:pt>
                <c:pt idx="1">
                  <c:v>12</c:v>
                </c:pt>
                <c:pt idx="2">
                  <c:v>9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356497656"/>
        <c:axId val="356498048"/>
      </c:barChart>
      <c:catAx>
        <c:axId val="356497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čas</a:t>
                </a:r>
                <a:r>
                  <a:rPr lang="sl-SI" baseline="0"/>
                  <a:t> [s]</a:t>
                </a:r>
                <a:endParaRPr lang="sl-SI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356498048"/>
        <c:crosses val="autoZero"/>
        <c:auto val="1"/>
        <c:lblAlgn val="ctr"/>
        <c:lblOffset val="100"/>
        <c:noMultiLvlLbl val="0"/>
      </c:catAx>
      <c:valAx>
        <c:axId val="3564980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št. dijakov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35649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poligon</a:t>
            </a:r>
            <a:r>
              <a:rPr lang="sl-SI" baseline="0"/>
              <a:t> nazaj</a:t>
            </a:r>
            <a:endParaRPr lang="sl-SI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[statistika.xlsx]PODATKI!$U$12</c:f>
                <c:numCache>
                  <c:formatCode>General</c:formatCode>
                  <c:ptCount val="1"/>
                  <c:pt idx="0">
                    <c:v>0.79999999999999893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[statistika.xlsx]PODATKI!$U$4</c:f>
              <c:numCache>
                <c:formatCode>General</c:formatCode>
                <c:ptCount val="1"/>
                <c:pt idx="0">
                  <c:v>8.6999999999999993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[statistika.xlsx]PODATKI!$U$9</c:f>
              <c:numCache>
                <c:formatCode>General</c:formatCode>
                <c:ptCount val="1"/>
                <c:pt idx="0">
                  <c:v>0.40000000000000036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[statistika.xlsx]PODATKI!$U$11</c:f>
                <c:numCache>
                  <c:formatCode>General</c:formatCode>
                  <c:ptCount val="1"/>
                  <c:pt idx="0">
                    <c:v>14.274999999999999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[statistika.xlsx]PODATKI!$U$10</c:f>
              <c:numCache>
                <c:formatCode>General</c:formatCode>
                <c:ptCount val="1"/>
                <c:pt idx="0">
                  <c:v>1.3250000000000011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9011104"/>
        <c:axId val="539002088"/>
      </c:barChart>
      <c:catAx>
        <c:axId val="539011104"/>
        <c:scaling>
          <c:orientation val="minMax"/>
        </c:scaling>
        <c:delete val="1"/>
        <c:axPos val="l"/>
        <c:majorTickMark val="none"/>
        <c:minorTickMark val="none"/>
        <c:tickLblPos val="nextTo"/>
        <c:crossAx val="539002088"/>
        <c:crosses val="autoZero"/>
        <c:auto val="1"/>
        <c:lblAlgn val="ctr"/>
        <c:lblOffset val="100"/>
        <c:noMultiLvlLbl val="0"/>
      </c:catAx>
      <c:valAx>
        <c:axId val="539002088"/>
        <c:scaling>
          <c:orientation val="minMax"/>
          <c:min val="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53901110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skok v daljino z mesta</a:t>
            </a:r>
          </a:p>
        </c:rich>
      </c:tx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[statistika.xlsx]PODATKI!$T$12</c:f>
                <c:numCache>
                  <c:formatCode>General</c:formatCode>
                  <c:ptCount val="1"/>
                  <c:pt idx="0">
                    <c:v>48.5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[statistika.xlsx]PODATKI!$T$4</c:f>
              <c:numCache>
                <c:formatCode>General</c:formatCode>
                <c:ptCount val="1"/>
                <c:pt idx="0">
                  <c:v>178.5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[statistika.xlsx]PODATKI!$T$9</c:f>
              <c:numCache>
                <c:formatCode>General</c:formatCode>
                <c:ptCount val="1"/>
                <c:pt idx="0">
                  <c:v>27.5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[statistika.xlsx]PODATKI!$T$11</c:f>
                <c:numCache>
                  <c:formatCode>General</c:formatCode>
                  <c:ptCount val="1"/>
                  <c:pt idx="0">
                    <c:v>31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[statistika.xlsx]PODATKI!$T$10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9001696"/>
        <c:axId val="539004440"/>
      </c:barChart>
      <c:catAx>
        <c:axId val="539001696"/>
        <c:scaling>
          <c:orientation val="minMax"/>
        </c:scaling>
        <c:delete val="1"/>
        <c:axPos val="l"/>
        <c:majorTickMark val="none"/>
        <c:minorTickMark val="none"/>
        <c:tickLblPos val="nextTo"/>
        <c:crossAx val="539004440"/>
        <c:crosses val="autoZero"/>
        <c:auto val="1"/>
        <c:lblAlgn val="ctr"/>
        <c:lblOffset val="100"/>
        <c:noMultiLvlLbl val="0"/>
      </c:catAx>
      <c:valAx>
        <c:axId val="539004440"/>
        <c:scaling>
          <c:orientation val="minMax"/>
          <c:min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539001696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skok v daljino z mesta</a:t>
            </a:r>
          </a:p>
        </c:rich>
      </c:tx>
      <c:layout/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spPr>
            <a:noFill/>
            <a:ln>
              <a:noFill/>
            </a:ln>
            <a:effectLst/>
          </c:spPr>
          <c:invertIfNegative val="0"/>
          <c:errBars>
            <c:errBarType val="minus"/>
            <c:errValType val="cust"/>
            <c:noEndCap val="0"/>
            <c:plus>
              <c:numLit>
                <c:formatCode>General</c:formatCode>
                <c:ptCount val="1"/>
                <c:pt idx="0">
                  <c:v>1</c:v>
                </c:pt>
              </c:numLit>
            </c:plus>
            <c:minus>
              <c:numRef>
                <c:f>[statistika.xlsx]PODATKI!$T$12</c:f>
                <c:numCache>
                  <c:formatCode>General</c:formatCode>
                  <c:ptCount val="1"/>
                  <c:pt idx="0">
                    <c:v>48.5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[statistika.xlsx]PODATKI!$T$4</c:f>
              <c:numCache>
                <c:formatCode>General</c:formatCode>
                <c:ptCount val="1"/>
                <c:pt idx="0">
                  <c:v>178.5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val>
            <c:numRef>
              <c:f>[statistika.xlsx]PODATKI!$T$9</c:f>
              <c:numCache>
                <c:formatCode>General</c:formatCode>
                <c:ptCount val="1"/>
                <c:pt idx="0">
                  <c:v>27.5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errBars>
            <c:errBarType val="plus"/>
            <c:errValType val="cust"/>
            <c:noEndCap val="0"/>
            <c:plus>
              <c:numRef>
                <c:f>[statistika.xlsx]PODATKI!$T$11</c:f>
                <c:numCache>
                  <c:formatCode>General</c:formatCode>
                  <c:ptCount val="1"/>
                  <c:pt idx="0">
                    <c:v>31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[statistika.xlsx]PODATKI!$T$10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72551264"/>
        <c:axId val="772570472"/>
      </c:barChart>
      <c:catAx>
        <c:axId val="772551264"/>
        <c:scaling>
          <c:orientation val="minMax"/>
        </c:scaling>
        <c:delete val="1"/>
        <c:axPos val="l"/>
        <c:majorTickMark val="none"/>
        <c:minorTickMark val="none"/>
        <c:tickLblPos val="nextTo"/>
        <c:crossAx val="772570472"/>
        <c:crosses val="autoZero"/>
        <c:auto val="1"/>
        <c:lblAlgn val="ctr"/>
        <c:lblOffset val="100"/>
        <c:noMultiLvlLbl val="0"/>
      </c:catAx>
      <c:valAx>
        <c:axId val="772570472"/>
        <c:scaling>
          <c:orientation val="minMax"/>
          <c:min val="12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cm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77255126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skok</a:t>
            </a:r>
            <a:r>
              <a:rPr lang="sl-SI" baseline="0"/>
              <a:t> v daljino z mesta</a:t>
            </a:r>
            <a:endParaRPr lang="sl-SI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[statistika.xlsx]PODATKI!$AP$46:$AP$53</c:f>
              <c:strCache>
                <c:ptCount val="8"/>
                <c:pt idx="0">
                  <c:v>0-120</c:v>
                </c:pt>
                <c:pt idx="1">
                  <c:v>120-140</c:v>
                </c:pt>
                <c:pt idx="2">
                  <c:v>140-160</c:v>
                </c:pt>
                <c:pt idx="3">
                  <c:v>160-180</c:v>
                </c:pt>
                <c:pt idx="4">
                  <c:v>180-200</c:v>
                </c:pt>
                <c:pt idx="5">
                  <c:v>200-220</c:v>
                </c:pt>
                <c:pt idx="6">
                  <c:v>220-240</c:v>
                </c:pt>
                <c:pt idx="7">
                  <c:v>240-260</c:v>
                </c:pt>
              </c:strCache>
            </c:strRef>
          </c:cat>
          <c:val>
            <c:numRef>
              <c:f>[statistika.xlsx]PODATKI!$AQ$46:$AQ$53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625617112"/>
        <c:axId val="625615936"/>
      </c:barChart>
      <c:catAx>
        <c:axId val="6256171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dolžina</a:t>
                </a:r>
                <a:r>
                  <a:rPr lang="sl-SI" baseline="0"/>
                  <a:t> [cm]</a:t>
                </a:r>
                <a:endParaRPr lang="sl-SI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25615936"/>
        <c:crosses val="autoZero"/>
        <c:auto val="1"/>
        <c:lblAlgn val="ctr"/>
        <c:lblOffset val="100"/>
        <c:noMultiLvlLbl val="0"/>
      </c:catAx>
      <c:valAx>
        <c:axId val="62561593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št. dijakov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25617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poligon nazaj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[statistika.xlsx]PODATKI!$AV$46:$AV$56</c:f>
              <c:strCache>
                <c:ptCount val="11"/>
                <c:pt idx="0">
                  <c:v>0-7</c:v>
                </c:pt>
                <c:pt idx="1">
                  <c:v>7-9</c:v>
                </c:pt>
                <c:pt idx="2">
                  <c:v>9-11</c:v>
                </c:pt>
                <c:pt idx="3">
                  <c:v>11-13</c:v>
                </c:pt>
                <c:pt idx="4">
                  <c:v>13-15</c:v>
                </c:pt>
                <c:pt idx="5">
                  <c:v>15-17</c:v>
                </c:pt>
                <c:pt idx="6">
                  <c:v>17-19</c:v>
                </c:pt>
                <c:pt idx="7">
                  <c:v>19-21</c:v>
                </c:pt>
                <c:pt idx="8">
                  <c:v>21-23</c:v>
                </c:pt>
                <c:pt idx="9">
                  <c:v>23-25</c:v>
                </c:pt>
                <c:pt idx="10">
                  <c:v>25-27</c:v>
                </c:pt>
              </c:strCache>
            </c:strRef>
          </c:cat>
          <c:val>
            <c:numRef>
              <c:f>[statistika.xlsx]PODATKI!$AW$46:$AW$56</c:f>
              <c:numCache>
                <c:formatCode>General</c:formatCode>
                <c:ptCount val="11"/>
                <c:pt idx="0">
                  <c:v>0</c:v>
                </c:pt>
                <c:pt idx="1">
                  <c:v>12</c:v>
                </c:pt>
                <c:pt idx="2">
                  <c:v>9</c:v>
                </c:pt>
                <c:pt idx="3">
                  <c:v>2</c:v>
                </c:pt>
                <c:pt idx="4">
                  <c:v>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625608488"/>
        <c:axId val="625616328"/>
      </c:barChart>
      <c:catAx>
        <c:axId val="625608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čas</a:t>
                </a:r>
                <a:r>
                  <a:rPr lang="sl-SI" baseline="0"/>
                  <a:t> [s]</a:t>
                </a:r>
                <a:endParaRPr lang="sl-SI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25616328"/>
        <c:crosses val="autoZero"/>
        <c:auto val="1"/>
        <c:lblAlgn val="ctr"/>
        <c:lblOffset val="100"/>
        <c:noMultiLvlLbl val="0"/>
      </c:catAx>
      <c:valAx>
        <c:axId val="625616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l-SI"/>
                  <a:t>št. dijakov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l-SI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625608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l-SI"/>
              <a:t>skok</a:t>
            </a:r>
            <a:r>
              <a:rPr lang="sl-SI" baseline="0"/>
              <a:t> v daljino z mesta</a:t>
            </a:r>
            <a:endParaRPr lang="sl-SI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l-SI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[statistika.xlsx]PODATKI!$AP$46:$AP$53</c:f>
              <c:strCache>
                <c:ptCount val="8"/>
                <c:pt idx="0">
                  <c:v>0-120</c:v>
                </c:pt>
                <c:pt idx="1">
                  <c:v>120-140</c:v>
                </c:pt>
                <c:pt idx="2">
                  <c:v>140-160</c:v>
                </c:pt>
                <c:pt idx="3">
                  <c:v>160-180</c:v>
                </c:pt>
                <c:pt idx="4">
                  <c:v>180-200</c:v>
                </c:pt>
                <c:pt idx="5">
                  <c:v>200-220</c:v>
                </c:pt>
                <c:pt idx="6">
                  <c:v>220-240</c:v>
                </c:pt>
                <c:pt idx="7">
                  <c:v>240-260</c:v>
                </c:pt>
              </c:strCache>
            </c:strRef>
          </c:cat>
          <c:val>
            <c:numRef>
              <c:f>[statistika.xlsx]PODATKI!$AQ$46:$AQ$53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6</c:v>
                </c:pt>
                <c:pt idx="4">
                  <c:v>5</c:v>
                </c:pt>
                <c:pt idx="5">
                  <c:v>11</c:v>
                </c:pt>
                <c:pt idx="6">
                  <c:v>2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72575176"/>
        <c:axId val="772572040"/>
      </c:barChart>
      <c:catAx>
        <c:axId val="772575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772572040"/>
        <c:crosses val="autoZero"/>
        <c:auto val="1"/>
        <c:lblAlgn val="ctr"/>
        <c:lblOffset val="100"/>
        <c:noMultiLvlLbl val="0"/>
      </c:catAx>
      <c:valAx>
        <c:axId val="772572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l-SI"/>
          </a:p>
        </c:txPr>
        <c:crossAx val="772575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l-S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833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8483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3335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533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8257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0511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242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175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403087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368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1196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C9D80-E46A-41F5-B517-28DC13827F5F}" type="datetimeFigureOut">
              <a:rPr lang="sl-SI" smtClean="0"/>
              <a:t>12. 06. 2016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10D49-52A4-45AB-98FD-4D6B7D459696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817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2"/>
            <a:ext cx="7772400" cy="2542495"/>
          </a:xfrm>
        </p:spPr>
        <p:txBody>
          <a:bodyPr>
            <a:normAutofit/>
          </a:bodyPr>
          <a:lstStyle/>
          <a:p>
            <a:r>
              <a:rPr lang="sl-SI" sz="4400" b="1" dirty="0" smtClean="0">
                <a:solidFill>
                  <a:schemeClr val="accent5">
                    <a:lumMod val="75000"/>
                  </a:schemeClr>
                </a:solidFill>
              </a:rPr>
              <a:t>STATISTIČNA OBDELAVA ŠPORTNEGA KARTONA</a:t>
            </a:r>
            <a:endParaRPr lang="sl-SI" sz="4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737429"/>
            <a:ext cx="6858000" cy="2086428"/>
          </a:xfrm>
        </p:spPr>
        <p:txBody>
          <a:bodyPr/>
          <a:lstStyle/>
          <a:p>
            <a:r>
              <a:rPr lang="sl-SI" b="1" dirty="0" smtClean="0"/>
              <a:t>S</a:t>
            </a:r>
            <a:r>
              <a:rPr lang="sl-SI" dirty="0" smtClean="0"/>
              <a:t>kok v </a:t>
            </a:r>
            <a:r>
              <a:rPr lang="sl-SI" b="1" dirty="0" smtClean="0"/>
              <a:t>d</a:t>
            </a:r>
            <a:r>
              <a:rPr lang="sl-SI" dirty="0" smtClean="0"/>
              <a:t>aljino z </a:t>
            </a:r>
            <a:r>
              <a:rPr lang="sl-SI" b="1" dirty="0" smtClean="0"/>
              <a:t>m</a:t>
            </a:r>
            <a:r>
              <a:rPr lang="sl-SI" dirty="0" smtClean="0"/>
              <a:t>esta, </a:t>
            </a:r>
            <a:r>
              <a:rPr lang="sl-SI" b="1" dirty="0" smtClean="0"/>
              <a:t>po</a:t>
            </a:r>
            <a:r>
              <a:rPr lang="sl-SI" dirty="0" smtClean="0"/>
              <a:t>ligon </a:t>
            </a:r>
            <a:r>
              <a:rPr lang="sl-SI" b="1" dirty="0" smtClean="0"/>
              <a:t>n</a:t>
            </a:r>
            <a:r>
              <a:rPr lang="sl-SI" dirty="0" smtClean="0"/>
              <a:t>azaj</a:t>
            </a:r>
            <a:endParaRPr lang="sl-SI" dirty="0"/>
          </a:p>
        </p:txBody>
      </p:sp>
      <p:pic>
        <p:nvPicPr>
          <p:cNvPr id="1026" name="Picture 2" descr="http://www.vegova.si/P/PDF/VegovaZnakVodoravn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35" y="0"/>
            <a:ext cx="5394993" cy="114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68413" y="6011350"/>
            <a:ext cx="3089787" cy="728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/>
          <a:lstStyle/>
          <a:p>
            <a:pPr marL="215900" indent="-215900" algn="r">
              <a:spcBef>
                <a:spcPts val="350"/>
              </a:spcBef>
              <a:buSzPct val="45000"/>
              <a:tabLst>
                <a:tab pos="215900" algn="l"/>
                <a:tab pos="1130300" algn="l"/>
                <a:tab pos="2044700" algn="l"/>
                <a:tab pos="2959100" algn="l"/>
                <a:tab pos="3873500" algn="l"/>
                <a:tab pos="4787900" algn="l"/>
                <a:tab pos="5702300" algn="l"/>
                <a:tab pos="6616700" algn="l"/>
                <a:tab pos="7531100" algn="l"/>
                <a:tab pos="8445500" algn="l"/>
                <a:tab pos="9359900" algn="l"/>
                <a:tab pos="10274300" algn="l"/>
              </a:tabLst>
            </a:pPr>
            <a:r>
              <a:rPr lang="sl-SI" dirty="0">
                <a:solidFill>
                  <a:srgbClr val="000000"/>
                </a:solidFill>
              </a:rPr>
              <a:t>Avtor: </a:t>
            </a:r>
            <a:r>
              <a:rPr lang="sl-SI" dirty="0">
                <a:solidFill>
                  <a:srgbClr val="000000"/>
                </a:solidFill>
              </a:rPr>
              <a:t>Jernej Jezeršek</a:t>
            </a:r>
            <a:br>
              <a:rPr lang="sl-SI" dirty="0">
                <a:solidFill>
                  <a:srgbClr val="000000"/>
                </a:solidFill>
              </a:rPr>
            </a:br>
            <a:r>
              <a:rPr lang="sl-SI" dirty="0" smtClean="0">
                <a:solidFill>
                  <a:srgbClr val="000000"/>
                </a:solidFill>
              </a:rPr>
              <a:t>Mentorica</a:t>
            </a:r>
            <a:r>
              <a:rPr lang="sl-SI" dirty="0">
                <a:solidFill>
                  <a:srgbClr val="000000"/>
                </a:solidFill>
              </a:rPr>
              <a:t>: Karin Kastelic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6191015"/>
            <a:ext cx="2068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l-SI" dirty="0" smtClean="0">
                <a:solidFill>
                  <a:srgbClr val="000000"/>
                </a:solidFill>
              </a:rPr>
              <a:t>Ljubljana, junij 2016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10200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l-SI" dirty="0" smtClean="0"/>
                  <a:t>Varianca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l-SI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l-SI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sl-SI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69975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Varianca je povprečje </a:t>
            </a:r>
            <a:r>
              <a:rPr lang="sl-SI" dirty="0"/>
              <a:t>kvadratov odmikov podatkov od srednje </a:t>
            </a:r>
            <a:r>
              <a:rPr lang="sl-SI" dirty="0" smtClean="0"/>
              <a:t>vrednosti</a:t>
            </a:r>
            <a:r>
              <a:rPr lang="sl-SI" dirty="0"/>
              <a:t>.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20914" y="3055852"/>
                <a:ext cx="7518400" cy="8937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l-SI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sl-S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sl-SI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sl-S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sl-SI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sl-S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sl-S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sl-SI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sl-S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+…</m:t>
                          </m:r>
                          <m:r>
                            <a:rPr lang="sl-SI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"/>
                                  <m:ctrlPr>
                                    <a:rPr lang="sl-SI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sl-S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sl-S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sl-SI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l-SI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sl-SI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sl-SI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sl-SI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sl-SI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sl-SI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14" y="3055852"/>
                <a:ext cx="7518400" cy="893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687821"/>
              </p:ext>
            </p:extLst>
          </p:nvPr>
        </p:nvGraphicFramePr>
        <p:xfrm>
          <a:off x="738767" y="4463888"/>
          <a:ext cx="3833233" cy="44400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33666"/>
                <a:gridCol w="1081928"/>
                <a:gridCol w="1017639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endParaRPr lang="sl-SI" sz="14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86305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dirty="0" smtClean="0"/>
                        <a:t>Varianca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642,7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11,4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38767" y="5422219"/>
            <a:ext cx="7886700" cy="1069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l-SI" dirty="0" smtClean="0"/>
              <a:t>Večja je varianca bolj so podatki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razpršeni</a:t>
            </a:r>
            <a:r>
              <a:rPr lang="sl-SI" dirty="0" smtClean="0"/>
              <a:t>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8219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l-SI" dirty="0" smtClean="0"/>
                  <a:t>Standardni odklon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Kvadratni koren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variance</a:t>
            </a:r>
            <a:r>
              <a:rPr lang="sl-SI" dirty="0" smtClean="0"/>
              <a:t> je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standardni odklon</a:t>
            </a:r>
            <a:r>
              <a:rPr lang="sl-SI" dirty="0"/>
              <a:t>.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214604" y="3038965"/>
                <a:ext cx="2588529" cy="9106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l-SI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sl-SI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grow m:val="on"/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l-SI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l-SI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l-S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l-SI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l-SI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l-SI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sl-SI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sl-SI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604" y="3038965"/>
                <a:ext cx="2588529" cy="91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7104933"/>
              </p:ext>
            </p:extLst>
          </p:nvPr>
        </p:nvGraphicFramePr>
        <p:xfrm>
          <a:off x="738767" y="4463888"/>
          <a:ext cx="3833233" cy="44400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33666"/>
                <a:gridCol w="1081928"/>
                <a:gridCol w="1017639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endParaRPr lang="sl-SI" sz="14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86305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dirty="0" smtClean="0"/>
                        <a:t>Standardni odklon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24,9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24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Frekvenčni razredi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Da podatke lažje obdelamo in prikažemo jih razdelimo v </a:t>
            </a:r>
            <a:r>
              <a:rPr lang="sl-SI" dirty="0" smtClean="0">
                <a:solidFill>
                  <a:schemeClr val="accent5">
                    <a:lumMod val="75000"/>
                  </a:schemeClr>
                </a:solidFill>
              </a:rPr>
              <a:t>frekvenčne razrede</a:t>
            </a:r>
            <a:r>
              <a:rPr lang="sl-SI" dirty="0" smtClean="0"/>
              <a:t>.</a:t>
            </a:r>
            <a:endParaRPr lang="sl-S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41859"/>
              </p:ext>
            </p:extLst>
          </p:nvPr>
        </p:nvGraphicFramePr>
        <p:xfrm>
          <a:off x="628650" y="3060541"/>
          <a:ext cx="3628572" cy="199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97"/>
                <a:gridCol w="918864"/>
                <a:gridCol w="918864"/>
                <a:gridCol w="853747"/>
              </a:tblGrid>
              <a:tr h="341925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Frekvenčni razred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Širina FR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Sredina FR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SDM - št. </a:t>
                      </a:r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dijakov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120-140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140-160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160-180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180-200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200-220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220-240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240-260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305881"/>
              </p:ext>
            </p:extLst>
          </p:nvPr>
        </p:nvGraphicFramePr>
        <p:xfrm>
          <a:off x="4801508" y="3066551"/>
          <a:ext cx="3628573" cy="2855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2783"/>
                <a:gridCol w="901930"/>
                <a:gridCol w="901930"/>
                <a:gridCol w="901930"/>
              </a:tblGrid>
              <a:tr h="46737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Frekvenčni razred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Širina FR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Sredina FR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PON - št. Dijakov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7-9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9-11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11-13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13-15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15-17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</a:tr>
              <a:tr h="2387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25-27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endParaRPr lang="sl-SI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3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Histogram</a:t>
            </a:r>
            <a:endParaRPr lang="sl-SI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204232" y="1905000"/>
          <a:ext cx="306160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878160" y="1905000"/>
          <a:ext cx="30616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671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Stolpčni diagram</a:t>
            </a:r>
            <a:endParaRPr lang="sl-SI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204232" y="1905000"/>
          <a:ext cx="306160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878160" y="1905000"/>
          <a:ext cx="30616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4576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Krožni diagram</a:t>
            </a:r>
            <a:endParaRPr lang="sl-SI" dirty="0"/>
          </a:p>
        </p:txBody>
      </p:sp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1204232" y="1905000"/>
          <a:ext cx="306160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878160" y="1905000"/>
          <a:ext cx="30616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599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Linijski diagram</a:t>
            </a:r>
            <a:endParaRPr lang="sl-SI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101925"/>
              </p:ext>
            </p:extLst>
          </p:nvPr>
        </p:nvGraphicFramePr>
        <p:xfrm>
          <a:off x="1204232" y="1905000"/>
          <a:ext cx="3061607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890338"/>
              </p:ext>
            </p:extLst>
          </p:nvPr>
        </p:nvGraphicFramePr>
        <p:xfrm>
          <a:off x="4878160" y="1905000"/>
          <a:ext cx="3061608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54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Viri in literatura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Pavlič, Gregor 2013, 1. izdaja, </a:t>
            </a:r>
            <a:r>
              <a:rPr lang="sl-SI" i="1" dirty="0"/>
              <a:t>Linea nova</a:t>
            </a:r>
            <a:r>
              <a:rPr lang="sl-SI" dirty="0"/>
              <a:t>, Ljubljana Modrijan 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24240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Podatki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2056898"/>
              </p:ext>
            </p:extLst>
          </p:nvPr>
        </p:nvGraphicFramePr>
        <p:xfrm>
          <a:off x="6054212" y="365126"/>
          <a:ext cx="2570402" cy="599843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803675"/>
                <a:gridCol w="803675"/>
                <a:gridCol w="963052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dijak</a:t>
                      </a:r>
                      <a:endParaRPr lang="sl-SI" sz="14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246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195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172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10,8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207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195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178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14,5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205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8,7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186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130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24,7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164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11,7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170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855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12,3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170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13,0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7,9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9,1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229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10,6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180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8,7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208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170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9,6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221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9,1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191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7,9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215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9,9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212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>
                          <a:effectLst/>
                        </a:rPr>
                        <a:t>9,2</a:t>
                      </a:r>
                      <a:endParaRPr lang="sl-SI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212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>
                          <a:effectLst/>
                        </a:rPr>
                        <a:t>8,8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690689"/>
            <a:ext cx="472685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Statistično sem obdelal podatke testiranja fantov G1.A razreda. Na preverjanju je sodelovalo 26 dijakov.</a:t>
            </a:r>
          </a:p>
          <a:p>
            <a:endParaRPr lang="sl-SI" sz="2800" dirty="0"/>
          </a:p>
          <a:p>
            <a:r>
              <a:rPr lang="sl-SI" sz="2800" dirty="0" smtClean="0"/>
              <a:t>Vzorec je cela množica.</a:t>
            </a:r>
          </a:p>
          <a:p>
            <a:r>
              <a:rPr lang="sl-SI" sz="2800" dirty="0" smtClean="0"/>
              <a:t>N = 26</a:t>
            </a:r>
            <a:endParaRPr lang="sl-SI" sz="2800" dirty="0"/>
          </a:p>
        </p:txBody>
      </p:sp>
    </p:spTree>
    <p:extLst>
      <p:ext uri="{BB962C8B-B14F-4D97-AF65-F5344CB8AC3E}">
        <p14:creationId xmlns:p14="http://schemas.microsoft.com/office/powerpoint/2010/main" val="291234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l-SI" dirty="0" smtClean="0"/>
                  <a:t/>
                </a:r>
                <a:br>
                  <a:rPr lang="sl-SI" dirty="0" smtClean="0"/>
                </a:br>
                <a:r>
                  <a:rPr lang="sl-SI" dirty="0" smtClean="0"/>
                  <a:t>Aritmetična sredina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l-SI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l-SI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sl-SI" dirty="0" smtClean="0"/>
                  <a:t> </a:t>
                </a:r>
                <a:endParaRPr lang="sl-SI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 b="-21198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 </a:t>
            </a:r>
            <a:endParaRPr lang="sl-SI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6144891"/>
              </p:ext>
            </p:extLst>
          </p:nvPr>
        </p:nvGraphicFramePr>
        <p:xfrm>
          <a:off x="738767" y="1825625"/>
          <a:ext cx="3833233" cy="66334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33666"/>
                <a:gridCol w="1081928"/>
                <a:gridCol w="1017639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endParaRPr lang="sl-SI" sz="14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Povprečje G 1.A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 smtClean="0">
                          <a:effectLst/>
                        </a:rPr>
                        <a:t>197,5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u="none" strike="noStrike" dirty="0" smtClean="0">
                          <a:effectLst/>
                        </a:rPr>
                        <a:t>10,2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Slovensko povprečje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dirty="0" smtClean="0"/>
                        <a:t>207,9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dirty="0" smtClean="0"/>
                        <a:t>10,45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628650" y="2611195"/>
                <a:ext cx="3779368" cy="6486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sl-SI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sl-S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sl-SI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sl-SI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l-SI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l-SI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sl-SI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l-SI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sl-SI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611195"/>
                <a:ext cx="3779368" cy="64863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738767" y="3394770"/>
            <a:ext cx="70974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sz="2800" dirty="0" smtClean="0"/>
              <a:t>Aritmetično sredino dobimo tako da </a:t>
            </a:r>
            <a:r>
              <a:rPr lang="sl-SI" sz="2800" b="1" dirty="0" smtClean="0">
                <a:solidFill>
                  <a:schemeClr val="accent5">
                    <a:lumMod val="75000"/>
                  </a:schemeClr>
                </a:solidFill>
              </a:rPr>
              <a:t>vse podatke seštejemo</a:t>
            </a:r>
            <a:r>
              <a:rPr lang="sl-SI" sz="2800" dirty="0" smtClean="0"/>
              <a:t> in jih </a:t>
            </a:r>
            <a:r>
              <a:rPr lang="sl-SI" sz="2800" b="1" dirty="0" smtClean="0">
                <a:solidFill>
                  <a:schemeClr val="accent5">
                    <a:lumMod val="75000"/>
                  </a:schemeClr>
                </a:solidFill>
              </a:rPr>
              <a:t>delimo z njihovim številom</a:t>
            </a:r>
            <a:r>
              <a:rPr lang="sl-SI" sz="2800" dirty="0" smtClean="0"/>
              <a:t>.</a:t>
            </a:r>
            <a:endParaRPr lang="sl-SI" sz="2800" dirty="0"/>
          </a:p>
        </p:txBody>
      </p:sp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077653"/>
              </p:ext>
            </p:extLst>
          </p:nvPr>
        </p:nvGraphicFramePr>
        <p:xfrm>
          <a:off x="5021942" y="4466772"/>
          <a:ext cx="3374571" cy="2249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745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l-SI" dirty="0" smtClean="0"/>
                  <a:t>Mediana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sl-SI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(središčnica)</a:t>
                </a:r>
                <a:endParaRPr lang="sl-SI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2228096"/>
              </p:ext>
            </p:extLst>
          </p:nvPr>
        </p:nvGraphicFramePr>
        <p:xfrm>
          <a:off x="6748623" y="367395"/>
          <a:ext cx="1766727" cy="601612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41674"/>
                <a:gridCol w="825053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855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10,8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12,3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5619750" cy="4351338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Mediana je vrednost statistične spremenljivke, ki je od ene polovice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večja ali enaka</a:t>
            </a:r>
            <a:r>
              <a:rPr lang="sl-SI" dirty="0" smtClean="0"/>
              <a:t> od druge pa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manjša ali enaka</a:t>
            </a:r>
            <a:r>
              <a:rPr lang="sl-SI" dirty="0" smtClean="0"/>
              <a:t>. Pri sodem številu podatkov vzamemo aritmetično sredino srednjih podatkov. </a:t>
            </a:r>
            <a:endParaRPr lang="sl-SI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50971" y="3512457"/>
            <a:ext cx="1603829" cy="131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565224" y="4914423"/>
                <a:ext cx="2294667" cy="524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l-SI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l-S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205+207</m:t>
                          </m:r>
                        </m:num>
                        <m:den>
                          <m:r>
                            <a:rPr lang="sl-SI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=206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24" y="4914423"/>
                <a:ext cx="2294667" cy="5241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6357259" y="6383521"/>
            <a:ext cx="29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Podatki urejeni po velikosti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63709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l-SI" dirty="0" smtClean="0"/>
                  <a:t>Modus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l-SI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(gostiščnica)</a:t>
                </a:r>
                <a:endParaRPr lang="sl-SI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471955"/>
              </p:ext>
            </p:extLst>
          </p:nvPr>
        </p:nvGraphicFramePr>
        <p:xfrm>
          <a:off x="6748623" y="367395"/>
          <a:ext cx="1766727" cy="601612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41674"/>
                <a:gridCol w="825053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 smtClean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  <a:endParaRPr lang="sl-SI" sz="1400" b="1" i="0" u="none" strike="noStrike" kern="1200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8,2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8,5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8,8</a:t>
                      </a:r>
                    </a:p>
                  </a:txBody>
                  <a:tcPr marL="9525" marR="9525" marT="9525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</a:t>
                      </a:r>
                    </a:p>
                  </a:txBody>
                  <a:tcPr marL="9525" marR="9525" marT="9525" marB="0" anchor="b"/>
                </a:tc>
              </a:tr>
              <a:tr h="185569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9,1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b="1" i="0" u="none" strike="noStrike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8043" marR="8043" marT="8043" marB="0" anchor="b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10,6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10,8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12,3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13,0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14,5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8043" marR="8043" marT="8043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24,7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444171"/>
            <a:ext cx="5619750" cy="4732792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Modus je vrednost podatka, ki se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največkrat ponovi</a:t>
            </a:r>
            <a:r>
              <a:rPr lang="sl-SI" dirty="0" smtClean="0"/>
              <a:t>. Če se dve vrednosti ponovita enako krat je vrednost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bimodalna</a:t>
            </a:r>
            <a:r>
              <a:rPr lang="sl-SI" dirty="0" smtClean="0"/>
              <a:t>. </a:t>
            </a:r>
          </a:p>
          <a:p>
            <a:pPr marL="0" indent="0">
              <a:buNone/>
            </a:pPr>
            <a:r>
              <a:rPr lang="sl-SI" dirty="0" smtClean="0"/>
              <a:t>Če podatke razdelimo na razdere, namesto modusa iščemo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modalni razred</a:t>
            </a:r>
            <a:r>
              <a:rPr lang="sl-SI" dirty="0" smtClean="0"/>
              <a:t>.</a:t>
            </a:r>
            <a:endParaRPr lang="sl-SI" dirty="0"/>
          </a:p>
        </p:txBody>
      </p:sp>
      <p:sp>
        <p:nvSpPr>
          <p:cNvPr id="14" name="TextBox 13"/>
          <p:cNvSpPr txBox="1"/>
          <p:nvPr/>
        </p:nvSpPr>
        <p:spPr>
          <a:xfrm>
            <a:off x="6357259" y="6383521"/>
            <a:ext cx="2975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 smtClean="0"/>
              <a:t>Podatki urejeni po velikosti</a:t>
            </a:r>
            <a:endParaRPr lang="sl-SI" dirty="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243625"/>
              </p:ext>
            </p:extLst>
          </p:nvPr>
        </p:nvGraphicFramePr>
        <p:xfrm>
          <a:off x="628650" y="4278086"/>
          <a:ext cx="2591431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9125755"/>
              </p:ext>
            </p:extLst>
          </p:nvPr>
        </p:nvGraphicFramePr>
        <p:xfrm>
          <a:off x="3339854" y="4278086"/>
          <a:ext cx="2591432" cy="2579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5328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Škatla z brki (diagram </a:t>
            </a:r>
            <a:r>
              <a:rPr lang="sl-SI" dirty="0" err="1" smtClean="0"/>
              <a:t>kvartilov</a:t>
            </a:r>
            <a:r>
              <a:rPr lang="sl-SI" dirty="0" smtClean="0"/>
              <a:t>)</a:t>
            </a:r>
            <a:endParaRPr lang="sl-SI" dirty="0"/>
          </a:p>
        </p:txBody>
      </p:sp>
      <p:graphicFrame>
        <p:nvGraphicFramePr>
          <p:cNvPr id="5" name="Grafikon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9745380"/>
              </p:ext>
            </p:extLst>
          </p:nvPr>
        </p:nvGraphicFramePr>
        <p:xfrm>
          <a:off x="4931738" y="3648301"/>
          <a:ext cx="3056844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62000" y="2307771"/>
            <a:ext cx="856343" cy="275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08428" y="1938439"/>
                <a:ext cx="90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8" y="1938439"/>
                <a:ext cx="907143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973285" y="2326305"/>
                <a:ext cx="907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285" y="2326305"/>
                <a:ext cx="907143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H="1">
            <a:off x="3680506" y="2823029"/>
            <a:ext cx="746350" cy="225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975429" y="2695637"/>
            <a:ext cx="43542" cy="1999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493932" y="2326305"/>
                <a:ext cx="1050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932" y="2326305"/>
                <a:ext cx="1050077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400314" y="2985716"/>
                <a:ext cx="1050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314" y="2985716"/>
                <a:ext cx="1050077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2"/>
          </p:cNvCxnSpPr>
          <p:nvPr/>
        </p:nvCxnSpPr>
        <p:spPr>
          <a:xfrm>
            <a:off x="1925353" y="3355048"/>
            <a:ext cx="568579" cy="1340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282438" y="3028044"/>
                <a:ext cx="1050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438" y="3028044"/>
                <a:ext cx="105007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3155467" y="3397376"/>
            <a:ext cx="652010" cy="133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rafikon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8949303"/>
              </p:ext>
            </p:extLst>
          </p:nvPr>
        </p:nvGraphicFramePr>
        <p:xfrm>
          <a:off x="1257015" y="3645126"/>
          <a:ext cx="3057638" cy="305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98297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Razpršenost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/>
              <a:t>Razpršenost nam pove kako so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podatki porazdeljeni</a:t>
            </a:r>
            <a:r>
              <a:rPr lang="sl-SI" dirty="0" smtClean="0"/>
              <a:t>.</a:t>
            </a:r>
          </a:p>
          <a:p>
            <a:pPr marL="0" indent="0">
              <a:buNone/>
            </a:pPr>
            <a:endParaRPr lang="sl-SI" dirty="0" smtClean="0"/>
          </a:p>
          <a:p>
            <a:r>
              <a:rPr lang="sl-SI" dirty="0" smtClean="0"/>
              <a:t>Variacijski razmik</a:t>
            </a:r>
          </a:p>
          <a:p>
            <a:r>
              <a:rPr lang="sl-SI" dirty="0" smtClean="0"/>
              <a:t>Interkvartilni rang</a:t>
            </a:r>
          </a:p>
          <a:p>
            <a:r>
              <a:rPr lang="sl-SI" dirty="0" smtClean="0"/>
              <a:t>Varianca</a:t>
            </a:r>
          </a:p>
          <a:p>
            <a:r>
              <a:rPr lang="sl-SI" dirty="0" smtClean="0"/>
              <a:t>Standardni odklon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98917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l-SI" dirty="0" smtClean="0"/>
                  <a:t>Variacijski razmik </a:t>
                </a:r>
                <a14:m>
                  <m:oMath xmlns:m="http://schemas.openxmlformats.org/officeDocument/2006/math">
                    <m:r>
                      <a:rPr lang="sl-SI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61118"/>
          </a:xfrm>
        </p:spPr>
        <p:txBody>
          <a:bodyPr/>
          <a:lstStyle/>
          <a:p>
            <a:pPr marL="0" indent="0">
              <a:buNone/>
            </a:pPr>
            <a:r>
              <a:rPr lang="sl-SI" dirty="0" smtClean="0"/>
              <a:t>Variacijski razmik nam pove razliko med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najmanjšo</a:t>
            </a:r>
            <a:r>
              <a:rPr lang="sl-SI" dirty="0" smtClean="0"/>
              <a:t> in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največjo</a:t>
            </a:r>
            <a:r>
              <a:rPr lang="sl-SI" dirty="0" smtClean="0"/>
              <a:t> vrednostjo v množici.</a:t>
            </a:r>
            <a:endParaRPr lang="sl-SI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571012"/>
              </p:ext>
            </p:extLst>
          </p:nvPr>
        </p:nvGraphicFramePr>
        <p:xfrm>
          <a:off x="738767" y="2856139"/>
          <a:ext cx="3833233" cy="88977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733666"/>
                <a:gridCol w="1081928"/>
                <a:gridCol w="1017639"/>
              </a:tblGrid>
              <a:tr h="162884">
                <a:tc>
                  <a:txBody>
                    <a:bodyPr/>
                    <a:lstStyle/>
                    <a:p>
                      <a:pPr algn="l" fontAlgn="b"/>
                      <a:endParaRPr lang="sl-SI" sz="1400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SDM [cm]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sl-SI" sz="1400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PON [s]</a:t>
                      </a:r>
                      <a:endParaRPr lang="sl-SI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  <a:tr h="155128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24,7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7,9</a:t>
                      </a:r>
                    </a:p>
                  </a:txBody>
                  <a:tcPr marL="9525" marR="9525" marT="9525" marB="0" anchor="b"/>
                </a:tc>
              </a:tr>
              <a:tr h="155128">
                <a:tc>
                  <a:txBody>
                    <a:bodyPr/>
                    <a:lstStyle/>
                    <a:p>
                      <a:pPr algn="r" fontAlgn="b"/>
                      <a:r>
                        <a:rPr lang="sl-SI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Variacijski razmik</a:t>
                      </a:r>
                      <a:endParaRPr lang="sl-SI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756" marR="7756" marT="7756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sl-SI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16,8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628650" y="4407092"/>
                <a:ext cx="19366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sl-SI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07092"/>
                <a:ext cx="1936619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5040539"/>
            <a:ext cx="7886700" cy="961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l-SI" dirty="0" smtClean="0"/>
              <a:t>Variacijski razmik ni dober kazalec razpršenosti, ker nanj močno vplivajo ekstremne vrednosti (osamelci).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37893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l-SI" dirty="0" smtClean="0"/>
                  <a:t>Interkvartilni rang </a:t>
                </a:r>
                <a14:m>
                  <m:oMath xmlns:m="http://schemas.openxmlformats.org/officeDocument/2006/math">
                    <m:r>
                      <a:rPr lang="sl-SI" b="0" i="1" smtClean="0">
                        <a:latin typeface="Cambria Math" panose="02040503050406030204" pitchFamily="18" charset="0"/>
                      </a:rPr>
                      <m:t>𝐼𝑅</m:t>
                    </m:r>
                  </m:oMath>
                </a14:m>
                <a:endParaRPr lang="sl-SI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/>
              <a:t>Interkvartilni </a:t>
            </a:r>
            <a:r>
              <a:rPr lang="sl-SI" dirty="0" smtClean="0"/>
              <a:t>rang je razlika med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tretjim kvartilom</a:t>
            </a:r>
            <a:r>
              <a:rPr lang="sl-SI" dirty="0" smtClean="0"/>
              <a:t> in </a:t>
            </a:r>
            <a:r>
              <a:rPr lang="sl-SI" b="1" dirty="0" smtClean="0">
                <a:solidFill>
                  <a:schemeClr val="accent5">
                    <a:lumMod val="75000"/>
                  </a:schemeClr>
                </a:solidFill>
              </a:rPr>
              <a:t>prvim kvartilom</a:t>
            </a:r>
            <a:r>
              <a:rPr lang="sl-SI" dirty="0" smtClean="0"/>
              <a:t>. Je dokaj zanesljiva mera razpršenosti.</a:t>
            </a:r>
            <a:endParaRPr lang="sl-SI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5236741" y="3224177"/>
                <a:ext cx="15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𝐼𝑅</m:t>
                      </m:r>
                      <m:r>
                        <a:rPr lang="sl-SI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sl-SI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sl-SI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41" y="3224177"/>
                <a:ext cx="157395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166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afikon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91837"/>
              </p:ext>
            </p:extLst>
          </p:nvPr>
        </p:nvGraphicFramePr>
        <p:xfrm>
          <a:off x="628650" y="3478212"/>
          <a:ext cx="3057638" cy="3051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872343" y="5537200"/>
            <a:ext cx="631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1942448" y="5537200"/>
                <a:ext cx="4911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l-SI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sl-SI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448" y="5537200"/>
                <a:ext cx="49116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82304436"/>
                  </p:ext>
                </p:extLst>
              </p:nvPr>
            </p:nvGraphicFramePr>
            <p:xfrm>
              <a:off x="4107102" y="4186350"/>
              <a:ext cx="3833233" cy="889771"/>
            </p:xfrm>
            <a:graphic>
              <a:graphicData uri="http://schemas.openxmlformats.org/drawingml/2006/table">
                <a:tbl>
                  <a:tblPr>
                    <a:tableStyleId>{BDBED569-4797-4DF1-A0F4-6AAB3CD982D8}</a:tableStyleId>
                  </a:tblPr>
                  <a:tblGrid>
                    <a:gridCol w="1733666"/>
                    <a:gridCol w="1081928"/>
                    <a:gridCol w="1017639"/>
                  </a:tblGrid>
                  <a:tr h="162884">
                    <a:tc>
                      <a:txBody>
                        <a:bodyPr/>
                        <a:lstStyle/>
                        <a:p>
                          <a:pPr algn="l" fontAlgn="b"/>
                          <a:endParaRPr lang="sl-SI" sz="140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756" marR="7756" marT="7756" marB="0" anchor="b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sl-SI" sz="1400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SDM [cm]</a:t>
                          </a:r>
                          <a:endParaRPr lang="sl-SI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sl-SI" sz="1400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PON [s]</a:t>
                          </a:r>
                          <a:endParaRPr lang="sl-SI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</a:tr>
                  <a:tr h="155128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sl-SI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10,425</a:t>
                          </a:r>
                        </a:p>
                      </a:txBody>
                      <a:tcPr marL="9525" marR="9525" marT="9525" marB="0" anchor="b"/>
                    </a:tc>
                  </a:tr>
                  <a:tr h="155128">
                    <a:tc>
                      <a:txBody>
                        <a:bodyPr/>
                        <a:lstStyle/>
                        <a:p>
                          <a:pPr marL="0" marR="0" indent="0" algn="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sl-SI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l-SI" sz="14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sl-SI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sl-SI" sz="14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178,5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8,7</a:t>
                          </a:r>
                        </a:p>
                      </a:txBody>
                      <a:tcPr marL="9525" marR="9525" marT="9525" marB="0" anchor="b"/>
                    </a:tc>
                  </a:tr>
                  <a:tr h="155128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dirty="0" smtClean="0"/>
                            <a:t>Interkvartilni rang</a:t>
                          </a:r>
                          <a:endParaRPr lang="sl-SI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1,725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82304436"/>
                  </p:ext>
                </p:extLst>
              </p:nvPr>
            </p:nvGraphicFramePr>
            <p:xfrm>
              <a:off x="4107102" y="4186350"/>
              <a:ext cx="3833233" cy="889771"/>
            </p:xfrm>
            <a:graphic>
              <a:graphicData uri="http://schemas.openxmlformats.org/drawingml/2006/table">
                <a:tbl>
                  <a:tblPr>
                    <a:tableStyleId>{BDBED569-4797-4DF1-A0F4-6AAB3CD982D8}</a:tableStyleId>
                  </a:tblPr>
                  <a:tblGrid>
                    <a:gridCol w="1733666"/>
                    <a:gridCol w="1081928"/>
                    <a:gridCol w="1017639"/>
                  </a:tblGrid>
                  <a:tr h="221116">
                    <a:tc>
                      <a:txBody>
                        <a:bodyPr/>
                        <a:lstStyle/>
                        <a:p>
                          <a:pPr algn="l" fontAlgn="b"/>
                          <a:endParaRPr lang="sl-SI" sz="1400" u="none" strike="noStrike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756" marR="7756" marT="7756" marB="0" anchor="b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sl-SI" sz="1400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SDM [cm]</a:t>
                          </a:r>
                          <a:endParaRPr lang="sl-SI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b"/>
                          <a:r>
                            <a:rPr lang="sl-SI" sz="1400" u="none" strike="noStrike" dirty="0" smtClean="0">
                              <a:solidFill>
                                <a:schemeClr val="bg1"/>
                              </a:solidFill>
                              <a:effectLst/>
                            </a:rPr>
                            <a:t>PON [s]</a:t>
                          </a:r>
                          <a:endParaRPr lang="sl-SI" sz="1400" b="1" i="0" u="none" strike="noStrike" dirty="0">
                            <a:solidFill>
                              <a:schemeClr val="bg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>
                        <a:solidFill>
                          <a:schemeClr val="accent1">
                            <a:lumMod val="50000"/>
                          </a:schemeClr>
                        </a:solidFill>
                      </a:tcPr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7756" marR="7756" marT="7756" marB="0" anchor="b">
                        <a:blipFill rotWithShape="0">
                          <a:blip r:embed="rId6"/>
                          <a:stretch>
                            <a:fillRect l="-351" t="-122222" r="-121754" b="-2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215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10,425</a:t>
                          </a: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endParaRPr lang="sl-SI"/>
                        </a:p>
                      </a:txBody>
                      <a:tcPr marL="7756" marR="7756" marT="7756" marB="0" anchor="b">
                        <a:blipFill rotWithShape="0">
                          <a:blip r:embed="rId6"/>
                          <a:stretch>
                            <a:fillRect l="-351" t="-216216" r="-121754" b="-15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178,5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8,7</a:t>
                          </a:r>
                        </a:p>
                      </a:txBody>
                      <a:tcPr marL="9525" marR="9525" marT="9525" marB="0" anchor="b"/>
                    </a:tc>
                  </a:tr>
                  <a:tr h="222885"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dirty="0" smtClean="0"/>
                            <a:t>Interkvartilni rang</a:t>
                          </a:r>
                          <a:endParaRPr lang="sl-SI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7756" marR="7756" marT="7756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36,5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r" fontAlgn="b"/>
                          <a:r>
                            <a:rPr lang="sl-SI" sz="14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1,725</a:t>
                          </a:r>
                        </a:p>
                      </a:txBody>
                      <a:tcPr marL="9525" marR="9525" marT="9525" marB="0" anchor="b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1375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</TotalTime>
  <Words>747</Words>
  <Application>Microsoft Office PowerPoint</Application>
  <PresentationFormat>On-screen Show (4:3)</PresentationFormat>
  <Paragraphs>384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Office Theme</vt:lpstr>
      <vt:lpstr>STATISTIČNA OBDELAVA ŠPORTNEGA KARTONA</vt:lpstr>
      <vt:lpstr>Podatki</vt:lpstr>
      <vt:lpstr> Aritmetična sredina x ̅ </vt:lpstr>
      <vt:lpstr>Mediana m (središčnica)</vt:lpstr>
      <vt:lpstr>Modus M (gostiščnica)</vt:lpstr>
      <vt:lpstr>Škatla z brki (diagram kvartilov)</vt:lpstr>
      <vt:lpstr>Razpršenost</vt:lpstr>
      <vt:lpstr>Variacijski razmik R</vt:lpstr>
      <vt:lpstr>Interkvartilni rang IR</vt:lpstr>
      <vt:lpstr>Varianca s^2</vt:lpstr>
      <vt:lpstr>Standardni odklon s</vt:lpstr>
      <vt:lpstr>Frekvenčni razredi</vt:lpstr>
      <vt:lpstr>Histogram</vt:lpstr>
      <vt:lpstr>Stolpčni diagram</vt:lpstr>
      <vt:lpstr>Krožni diagram</vt:lpstr>
      <vt:lpstr>Linijski diagram</vt:lpstr>
      <vt:lpstr>Viri in literatura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STATISTIČNA OBDELAVA ŠPORTNEGA KARTONA</dc:title>
  <dc:creator>Nejc Jezeršek</dc:creator>
  <cp:lastModifiedBy>Nejc Jezeršek</cp:lastModifiedBy>
  <cp:revision>40</cp:revision>
  <dcterms:created xsi:type="dcterms:W3CDTF">2016-06-12T11:33:11Z</dcterms:created>
  <dcterms:modified xsi:type="dcterms:W3CDTF">2016-06-12T16:03:13Z</dcterms:modified>
</cp:coreProperties>
</file>