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70"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454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1"/>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venir"/>
                <a:ea typeface="Avenir"/>
                <a:cs typeface="Avenir"/>
                <a:sym typeface="Avenir"/>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venir"/>
                <a:ea typeface="Avenir"/>
                <a:cs typeface="Avenir"/>
                <a:sym typeface="Avenir"/>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venir"/>
                <a:ea typeface="Avenir"/>
                <a:cs typeface="Avenir"/>
                <a:sym typeface="Avenir"/>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9pPr>
          </a:lstStyle>
          <a:p>
            <a:endParaRPr/>
          </a:p>
        </p:txBody>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0"/>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7" name="Google Shape;107;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8" name="Google Shape;108;p13"/>
          <p:cNvSpPr/>
          <p:nvPr/>
        </p:nvSpPr>
        <p:spPr>
          <a:xfrm rot="-172285">
            <a:off x="1108520" y="775849"/>
            <a:ext cx="2987899" cy="2987899"/>
          </a:xfrm>
          <a:prstGeom prst="arc">
            <a:avLst>
              <a:gd name="adj1" fmla="val 16200000"/>
              <a:gd name="adj2" fmla="val 2287352"/>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9" name="Google Shape;109;p13"/>
          <p:cNvSpPr txBox="1">
            <a:spLocks noGrp="1"/>
          </p:cNvSpPr>
          <p:nvPr>
            <p:ph type="ctrTitle"/>
          </p:nvPr>
        </p:nvSpPr>
        <p:spPr>
          <a:xfrm>
            <a:off x="4517518" y="2910394"/>
            <a:ext cx="3156962" cy="83878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500"/>
              <a:buFont typeface="Twentieth Century"/>
              <a:buNone/>
            </a:pPr>
            <a:r>
              <a:rPr lang="en-US" sz="4000" b="1" dirty="0">
                <a:solidFill>
                  <a:schemeClr val="tx1"/>
                </a:solidFill>
                <a:latin typeface="Comic Sans MS" panose="030F0702030302020204" pitchFamily="66" charset="0"/>
              </a:rPr>
              <a:t>Type Racing</a:t>
            </a:r>
            <a:endParaRPr sz="4000" b="1" dirty="0">
              <a:solidFill>
                <a:schemeClr val="tx1"/>
              </a:solidFill>
              <a:latin typeface="Comic Sans MS" panose="030F0702030302020204" pitchFamily="66" charset="0"/>
            </a:endParaRPr>
          </a:p>
        </p:txBody>
      </p:sp>
      <p:sp>
        <p:nvSpPr>
          <p:cNvPr id="110" name="Google Shape;110;p13"/>
          <p:cNvSpPr/>
          <p:nvPr/>
        </p:nvSpPr>
        <p:spPr>
          <a:xfrm>
            <a:off x="5394269" y="4274457"/>
            <a:ext cx="825256" cy="825256"/>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1" name="Google Shape;111;p13"/>
          <p:cNvSpPr/>
          <p:nvPr/>
        </p:nvSpPr>
        <p:spPr>
          <a:xfrm>
            <a:off x="860742" y="5649686"/>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2" name="Picture 10">
            <a:extLst>
              <a:ext uri="{FF2B5EF4-FFF2-40B4-BE49-F238E27FC236}">
                <a16:creationId xmlns:a16="http://schemas.microsoft.com/office/drawing/2014/main" id="{CC7B9C0F-7481-4589-B4F5-922CB41C6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326" y="1414501"/>
            <a:ext cx="2715347" cy="1809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9" name="Google Shape;209;p23"/>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10" name="Google Shape;210;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rgbClr val="FFFFFF"/>
              </a:solidFill>
              <a:latin typeface="Calibri"/>
              <a:ea typeface="Calibri"/>
              <a:cs typeface="Calibri"/>
              <a:sym typeface="Calibri"/>
            </a:endParaRPr>
          </a:p>
        </p:txBody>
      </p:sp>
      <p:sp>
        <p:nvSpPr>
          <p:cNvPr id="211" name="Google Shape;211;p23"/>
          <p:cNvSpPr txBox="1">
            <a:spLocks noGrp="1"/>
          </p:cNvSpPr>
          <p:nvPr>
            <p:ph type="title"/>
          </p:nvPr>
        </p:nvSpPr>
        <p:spPr>
          <a:xfrm>
            <a:off x="6733645" y="1131860"/>
            <a:ext cx="5221185" cy="307201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Twentieth Century"/>
              <a:buNone/>
            </a:pPr>
            <a:r>
              <a:rPr lang="en-US" sz="6000" dirty="0">
                <a:solidFill>
                  <a:schemeClr val="dk1"/>
                </a:solidFill>
                <a:latin typeface="Twentieth Century"/>
                <a:ea typeface="Twentieth Century"/>
                <a:cs typeface="Twentieth Century"/>
                <a:sym typeface="Twentieth Century"/>
              </a:rPr>
              <a:t>Software Architecture</a:t>
            </a:r>
            <a:endParaRPr dirty="0"/>
          </a:p>
        </p:txBody>
      </p:sp>
      <p:sp>
        <p:nvSpPr>
          <p:cNvPr id="212" name="Google Shape;212;p23"/>
          <p:cNvSpPr/>
          <p:nvPr/>
        </p:nvSpPr>
        <p:spPr>
          <a:xfrm>
            <a:off x="6604059" y="0"/>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13" name="Google Shape;213;p23"/>
          <p:cNvSpPr/>
          <p:nvPr/>
        </p:nvSpPr>
        <p:spPr>
          <a:xfrm>
            <a:off x="10567336" y="1"/>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4" name="Google Shape;214;p23"/>
          <p:cNvSpPr/>
          <p:nvPr/>
        </p:nvSpPr>
        <p:spPr>
          <a:xfrm>
            <a:off x="12032259" y="2916245"/>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5" name="Google Shape;215;p23"/>
          <p:cNvSpPr/>
          <p:nvPr/>
        </p:nvSpPr>
        <p:spPr>
          <a:xfrm>
            <a:off x="7148440" y="5717906"/>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16" name="Google Shape;216;p23"/>
          <p:cNvSpPr/>
          <p:nvPr/>
        </p:nvSpPr>
        <p:spPr>
          <a:xfrm>
            <a:off x="6647511" y="6258756"/>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7" name="Google Shape;217;p23"/>
          <p:cNvSpPr/>
          <p:nvPr/>
        </p:nvSpPr>
        <p:spPr>
          <a:xfrm>
            <a:off x="10643820" y="5835650"/>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pic>
        <p:nvPicPr>
          <p:cNvPr id="1026" name="Picture 2" descr="Coding Icons - Download Free Vector Icons | Noun Project">
            <a:extLst>
              <a:ext uri="{FF2B5EF4-FFF2-40B4-BE49-F238E27FC236}">
                <a16:creationId xmlns:a16="http://schemas.microsoft.com/office/drawing/2014/main" id="{BD72FFBA-390C-4BC6-8E2C-D62E6ABF1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630" y="2482063"/>
            <a:ext cx="644339" cy="644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ule Icons - Download Free Vector Icons | Noun Project">
            <a:extLst>
              <a:ext uri="{FF2B5EF4-FFF2-40B4-BE49-F238E27FC236}">
                <a16:creationId xmlns:a16="http://schemas.microsoft.com/office/drawing/2014/main" id="{3A425314-F253-4962-B1FD-A18949DCA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172" y="1272842"/>
            <a:ext cx="655199" cy="6551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FA18460-3C9C-4F97-9C88-64310D0B1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867" y="1194471"/>
            <a:ext cx="1181810" cy="7875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sktop laptop mac monitor pc screen icon - 48 Bubbles">
            <a:extLst>
              <a:ext uri="{FF2B5EF4-FFF2-40B4-BE49-F238E27FC236}">
                <a16:creationId xmlns:a16="http://schemas.microsoft.com/office/drawing/2014/main" id="{92E57995-6188-4E08-A75D-C2A356F83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6010" y="3846832"/>
            <a:ext cx="1663525" cy="16635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D47B83-DDED-4B40-A72D-FB73339398DA}"/>
              </a:ext>
            </a:extLst>
          </p:cNvPr>
          <p:cNvCxnSpPr>
            <a:cxnSpLocks/>
          </p:cNvCxnSpPr>
          <p:nvPr/>
        </p:nvCxnSpPr>
        <p:spPr>
          <a:xfrm>
            <a:off x="1805002" y="1970947"/>
            <a:ext cx="1035628" cy="510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9F1D1C0-6E58-4B74-AC02-11462B4DB0BD}"/>
              </a:ext>
            </a:extLst>
          </p:cNvPr>
          <p:cNvCxnSpPr>
            <a:cxnSpLocks/>
            <a:stCxn id="1034" idx="2"/>
            <a:endCxn id="1026" idx="0"/>
          </p:cNvCxnSpPr>
          <p:nvPr/>
        </p:nvCxnSpPr>
        <p:spPr>
          <a:xfrm>
            <a:off x="3157772" y="1981980"/>
            <a:ext cx="5028" cy="50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9A9CAF9-4E12-4B64-BDF3-D23B90454790}"/>
              </a:ext>
            </a:extLst>
          </p:cNvPr>
          <p:cNvCxnSpPr>
            <a:stCxn id="1026" idx="2"/>
            <a:endCxn id="1036" idx="0"/>
          </p:cNvCxnSpPr>
          <p:nvPr/>
        </p:nvCxnSpPr>
        <p:spPr>
          <a:xfrm flipH="1">
            <a:off x="3157773" y="3126402"/>
            <a:ext cx="5027" cy="720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9A49CCE-3F5E-46ED-A840-DBDB33765FBF}"/>
              </a:ext>
            </a:extLst>
          </p:cNvPr>
          <p:cNvSpPr txBox="1"/>
          <p:nvPr/>
        </p:nvSpPr>
        <p:spPr>
          <a:xfrm>
            <a:off x="1179132" y="897727"/>
            <a:ext cx="923278" cy="307777"/>
          </a:xfrm>
          <a:prstGeom prst="rect">
            <a:avLst/>
          </a:prstGeom>
          <a:noFill/>
        </p:spPr>
        <p:txBody>
          <a:bodyPr wrap="square" rtlCol="0">
            <a:spAutoFit/>
          </a:bodyPr>
          <a:lstStyle/>
          <a:p>
            <a:r>
              <a:rPr lang="en-US" b="1" dirty="0" err="1">
                <a:latin typeface="Comic Sans MS" panose="030F0702030302020204" pitchFamily="66" charset="0"/>
              </a:rPr>
              <a:t>Tkinter</a:t>
            </a:r>
            <a:endParaRPr lang="en-US" b="1" dirty="0">
              <a:latin typeface="Comic Sans MS" panose="030F0702030302020204" pitchFamily="66" charset="0"/>
            </a:endParaRPr>
          </a:p>
        </p:txBody>
      </p:sp>
      <p:sp>
        <p:nvSpPr>
          <p:cNvPr id="17" name="TextBox 16">
            <a:extLst>
              <a:ext uri="{FF2B5EF4-FFF2-40B4-BE49-F238E27FC236}">
                <a16:creationId xmlns:a16="http://schemas.microsoft.com/office/drawing/2014/main" id="{C1DBB33F-326D-4B0A-B6F9-4673BA47074D}"/>
              </a:ext>
            </a:extLst>
          </p:cNvPr>
          <p:cNvSpPr txBox="1"/>
          <p:nvPr/>
        </p:nvSpPr>
        <p:spPr>
          <a:xfrm>
            <a:off x="2583663" y="895666"/>
            <a:ext cx="1405872" cy="307777"/>
          </a:xfrm>
          <a:prstGeom prst="rect">
            <a:avLst/>
          </a:prstGeom>
          <a:noFill/>
        </p:spPr>
        <p:txBody>
          <a:bodyPr wrap="square" rtlCol="0">
            <a:spAutoFit/>
          </a:bodyPr>
          <a:lstStyle/>
          <a:p>
            <a:r>
              <a:rPr lang="en-US" b="1" dirty="0">
                <a:latin typeface="Comic Sans MS" panose="030F0702030302020204" pitchFamily="66" charset="0"/>
              </a:rPr>
              <a:t>User’s input</a:t>
            </a:r>
          </a:p>
        </p:txBody>
      </p:sp>
      <p:sp>
        <p:nvSpPr>
          <p:cNvPr id="18" name="TextBox 17">
            <a:extLst>
              <a:ext uri="{FF2B5EF4-FFF2-40B4-BE49-F238E27FC236}">
                <a16:creationId xmlns:a16="http://schemas.microsoft.com/office/drawing/2014/main" id="{03342312-E904-4700-943A-98923CDD110A}"/>
              </a:ext>
            </a:extLst>
          </p:cNvPr>
          <p:cNvSpPr txBox="1"/>
          <p:nvPr/>
        </p:nvSpPr>
        <p:spPr>
          <a:xfrm>
            <a:off x="2772584" y="3027939"/>
            <a:ext cx="958151" cy="307777"/>
          </a:xfrm>
          <a:prstGeom prst="rect">
            <a:avLst/>
          </a:prstGeom>
          <a:noFill/>
        </p:spPr>
        <p:txBody>
          <a:bodyPr wrap="square" rtlCol="0">
            <a:spAutoFit/>
          </a:bodyPr>
          <a:lstStyle/>
          <a:p>
            <a:r>
              <a:rPr lang="en-US" b="1" dirty="0">
                <a:latin typeface="Comic Sans MS" panose="030F0702030302020204" pitchFamily="66" charset="0"/>
              </a:rPr>
              <a:t>Program</a:t>
            </a:r>
          </a:p>
        </p:txBody>
      </p:sp>
      <p:pic>
        <p:nvPicPr>
          <p:cNvPr id="1038" name="Picture 14" descr="Database Icon - Free Download, PNG and Vector">
            <a:extLst>
              <a:ext uri="{FF2B5EF4-FFF2-40B4-BE49-F238E27FC236}">
                <a16:creationId xmlns:a16="http://schemas.microsoft.com/office/drawing/2014/main" id="{1CBC6567-0D01-4196-980B-5F2A25A8DD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280" y="1297617"/>
            <a:ext cx="605648" cy="60564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BFC8B017-8332-4160-8DBD-B913E523969A}"/>
              </a:ext>
            </a:extLst>
          </p:cNvPr>
          <p:cNvCxnSpPr>
            <a:cxnSpLocks/>
          </p:cNvCxnSpPr>
          <p:nvPr/>
        </p:nvCxnSpPr>
        <p:spPr>
          <a:xfrm flipH="1">
            <a:off x="3479942" y="1999502"/>
            <a:ext cx="1013165" cy="449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52EC024-7FA1-4232-809E-4CB12E2EA978}"/>
              </a:ext>
            </a:extLst>
          </p:cNvPr>
          <p:cNvSpPr txBox="1"/>
          <p:nvPr/>
        </p:nvSpPr>
        <p:spPr>
          <a:xfrm>
            <a:off x="4233940" y="858751"/>
            <a:ext cx="538756" cy="307777"/>
          </a:xfrm>
          <a:prstGeom prst="rect">
            <a:avLst/>
          </a:prstGeom>
          <a:noFill/>
        </p:spPr>
        <p:txBody>
          <a:bodyPr wrap="square" rtlCol="0">
            <a:spAutoFit/>
          </a:bodyPr>
          <a:lstStyle/>
          <a:p>
            <a:r>
              <a:rPr lang="en-US" b="1" dirty="0">
                <a:latin typeface="Comic Sans MS" panose="030F0702030302020204" pitchFamily="66" charset="0"/>
              </a:rPr>
              <a:t>API</a:t>
            </a:r>
          </a:p>
        </p:txBody>
      </p:sp>
      <p:sp>
        <p:nvSpPr>
          <p:cNvPr id="27" name="TextBox 26">
            <a:extLst>
              <a:ext uri="{FF2B5EF4-FFF2-40B4-BE49-F238E27FC236}">
                <a16:creationId xmlns:a16="http://schemas.microsoft.com/office/drawing/2014/main" id="{CB165B8F-F01C-4987-8BAE-9FCCCF385219}"/>
              </a:ext>
            </a:extLst>
          </p:cNvPr>
          <p:cNvSpPr txBox="1"/>
          <p:nvPr/>
        </p:nvSpPr>
        <p:spPr>
          <a:xfrm>
            <a:off x="2437739" y="5410129"/>
            <a:ext cx="1440066" cy="307777"/>
          </a:xfrm>
          <a:prstGeom prst="rect">
            <a:avLst/>
          </a:prstGeom>
          <a:noFill/>
        </p:spPr>
        <p:txBody>
          <a:bodyPr wrap="square" rtlCol="0">
            <a:spAutoFit/>
          </a:bodyPr>
          <a:lstStyle/>
          <a:p>
            <a:r>
              <a:rPr lang="en-US" b="1" dirty="0">
                <a:latin typeface="Comic Sans MS" panose="030F0702030302020204" pitchFamily="66" charset="0"/>
              </a:rPr>
              <a:t>Display screen</a:t>
            </a:r>
          </a:p>
        </p:txBody>
      </p:sp>
    </p:spTree>
    <p:extLst>
      <p:ext uri="{BB962C8B-B14F-4D97-AF65-F5344CB8AC3E}">
        <p14:creationId xmlns:p14="http://schemas.microsoft.com/office/powerpoint/2010/main" val="292533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2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4" name="Google Shape;224;p24"/>
          <p:cNvSpPr/>
          <p:nvPr/>
        </p:nvSpPr>
        <p:spPr>
          <a:xfrm>
            <a:off x="669918" y="86610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5" name="Google Shape;225;p24"/>
          <p:cNvSpPr txBox="1">
            <a:spLocks noGrp="1"/>
          </p:cNvSpPr>
          <p:nvPr>
            <p:ph type="title"/>
          </p:nvPr>
        </p:nvSpPr>
        <p:spPr>
          <a:xfrm>
            <a:off x="1397109" y="1088217"/>
            <a:ext cx="3240506" cy="40646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400"/>
              <a:buFont typeface="Twentieth Century"/>
              <a:buNone/>
            </a:pPr>
            <a:r>
              <a:rPr lang="en-US" dirty="0">
                <a:solidFill>
                  <a:srgbClr val="FFFFFF"/>
                </a:solidFill>
              </a:rPr>
              <a:t>Conclusions</a:t>
            </a:r>
            <a:endParaRPr dirty="0"/>
          </a:p>
        </p:txBody>
      </p:sp>
      <p:sp>
        <p:nvSpPr>
          <p:cNvPr id="226" name="Google Shape;226;p24"/>
          <p:cNvSpPr/>
          <p:nvPr/>
        </p:nvSpPr>
        <p:spPr>
          <a:xfrm flipH="1">
            <a:off x="530529" y="0"/>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7" name="Google Shape;227;p24"/>
          <p:cNvSpPr/>
          <p:nvPr/>
        </p:nvSpPr>
        <p:spPr>
          <a:xfrm flipH="1">
            <a:off x="3961511" y="-1"/>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28" name="Google Shape;228;p24"/>
          <p:cNvSpPr/>
          <p:nvPr/>
        </p:nvSpPr>
        <p:spPr>
          <a:xfrm flipH="1">
            <a:off x="0" y="2936831"/>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30" name="Google Shape;230;p24"/>
          <p:cNvSpPr/>
          <p:nvPr/>
        </p:nvSpPr>
        <p:spPr>
          <a:xfrm flipH="1">
            <a:off x="0" y="5835649"/>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1" name="Google Shape;231;p24"/>
          <p:cNvSpPr/>
          <p:nvPr/>
        </p:nvSpPr>
        <p:spPr>
          <a:xfrm flipH="1">
            <a:off x="340505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2" name="Google Shape;232;p24"/>
          <p:cNvSpPr/>
          <p:nvPr/>
        </p:nvSpPr>
        <p:spPr>
          <a:xfrm flipH="1">
            <a:off x="4132972" y="6258755"/>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C14F9F70-A046-4DAA-87E8-AAE0A045AE0F}"/>
              </a:ext>
            </a:extLst>
          </p:cNvPr>
          <p:cNvSpPr txBox="1"/>
          <p:nvPr/>
        </p:nvSpPr>
        <p:spPr>
          <a:xfrm>
            <a:off x="8789641" y="555212"/>
            <a:ext cx="1015021" cy="584775"/>
          </a:xfrm>
          <a:prstGeom prst="rect">
            <a:avLst/>
          </a:prstGeom>
          <a:noFill/>
        </p:spPr>
        <p:txBody>
          <a:bodyPr wrap="none" rtlCol="0">
            <a:spAutoFit/>
          </a:bodyPr>
          <a:lstStyle/>
          <a:p>
            <a:r>
              <a:rPr lang="en-US" sz="3200" b="1" dirty="0">
                <a:latin typeface="Comic Sans MS" panose="030F0702030302020204" pitchFamily="66" charset="0"/>
              </a:rPr>
              <a:t>Now</a:t>
            </a:r>
          </a:p>
        </p:txBody>
      </p:sp>
      <p:sp>
        <p:nvSpPr>
          <p:cNvPr id="5" name="TextBox 4">
            <a:extLst>
              <a:ext uri="{FF2B5EF4-FFF2-40B4-BE49-F238E27FC236}">
                <a16:creationId xmlns:a16="http://schemas.microsoft.com/office/drawing/2014/main" id="{11F7461F-31E7-4FC9-9B02-AE88DED1B3C2}"/>
              </a:ext>
            </a:extLst>
          </p:cNvPr>
          <p:cNvSpPr txBox="1"/>
          <p:nvPr/>
        </p:nvSpPr>
        <p:spPr>
          <a:xfrm>
            <a:off x="6864671" y="1375052"/>
            <a:ext cx="2764005" cy="1938992"/>
          </a:xfrm>
          <a:prstGeom prst="rect">
            <a:avLst/>
          </a:prstGeom>
          <a:noFill/>
        </p:spPr>
        <p:txBody>
          <a:bodyPr wrap="square" rtlCol="0">
            <a:spAutoFit/>
          </a:bodyPr>
          <a:lstStyle/>
          <a:p>
            <a:r>
              <a:rPr lang="en-US" sz="2400" dirty="0">
                <a:latin typeface="Comic Sans MS" panose="030F0702030302020204" pitchFamily="66" charset="0"/>
              </a:rPr>
              <a:t>- Membership</a:t>
            </a:r>
          </a:p>
          <a:p>
            <a:r>
              <a:rPr lang="en-US" sz="2400" dirty="0">
                <a:latin typeface="Comic Sans MS" panose="030F0702030302020204" pitchFamily="66" charset="0"/>
              </a:rPr>
              <a:t>- Scoreboard</a:t>
            </a:r>
          </a:p>
          <a:p>
            <a:r>
              <a:rPr lang="en-US" sz="2400" dirty="0">
                <a:latin typeface="Comic Sans MS" panose="030F0702030302020204" pitchFamily="66" charset="0"/>
              </a:rPr>
              <a:t>- Typing game</a:t>
            </a:r>
          </a:p>
          <a:p>
            <a:r>
              <a:rPr lang="en-US" sz="2400" dirty="0">
                <a:latin typeface="Comic Sans MS" panose="030F0702030302020204" pitchFamily="66" charset="0"/>
              </a:rPr>
              <a:t>- Count in seconds</a:t>
            </a:r>
          </a:p>
          <a:p>
            <a:endParaRPr lang="en-US" sz="2400" dirty="0">
              <a:latin typeface="Comic Sans MS" panose="030F0702030302020204" pitchFamily="66" charset="0"/>
            </a:endParaRPr>
          </a:p>
        </p:txBody>
      </p:sp>
      <p:sp>
        <p:nvSpPr>
          <p:cNvPr id="6" name="TextBox 5">
            <a:extLst>
              <a:ext uri="{FF2B5EF4-FFF2-40B4-BE49-F238E27FC236}">
                <a16:creationId xmlns:a16="http://schemas.microsoft.com/office/drawing/2014/main" id="{78248233-2F65-4A0D-8446-299C456B9DDB}"/>
              </a:ext>
            </a:extLst>
          </p:cNvPr>
          <p:cNvSpPr txBox="1"/>
          <p:nvPr/>
        </p:nvSpPr>
        <p:spPr>
          <a:xfrm>
            <a:off x="8638158" y="3959584"/>
            <a:ext cx="1317990" cy="523220"/>
          </a:xfrm>
          <a:prstGeom prst="rect">
            <a:avLst/>
          </a:prstGeom>
          <a:noFill/>
        </p:spPr>
        <p:txBody>
          <a:bodyPr wrap="none" rtlCol="0">
            <a:spAutoFit/>
          </a:bodyPr>
          <a:lstStyle/>
          <a:p>
            <a:r>
              <a:rPr lang="en-US" sz="2800" b="1" dirty="0">
                <a:latin typeface="Comic Sans MS" panose="030F0702030302020204" pitchFamily="66" charset="0"/>
              </a:rPr>
              <a:t>Future</a:t>
            </a:r>
          </a:p>
        </p:txBody>
      </p:sp>
      <p:sp>
        <p:nvSpPr>
          <p:cNvPr id="7" name="TextBox 6">
            <a:extLst>
              <a:ext uri="{FF2B5EF4-FFF2-40B4-BE49-F238E27FC236}">
                <a16:creationId xmlns:a16="http://schemas.microsoft.com/office/drawing/2014/main" id="{032A3844-BEC0-47E7-A8AD-94087C65AAD2}"/>
              </a:ext>
            </a:extLst>
          </p:cNvPr>
          <p:cNvSpPr txBox="1"/>
          <p:nvPr/>
        </p:nvSpPr>
        <p:spPr>
          <a:xfrm>
            <a:off x="6864671" y="4689095"/>
            <a:ext cx="4864963" cy="1569660"/>
          </a:xfrm>
          <a:prstGeom prst="rect">
            <a:avLst/>
          </a:prstGeom>
          <a:noFill/>
        </p:spPr>
        <p:txBody>
          <a:bodyPr wrap="square" rtlCol="0">
            <a:spAutoFit/>
          </a:bodyPr>
          <a:lstStyle/>
          <a:p>
            <a:r>
              <a:rPr lang="en-US" sz="2400" dirty="0">
                <a:latin typeface="Comic Sans MS" panose="030F0702030302020204" pitchFamily="66" charset="0"/>
              </a:rPr>
              <a:t>- Use API for random sentences</a:t>
            </a:r>
          </a:p>
          <a:p>
            <a:r>
              <a:rPr lang="en-US" sz="2400" dirty="0">
                <a:latin typeface="Comic Sans MS" panose="030F0702030302020204" pitchFamily="66" charset="0"/>
              </a:rPr>
              <a:t>- Count by word per minutes</a:t>
            </a:r>
          </a:p>
          <a:p>
            <a:pPr marL="285750" indent="-285750">
              <a:buFontTx/>
              <a:buChar char="-"/>
            </a:pPr>
            <a:r>
              <a:rPr lang="en-US" sz="2400" dirty="0">
                <a:latin typeface="Comic Sans MS" panose="030F0702030302020204" pitchFamily="66" charset="0"/>
              </a:rPr>
              <a:t>Develop UI, UX</a:t>
            </a:r>
          </a:p>
          <a:p>
            <a:pPr marL="285750" indent="-285750">
              <a:buFontTx/>
              <a:buChar char="-"/>
            </a:pPr>
            <a:r>
              <a:rPr lang="en-US" sz="2400" dirty="0">
                <a:latin typeface="Comic Sans MS" panose="030F0702030302020204" pitchFamily="66" charset="0"/>
              </a:rPr>
              <a:t>Insert more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38" name="Google Shape;238;p25"/>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9" name="Google Shape;239;p2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40" name="Google Shape;240;p25"/>
          <p:cNvSpPr/>
          <p:nvPr/>
        </p:nvSpPr>
        <p:spPr>
          <a:xfrm flipH="1">
            <a:off x="848239"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41" name="Google Shape;241;p25"/>
          <p:cNvSpPr/>
          <p:nvPr/>
        </p:nvSpPr>
        <p:spPr>
          <a:xfrm flipH="1">
            <a:off x="0" y="1087403"/>
            <a:ext cx="8191500" cy="5770597"/>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42" name="Google Shape;242;p25"/>
          <p:cNvSpPr/>
          <p:nvPr/>
        </p:nvSpPr>
        <p:spPr>
          <a:xfrm flipH="1">
            <a:off x="4619910"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43" name="Google Shape;243;p25"/>
          <p:cNvSpPr/>
          <p:nvPr/>
        </p:nvSpPr>
        <p:spPr>
          <a:xfrm flipH="1">
            <a:off x="8229605" y="514898"/>
            <a:ext cx="2393351" cy="232842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cxnSp>
        <p:nvCxnSpPr>
          <p:cNvPr id="244" name="Google Shape;244;p25"/>
          <p:cNvCxnSpPr/>
          <p:nvPr/>
        </p:nvCxnSpPr>
        <p:spPr>
          <a:xfrm>
            <a:off x="11785759"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245" name="Google Shape;245;p25"/>
          <p:cNvSpPr/>
          <p:nvPr/>
        </p:nvSpPr>
        <p:spPr>
          <a:xfrm rot="5400000" flipH="1">
            <a:off x="6568884" y="4203427"/>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46" name="Google Shape;246;p25"/>
          <p:cNvSpPr txBox="1">
            <a:spLocks noGrp="1"/>
          </p:cNvSpPr>
          <p:nvPr>
            <p:ph type="title"/>
          </p:nvPr>
        </p:nvSpPr>
        <p:spPr>
          <a:xfrm>
            <a:off x="1539683" y="2760663"/>
            <a:ext cx="6589707"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7200"/>
              <a:buFont typeface="Twentieth Century"/>
              <a:buNone/>
            </a:pPr>
            <a:r>
              <a:rPr lang="en-US" sz="7200">
                <a:solidFill>
                  <a:srgbClr val="FFFFFF"/>
                </a:solidFill>
                <a:latin typeface="Twentieth Century"/>
                <a:ea typeface="Twentieth Century"/>
                <a:cs typeface="Twentieth Century"/>
                <a:sym typeface="Twentieth Century"/>
              </a:rPr>
              <a:t>Thank You</a:t>
            </a:r>
            <a:endParaRPr/>
          </a:p>
        </p:txBody>
      </p:sp>
      <p:sp>
        <p:nvSpPr>
          <p:cNvPr id="247" name="Google Shape;247;p25"/>
          <p:cNvSpPr/>
          <p:nvPr/>
        </p:nvSpPr>
        <p:spPr>
          <a:xfrm>
            <a:off x="11005549"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8" name="Google Shape;118;p14"/>
          <p:cNvSpPr txBox="1">
            <a:spLocks noGrp="1"/>
          </p:cNvSpPr>
          <p:nvPr>
            <p:ph type="title"/>
          </p:nvPr>
        </p:nvSpPr>
        <p:spPr>
          <a:xfrm>
            <a:off x="2185397" y="15485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US"/>
              <a:t>Our team members</a:t>
            </a:r>
            <a:endParaRPr/>
          </a:p>
        </p:txBody>
      </p:sp>
      <p:sp>
        <p:nvSpPr>
          <p:cNvPr id="119" name="Google Shape;119;p1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0" name="Google Shape;120;p14"/>
          <p:cNvSpPr txBox="1">
            <a:spLocks noGrp="1"/>
          </p:cNvSpPr>
          <p:nvPr>
            <p:ph type="body" idx="1"/>
          </p:nvPr>
        </p:nvSpPr>
        <p:spPr>
          <a:xfrm>
            <a:off x="864952" y="1723244"/>
            <a:ext cx="3679650" cy="385974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600"/>
              <a:buNone/>
            </a:pPr>
            <a:r>
              <a:rPr lang="en-US" sz="1600"/>
              <a:t>Name - Last name : Sahapat Poomunna </a:t>
            </a:r>
            <a:endParaRPr/>
          </a:p>
          <a:p>
            <a:pPr marL="0" lvl="0" indent="0" algn="l" rtl="0">
              <a:lnSpc>
                <a:spcPct val="80000"/>
              </a:lnSpc>
              <a:spcBef>
                <a:spcPts val="1000"/>
              </a:spcBef>
              <a:spcAft>
                <a:spcPts val="0"/>
              </a:spcAft>
              <a:buClr>
                <a:schemeClr val="dk1"/>
              </a:buClr>
              <a:buSzPts val="1600"/>
              <a:buNone/>
            </a:pPr>
            <a:r>
              <a:rPr lang="en-US" sz="1600"/>
              <a:t>Student ID : 623040394-7 </a:t>
            </a:r>
            <a:endParaRPr/>
          </a:p>
          <a:p>
            <a:pPr marL="0" lvl="0" indent="0" algn="l" rtl="0">
              <a:lnSpc>
                <a:spcPct val="80000"/>
              </a:lnSpc>
              <a:spcBef>
                <a:spcPts val="1000"/>
              </a:spcBef>
              <a:spcAft>
                <a:spcPts val="0"/>
              </a:spcAft>
              <a:buClr>
                <a:schemeClr val="dk1"/>
              </a:buClr>
              <a:buSzPts val="1600"/>
              <a:buNone/>
            </a:pPr>
            <a:r>
              <a:rPr lang="en-US" sz="1600"/>
              <a:t>Date / Month / Year of Birth: 24/07/2000 </a:t>
            </a:r>
            <a:endParaRPr/>
          </a:p>
          <a:p>
            <a:pPr marL="0" lvl="0" indent="0" algn="l" rtl="0">
              <a:lnSpc>
                <a:spcPct val="80000"/>
              </a:lnSpc>
              <a:spcBef>
                <a:spcPts val="1000"/>
              </a:spcBef>
              <a:spcAft>
                <a:spcPts val="0"/>
              </a:spcAft>
              <a:buClr>
                <a:schemeClr val="dk1"/>
              </a:buClr>
              <a:buSzPts val="1600"/>
              <a:buNone/>
            </a:pPr>
            <a:r>
              <a:rPr lang="en-US" sz="1600"/>
              <a:t>Bachelor Degrees: Studying bachelor degree of Digital Media Engineering </a:t>
            </a:r>
            <a:endParaRPr/>
          </a:p>
          <a:p>
            <a:pPr marL="0" lvl="0" indent="0" algn="l" rtl="0">
              <a:lnSpc>
                <a:spcPct val="80000"/>
              </a:lnSpc>
              <a:spcBef>
                <a:spcPts val="1000"/>
              </a:spcBef>
              <a:spcAft>
                <a:spcPts val="0"/>
              </a:spcAft>
              <a:buClr>
                <a:schemeClr val="dk1"/>
              </a:buClr>
              <a:buSzPts val="1600"/>
              <a:buNone/>
            </a:pPr>
            <a:r>
              <a:rPr lang="en-US" sz="1600"/>
              <a:t>University: Khon Kaen University </a:t>
            </a:r>
            <a:endParaRPr/>
          </a:p>
          <a:p>
            <a:pPr marL="0" lvl="0" indent="0" algn="l" rtl="0">
              <a:lnSpc>
                <a:spcPct val="80000"/>
              </a:lnSpc>
              <a:spcBef>
                <a:spcPts val="1000"/>
              </a:spcBef>
              <a:spcAft>
                <a:spcPts val="0"/>
              </a:spcAft>
              <a:buClr>
                <a:schemeClr val="dk1"/>
              </a:buClr>
              <a:buSzPts val="1600"/>
              <a:buNone/>
            </a:pPr>
            <a:r>
              <a:rPr lang="en-US" sz="1600"/>
              <a:t>Address: 240, Moo.15, Dong Kilek Village, Som Rong Sub-district, Sisaket, Thailand, 33120</a:t>
            </a:r>
            <a:endParaRPr/>
          </a:p>
          <a:p>
            <a:pPr marL="0" lvl="0" indent="0" algn="l" rtl="0">
              <a:lnSpc>
                <a:spcPct val="80000"/>
              </a:lnSpc>
              <a:spcBef>
                <a:spcPts val="1000"/>
              </a:spcBef>
              <a:spcAft>
                <a:spcPts val="0"/>
              </a:spcAft>
              <a:buClr>
                <a:schemeClr val="dk1"/>
              </a:buClr>
              <a:buSzPts val="1600"/>
              <a:buNone/>
            </a:pPr>
            <a:r>
              <a:rPr lang="en-US" sz="1600"/>
              <a:t>Mobile: 098-097-7883</a:t>
            </a:r>
            <a:endParaRPr/>
          </a:p>
          <a:p>
            <a:pPr marL="0" lvl="0" indent="0" algn="l" rtl="0">
              <a:lnSpc>
                <a:spcPct val="80000"/>
              </a:lnSpc>
              <a:spcBef>
                <a:spcPts val="1000"/>
              </a:spcBef>
              <a:spcAft>
                <a:spcPts val="0"/>
              </a:spcAft>
              <a:buClr>
                <a:schemeClr val="dk1"/>
              </a:buClr>
              <a:buSzPts val="1600"/>
              <a:buNone/>
            </a:pPr>
            <a:r>
              <a:rPr lang="en-US" sz="1600"/>
              <a:t>Email: sahapatpoomunna@kkumail.com</a:t>
            </a:r>
            <a:endParaRPr sz="1600"/>
          </a:p>
        </p:txBody>
      </p:sp>
      <p:sp>
        <p:nvSpPr>
          <p:cNvPr id="121" name="Google Shape;121;p14"/>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2" name="Google Shape;122;p14"/>
          <p:cNvSpPr txBox="1"/>
          <p:nvPr/>
        </p:nvSpPr>
        <p:spPr>
          <a:xfrm>
            <a:off x="4519899" y="1745176"/>
            <a:ext cx="3609812" cy="385974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Name-Last name: Mr.Sirapong Tilokkul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Student ID: 623040198-7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Date / Month / Year of Birth: 22/02/2001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Bachelor Degrees: Studying bachelor degree of Digital Media Engineering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University: Khon Kaen University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Address: 1773/92 Tor.pattana RD, Thatchoengchum, Muang SakonNakhon 47000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Mobile: 093-428-8181 </a:t>
            </a:r>
            <a:endParaRPr/>
          </a:p>
          <a:p>
            <a:pPr marL="0" marR="0" lvl="0" indent="0" algn="l" rtl="0">
              <a:lnSpc>
                <a:spcPct val="90000"/>
              </a:lnSpc>
              <a:spcBef>
                <a:spcPts val="1000"/>
              </a:spcBef>
              <a:spcAft>
                <a:spcPts val="0"/>
              </a:spcAft>
              <a:buClr>
                <a:schemeClr val="dk1"/>
              </a:buClr>
              <a:buSzPts val="1480"/>
              <a:buFont typeface="Arial"/>
              <a:buNone/>
            </a:pPr>
            <a:r>
              <a:rPr lang="en-US" sz="1480" b="0" i="0" u="none" strike="noStrike" cap="none">
                <a:solidFill>
                  <a:schemeClr val="dk1"/>
                </a:solidFill>
                <a:latin typeface="Avenir"/>
                <a:ea typeface="Avenir"/>
                <a:cs typeface="Avenir"/>
                <a:sym typeface="Avenir"/>
              </a:rPr>
              <a:t>E-mail: sirapong.tilokkul@kkumail.com</a:t>
            </a:r>
            <a:endParaRPr sz="925" b="0" i="0" u="none" strike="noStrike" cap="none">
              <a:solidFill>
                <a:schemeClr val="dk1"/>
              </a:solidFill>
              <a:latin typeface="Avenir"/>
              <a:ea typeface="Avenir"/>
              <a:cs typeface="Avenir"/>
              <a:sym typeface="Avenir"/>
            </a:endParaRPr>
          </a:p>
        </p:txBody>
      </p:sp>
      <p:sp>
        <p:nvSpPr>
          <p:cNvPr id="123" name="Google Shape;123;p14"/>
          <p:cNvSpPr txBox="1"/>
          <p:nvPr/>
        </p:nvSpPr>
        <p:spPr>
          <a:xfrm>
            <a:off x="8361242" y="1719451"/>
            <a:ext cx="3464314" cy="385974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Name - Last name: Sahatsawat Rimphongern</a:t>
            </a:r>
            <a:endParaRPr sz="1600" b="0" i="0" u="none" strike="noStrike" cap="none">
              <a:solidFill>
                <a:schemeClr val="dk1"/>
              </a:solidFill>
              <a:latin typeface="Avenir"/>
              <a:ea typeface="Avenir"/>
              <a:cs typeface="Avenir"/>
              <a:sym typeface="Aveni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Student ID: 623040199-5 </a:t>
            </a: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Date/Month/Year of Birth: 28/12/2000 Bachelor Degrees: Studying bachelor degree of Digital Media Engineering </a:t>
            </a: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University: Khon Kaen University </a:t>
            </a: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Address: 238 M.1, Mittraphap Rd, Samran, Khon Kaen, Khon Kaen, 40000 </a:t>
            </a: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Mobile: 081-2337733</a:t>
            </a:r>
            <a:endParaRPr/>
          </a:p>
          <a:p>
            <a:pPr marL="0" marR="0" lvl="0" indent="0" algn="l" rtl="0">
              <a:lnSpc>
                <a:spcPct val="80000"/>
              </a:lnSpc>
              <a:spcBef>
                <a:spcPts val="1000"/>
              </a:spcBef>
              <a:spcAft>
                <a:spcPts val="0"/>
              </a:spcAft>
              <a:buClr>
                <a:schemeClr val="dk1"/>
              </a:buClr>
              <a:buSzPts val="1600"/>
              <a:buFont typeface="Arial"/>
              <a:buNone/>
            </a:pPr>
            <a:r>
              <a:rPr lang="en-US" sz="1600" b="0" i="0" u="none" strike="noStrike" cap="none">
                <a:solidFill>
                  <a:schemeClr val="dk1"/>
                </a:solidFill>
                <a:latin typeface="Avenir"/>
                <a:ea typeface="Avenir"/>
                <a:cs typeface="Avenir"/>
                <a:sym typeface="Avenir"/>
              </a:rPr>
              <a:t>Email: sahatsawat_rimpg@kkumail.com</a:t>
            </a:r>
            <a:endParaRPr sz="500" b="0" i="0" u="none" strike="noStrike" cap="none">
              <a:solidFill>
                <a:schemeClr val="dk1"/>
              </a:solidFill>
              <a:latin typeface="Avenir"/>
              <a:ea typeface="Avenir"/>
              <a:cs typeface="Avenir"/>
              <a:sym typeface="Avenir"/>
            </a:endParaRPr>
          </a:p>
        </p:txBody>
      </p:sp>
      <p:pic>
        <p:nvPicPr>
          <p:cNvPr id="124" name="Google Shape;124;p14" descr="A close up of graphics&#10;&#10;Description automatically generated"/>
          <p:cNvPicPr preferRelativeResize="0"/>
          <p:nvPr/>
        </p:nvPicPr>
        <p:blipFill rotWithShape="1">
          <a:blip r:embed="rId3">
            <a:alphaModFix/>
          </a:blip>
          <a:srcRect/>
          <a:stretch/>
        </p:blipFill>
        <p:spPr>
          <a:xfrm>
            <a:off x="848239" y="224667"/>
            <a:ext cx="1117218" cy="11172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15"/>
          <p:cNvSpPr txBox="1">
            <a:spLocks noGrp="1"/>
          </p:cNvSpPr>
          <p:nvPr>
            <p:ph type="title"/>
          </p:nvPr>
        </p:nvSpPr>
        <p:spPr>
          <a:xfrm>
            <a:off x="838200" y="365125"/>
            <a:ext cx="55584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US"/>
              <a:t>Motivation</a:t>
            </a:r>
            <a:endParaRPr/>
          </a:p>
        </p:txBody>
      </p:sp>
      <p:sp>
        <p:nvSpPr>
          <p:cNvPr id="131" name="Google Shape;131;p1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2" name="Google Shape;132;p15"/>
          <p:cNvSpPr txBox="1">
            <a:spLocks noGrp="1"/>
          </p:cNvSpPr>
          <p:nvPr>
            <p:ph type="body" idx="1"/>
          </p:nvPr>
        </p:nvSpPr>
        <p:spPr>
          <a:xfrm>
            <a:off x="838200" y="1825625"/>
            <a:ext cx="5558489"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dirty="0"/>
              <a:t>Nowadays, typing skill is very important when we need to finish a job or assignment on time. Therefore, we would like to develop this game for everybody who want to improve typing skill. We want to solve the main problem. So, we need to make this game to access the user’s typing skill and improve their typing skill.</a:t>
            </a:r>
            <a:endParaRPr sz="2200" dirty="0"/>
          </a:p>
          <a:p>
            <a:pPr marL="228600" lvl="0" indent="-88900" algn="l" rtl="0">
              <a:lnSpc>
                <a:spcPct val="90000"/>
              </a:lnSpc>
              <a:spcBef>
                <a:spcPts val="1000"/>
              </a:spcBef>
              <a:spcAft>
                <a:spcPts val="0"/>
              </a:spcAft>
              <a:buClr>
                <a:schemeClr val="dk1"/>
              </a:buClr>
              <a:buSzPts val="2200"/>
              <a:buNone/>
            </a:pPr>
            <a:endParaRPr sz="2200" dirty="0"/>
          </a:p>
        </p:txBody>
      </p:sp>
      <p:sp>
        <p:nvSpPr>
          <p:cNvPr id="133" name="Google Shape;133;p15"/>
          <p:cNvSpPr/>
          <p:nvPr/>
        </p:nvSpPr>
        <p:spPr>
          <a:xfrm>
            <a:off x="6821310" y="2624479"/>
            <a:ext cx="812427" cy="812427"/>
          </a:xfrm>
          <a:prstGeom prst="ellipse">
            <a:avLst/>
          </a:prstGeom>
          <a:no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4" name="Google Shape;134;p15"/>
          <p:cNvSpPr/>
          <p:nvPr/>
        </p:nvSpPr>
        <p:spPr>
          <a:xfrm rot="-5400000">
            <a:off x="8912417" y="1218531"/>
            <a:ext cx="2387600" cy="2387600"/>
          </a:xfrm>
          <a:prstGeom prst="blockArc">
            <a:avLst>
              <a:gd name="adj1" fmla="val 10800000"/>
              <a:gd name="adj2" fmla="val 0"/>
              <a:gd name="adj3"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5" name="Google Shape;135;p15"/>
          <p:cNvSpPr/>
          <p:nvPr/>
        </p:nvSpPr>
        <p:spPr>
          <a:xfrm>
            <a:off x="6821310" y="0"/>
            <a:ext cx="2315251" cy="1550992"/>
          </a:xfrm>
          <a:custGeom>
            <a:avLst/>
            <a:gdLst/>
            <a:ahLst/>
            <a:cxnLst/>
            <a:rect l="l" t="t" r="r" b="b"/>
            <a:pathLst>
              <a:path w="2315251" h="1550992" extrusionOk="0">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cxnSp>
        <p:nvCxnSpPr>
          <p:cNvPr id="136" name="Google Shape;136;p15"/>
          <p:cNvCxnSpPr/>
          <p:nvPr/>
        </p:nvCxnSpPr>
        <p:spPr>
          <a:xfrm>
            <a:off x="11724638" y="1331572"/>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37" name="Google Shape;137;p15"/>
          <p:cNvSpPr/>
          <p:nvPr/>
        </p:nvSpPr>
        <p:spPr>
          <a:xfrm>
            <a:off x="11005550" y="4112081"/>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8" name="Google Shape;138;p15"/>
          <p:cNvSpPr/>
          <p:nvPr/>
        </p:nvSpPr>
        <p:spPr>
          <a:xfrm rot="-607105">
            <a:off x="6086940" y="4145122"/>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9" name="Google Shape;139;p15"/>
          <p:cNvSpPr/>
          <p:nvPr/>
        </p:nvSpPr>
        <p:spPr>
          <a:xfrm>
            <a:off x="6821310" y="4962670"/>
            <a:ext cx="2643352" cy="1895331"/>
          </a:xfrm>
          <a:custGeom>
            <a:avLst/>
            <a:gdLst/>
            <a:ahLst/>
            <a:cxnLst/>
            <a:rect l="l" t="t" r="r" b="b"/>
            <a:pathLst>
              <a:path w="2643352" h="1895331" extrusionOk="0">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17"/>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53" name="Google Shape;153;p17"/>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4" name="Google Shape;154;p1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55" name="Google Shape;155;p17"/>
          <p:cNvSpPr/>
          <p:nvPr/>
        </p:nvSpPr>
        <p:spPr>
          <a:xfrm flipH="1">
            <a:off x="0" y="0"/>
            <a:ext cx="6578600" cy="6858003"/>
          </a:xfrm>
          <a:custGeom>
            <a:avLst/>
            <a:gdLst/>
            <a:ahLst/>
            <a:cxnLst/>
            <a:rect l="l" t="t" r="r" b="b"/>
            <a:pathLst>
              <a:path w="6450535" h="6858003" extrusionOk="0">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56" name="Google Shape;156;p17"/>
          <p:cNvSpPr/>
          <p:nvPr/>
        </p:nvSpPr>
        <p:spPr>
          <a:xfrm rot="303011">
            <a:off x="2974408" y="700861"/>
            <a:ext cx="2987899" cy="2987899"/>
          </a:xfrm>
          <a:prstGeom prst="arc">
            <a:avLst>
              <a:gd name="adj1" fmla="val 14612914"/>
              <a:gd name="adj2" fmla="val 0"/>
            </a:avLst>
          </a:prstGeom>
          <a:noFill/>
          <a:ln w="127000" cap="rnd" cmpd="sng">
            <a:solidFill>
              <a:srgbClr val="1265D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7" name="Google Shape;157;p17"/>
          <p:cNvSpPr txBox="1">
            <a:spLocks noGrp="1"/>
          </p:cNvSpPr>
          <p:nvPr>
            <p:ph type="title"/>
          </p:nvPr>
        </p:nvSpPr>
        <p:spPr>
          <a:xfrm>
            <a:off x="643467" y="795509"/>
            <a:ext cx="5271106" cy="279860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6000"/>
              <a:buFont typeface="Twentieth Century"/>
              <a:buNone/>
            </a:pPr>
            <a:r>
              <a:rPr lang="en-US" sz="6000">
                <a:solidFill>
                  <a:srgbClr val="FFFFFF"/>
                </a:solidFill>
                <a:latin typeface="Twentieth Century"/>
                <a:ea typeface="Twentieth Century"/>
                <a:cs typeface="Twentieth Century"/>
                <a:sym typeface="Twentieth Century"/>
              </a:rPr>
              <a:t>Related games</a:t>
            </a:r>
            <a:endParaRPr/>
          </a:p>
        </p:txBody>
      </p:sp>
      <p:sp>
        <p:nvSpPr>
          <p:cNvPr id="158" name="Google Shape;158;p17"/>
          <p:cNvSpPr/>
          <p:nvPr/>
        </p:nvSpPr>
        <p:spPr>
          <a:xfrm>
            <a:off x="1201186" y="5486807"/>
            <a:ext cx="491961" cy="491961"/>
          </a:xfrm>
          <a:prstGeom prst="ellipse">
            <a:avLst/>
          </a:prstGeom>
          <a:solidFill>
            <a:srgbClr val="1265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159" name="Google Shape;159;p17"/>
          <p:cNvPicPr preferRelativeResize="0"/>
          <p:nvPr/>
        </p:nvPicPr>
        <p:blipFill rotWithShape="1">
          <a:blip r:embed="rId3">
            <a:alphaModFix/>
          </a:blip>
          <a:srcRect/>
          <a:stretch/>
        </p:blipFill>
        <p:spPr>
          <a:xfrm>
            <a:off x="7654306" y="410519"/>
            <a:ext cx="3855921" cy="3317160"/>
          </a:xfrm>
          <a:prstGeom prst="rect">
            <a:avLst/>
          </a:prstGeom>
          <a:noFill/>
          <a:ln>
            <a:noFill/>
          </a:ln>
        </p:spPr>
      </p:pic>
      <p:pic>
        <p:nvPicPr>
          <p:cNvPr id="160" name="Google Shape;160;p17"/>
          <p:cNvPicPr preferRelativeResize="0"/>
          <p:nvPr/>
        </p:nvPicPr>
        <p:blipFill rotWithShape="1">
          <a:blip r:embed="rId4">
            <a:alphaModFix/>
          </a:blip>
          <a:srcRect/>
          <a:stretch/>
        </p:blipFill>
        <p:spPr>
          <a:xfrm>
            <a:off x="7100039" y="4138198"/>
            <a:ext cx="4964456" cy="2193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18"/>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6" name="Google Shape;166;p18"/>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67" name="Google Shape;167;p1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8" name="Google Shape;168;p18"/>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9" name="Google Shape;169;p18"/>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70" name="Google Shape;170;p18"/>
          <p:cNvSpPr txBox="1">
            <a:spLocks noGrp="1"/>
          </p:cNvSpPr>
          <p:nvPr>
            <p:ph type="title"/>
          </p:nvPr>
        </p:nvSpPr>
        <p:spPr>
          <a:xfrm>
            <a:off x="3315031" y="1380754"/>
            <a:ext cx="5561938" cy="25135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b="1"/>
              <a:t>Methodology</a:t>
            </a:r>
            <a:endParaRPr sz="6000">
              <a:solidFill>
                <a:srgbClr val="FFFFFF"/>
              </a:solidFill>
              <a:latin typeface="Twentieth Century"/>
              <a:ea typeface="Twentieth Century"/>
              <a:cs typeface="Twentieth Century"/>
              <a:sym typeface="Twentieth Century"/>
            </a:endParaRPr>
          </a:p>
        </p:txBody>
      </p:sp>
      <p:sp>
        <p:nvSpPr>
          <p:cNvPr id="171" name="Google Shape;171;p18"/>
          <p:cNvSpPr/>
          <p:nvPr/>
        </p:nvSpPr>
        <p:spPr>
          <a:xfrm rot="-1577571" flipH="1">
            <a:off x="2494118"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72" name="Google Shape;172;p18"/>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838200" y="18315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US" dirty="0"/>
              <a:t>Interface</a:t>
            </a:r>
            <a:endParaRPr dirty="0"/>
          </a:p>
        </p:txBody>
      </p:sp>
      <p:pic>
        <p:nvPicPr>
          <p:cNvPr id="178" name="Google Shape;178;p19" descr="A picture containing diagram&#10;&#10;Description automatically generated"/>
          <p:cNvPicPr preferRelativeResize="0"/>
          <p:nvPr/>
        </p:nvPicPr>
        <p:blipFill rotWithShape="1">
          <a:blip r:embed="rId3">
            <a:alphaModFix/>
          </a:blip>
          <a:srcRect/>
          <a:stretch/>
        </p:blipFill>
        <p:spPr>
          <a:xfrm>
            <a:off x="2361493" y="3733797"/>
            <a:ext cx="3280836" cy="1845470"/>
          </a:xfrm>
          <a:prstGeom prst="rect">
            <a:avLst/>
          </a:prstGeom>
          <a:noFill/>
          <a:ln>
            <a:noFill/>
          </a:ln>
        </p:spPr>
      </p:pic>
      <p:pic>
        <p:nvPicPr>
          <p:cNvPr id="179" name="Google Shape;179;p19" descr="A picture containing graphical user interface&#10;&#10;Description automatically generated"/>
          <p:cNvPicPr preferRelativeResize="0"/>
          <p:nvPr/>
        </p:nvPicPr>
        <p:blipFill rotWithShape="1">
          <a:blip r:embed="rId4">
            <a:alphaModFix/>
          </a:blip>
          <a:srcRect/>
          <a:stretch/>
        </p:blipFill>
        <p:spPr>
          <a:xfrm>
            <a:off x="6549673" y="3763961"/>
            <a:ext cx="3227211" cy="1815306"/>
          </a:xfrm>
          <a:prstGeom prst="rect">
            <a:avLst/>
          </a:prstGeom>
          <a:noFill/>
          <a:ln>
            <a:noFill/>
          </a:ln>
        </p:spPr>
      </p:pic>
      <p:pic>
        <p:nvPicPr>
          <p:cNvPr id="180" name="Google Shape;180;p19" descr="A picture containing graphical user interface&#10;&#10;Description automatically generated"/>
          <p:cNvPicPr preferRelativeResize="0"/>
          <p:nvPr/>
        </p:nvPicPr>
        <p:blipFill rotWithShape="1">
          <a:blip r:embed="rId5">
            <a:alphaModFix/>
          </a:blip>
          <a:srcRect/>
          <a:stretch/>
        </p:blipFill>
        <p:spPr>
          <a:xfrm>
            <a:off x="8532988" y="1486495"/>
            <a:ext cx="3182759" cy="1790302"/>
          </a:xfrm>
          <a:prstGeom prst="rect">
            <a:avLst/>
          </a:prstGeom>
          <a:noFill/>
          <a:ln>
            <a:noFill/>
          </a:ln>
        </p:spPr>
      </p:pic>
      <p:pic>
        <p:nvPicPr>
          <p:cNvPr id="181" name="Google Shape;181;p19" descr="Graphical user interface, application&#10;&#10;Description automatically generated"/>
          <p:cNvPicPr preferRelativeResize="0"/>
          <p:nvPr/>
        </p:nvPicPr>
        <p:blipFill rotWithShape="1">
          <a:blip r:embed="rId6">
            <a:alphaModFix/>
          </a:blip>
          <a:srcRect/>
          <a:stretch/>
        </p:blipFill>
        <p:spPr>
          <a:xfrm>
            <a:off x="431800" y="1461491"/>
            <a:ext cx="3227211" cy="1815306"/>
          </a:xfrm>
          <a:prstGeom prst="rect">
            <a:avLst/>
          </a:prstGeom>
          <a:noFill/>
          <a:ln>
            <a:noFill/>
          </a:ln>
        </p:spPr>
      </p:pic>
      <p:pic>
        <p:nvPicPr>
          <p:cNvPr id="182" name="Google Shape;182;p19" descr="A picture containing graphical user interface&#10;&#10;Description automatically generated"/>
          <p:cNvPicPr preferRelativeResize="0"/>
          <p:nvPr/>
        </p:nvPicPr>
        <p:blipFill rotWithShape="1">
          <a:blip r:embed="rId7">
            <a:alphaModFix/>
          </a:blip>
          <a:srcRect/>
          <a:stretch/>
        </p:blipFill>
        <p:spPr>
          <a:xfrm>
            <a:off x="4482394" y="1448989"/>
            <a:ext cx="3227211" cy="18153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US"/>
              <a:t>Technology</a:t>
            </a:r>
            <a:endParaRPr/>
          </a:p>
        </p:txBody>
      </p:sp>
      <p:pic>
        <p:nvPicPr>
          <p:cNvPr id="188" name="Google Shape;188;p20" descr="A close up of a sign&#10;&#10;Description automatically generated"/>
          <p:cNvPicPr preferRelativeResize="0"/>
          <p:nvPr/>
        </p:nvPicPr>
        <p:blipFill rotWithShape="1">
          <a:blip r:embed="rId3">
            <a:alphaModFix/>
          </a:blip>
          <a:srcRect/>
          <a:stretch/>
        </p:blipFill>
        <p:spPr>
          <a:xfrm>
            <a:off x="1683105" y="2240099"/>
            <a:ext cx="4156997" cy="2377802"/>
          </a:xfrm>
          <a:prstGeom prst="rect">
            <a:avLst/>
          </a:prstGeom>
          <a:noFill/>
          <a:ln>
            <a:noFill/>
          </a:ln>
        </p:spPr>
      </p:pic>
      <p:pic>
        <p:nvPicPr>
          <p:cNvPr id="189" name="Google Shape;189;p20" descr="API คืออะไร ใช้ทำอะไร เป็น Applications Program Interface - Saixiii"/>
          <p:cNvPicPr preferRelativeResize="0"/>
          <p:nvPr/>
        </p:nvPicPr>
        <p:blipFill rotWithShape="1">
          <a:blip r:embed="rId4">
            <a:alphaModFix/>
          </a:blip>
          <a:srcRect/>
          <a:stretch/>
        </p:blipFill>
        <p:spPr>
          <a:xfrm>
            <a:off x="6598196" y="2240099"/>
            <a:ext cx="4755604" cy="23778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a:t>Tools</a:t>
            </a:r>
            <a:endParaRPr/>
          </a:p>
        </p:txBody>
      </p:sp>
      <p:pic>
        <p:nvPicPr>
          <p:cNvPr id="195" name="Google Shape;195;p21" descr="A close up of a logo&#10;&#10;Description automatically generated"/>
          <p:cNvPicPr preferRelativeResize="0">
            <a:picLocks noGrp="1"/>
          </p:cNvPicPr>
          <p:nvPr>
            <p:ph type="body" idx="1"/>
          </p:nvPr>
        </p:nvPicPr>
        <p:blipFill rotWithShape="1">
          <a:blip r:embed="rId3">
            <a:alphaModFix/>
          </a:blip>
          <a:srcRect/>
          <a:stretch/>
        </p:blipFill>
        <p:spPr>
          <a:xfrm>
            <a:off x="3673475" y="2153862"/>
            <a:ext cx="1625600" cy="1625600"/>
          </a:xfrm>
          <a:prstGeom prst="rect">
            <a:avLst/>
          </a:prstGeom>
          <a:noFill/>
          <a:ln>
            <a:noFill/>
          </a:ln>
        </p:spPr>
      </p:pic>
      <p:pic>
        <p:nvPicPr>
          <p:cNvPr id="196" name="Google Shape;196;p21" descr="A picture containing drawing&#10;&#10;Description automatically generated"/>
          <p:cNvPicPr preferRelativeResize="0"/>
          <p:nvPr/>
        </p:nvPicPr>
        <p:blipFill rotWithShape="1">
          <a:blip r:embed="rId4">
            <a:alphaModFix/>
          </a:blip>
          <a:srcRect/>
          <a:stretch/>
        </p:blipFill>
        <p:spPr>
          <a:xfrm>
            <a:off x="6096000" y="1862417"/>
            <a:ext cx="3485029" cy="2208491"/>
          </a:xfrm>
          <a:prstGeom prst="rect">
            <a:avLst/>
          </a:prstGeom>
          <a:noFill/>
          <a:ln>
            <a:noFill/>
          </a:ln>
        </p:spPr>
      </p:pic>
      <p:pic>
        <p:nvPicPr>
          <p:cNvPr id="197" name="Google Shape;197;p21" descr="Data And Classes in Python Tkinter - IoTEDU"/>
          <p:cNvPicPr preferRelativeResize="0"/>
          <p:nvPr/>
        </p:nvPicPr>
        <p:blipFill rotWithShape="1">
          <a:blip r:embed="rId5">
            <a:alphaModFix/>
          </a:blip>
          <a:srcRect/>
          <a:stretch/>
        </p:blipFill>
        <p:spPr>
          <a:xfrm>
            <a:off x="5055790" y="4070908"/>
            <a:ext cx="2080419" cy="2341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838200" y="1536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33333"/>
              </a:buClr>
              <a:buSzPts val="4000"/>
              <a:buFont typeface="Avenir"/>
              <a:buNone/>
            </a:pPr>
            <a:r>
              <a:rPr lang="en-US" sz="4000" b="1" u="none" strike="noStrike">
                <a:solidFill>
                  <a:srgbClr val="333333"/>
                </a:solidFill>
                <a:latin typeface="Avenir"/>
                <a:ea typeface="Avenir"/>
                <a:cs typeface="Avenir"/>
                <a:sym typeface="Avenir"/>
              </a:rPr>
              <a:t>Object oriented design</a:t>
            </a:r>
            <a:endParaRPr sz="8000" b="1">
              <a:latin typeface="Avenir"/>
              <a:ea typeface="Avenir"/>
              <a:cs typeface="Avenir"/>
              <a:sym typeface="Avenir"/>
            </a:endParaRPr>
          </a:p>
        </p:txBody>
      </p:sp>
      <p:sp>
        <p:nvSpPr>
          <p:cNvPr id="203" name="Google Shape;203;p22"/>
          <p:cNvSpPr txBox="1">
            <a:spLocks noGrp="1"/>
          </p:cNvSpPr>
          <p:nvPr>
            <p:ph type="body" idx="1"/>
          </p:nvPr>
        </p:nvSpPr>
        <p:spPr>
          <a:xfrm>
            <a:off x="838200" y="1364100"/>
            <a:ext cx="10515600" cy="52320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sz="2400" dirty="0">
                <a:latin typeface="Comic Sans MS" panose="030F0702030302020204" pitchFamily="66" charset="0"/>
              </a:rPr>
              <a:t>Input</a:t>
            </a:r>
            <a:endParaRPr sz="2400" dirty="0">
              <a:latin typeface="Comic Sans MS" panose="030F0702030302020204" pitchFamily="66" charset="0"/>
            </a:endParaRPr>
          </a:p>
          <a:p>
            <a:pPr marL="0" lvl="0" indent="0" algn="l" rtl="0">
              <a:spcBef>
                <a:spcPts val="1000"/>
              </a:spcBef>
              <a:spcAft>
                <a:spcPts val="0"/>
              </a:spcAft>
              <a:buNone/>
            </a:pPr>
            <a:r>
              <a:rPr lang="en-US" sz="2400" dirty="0">
                <a:latin typeface="Comic Sans MS" panose="030F0702030302020204" pitchFamily="66" charset="0"/>
                <a:ea typeface="Arial"/>
                <a:cs typeface="Arial"/>
                <a:sym typeface="Arial"/>
              </a:rPr>
              <a:t>- User’s keyboard input</a:t>
            </a:r>
            <a:endParaRPr sz="2400" dirty="0">
              <a:latin typeface="Comic Sans MS" panose="030F0702030302020204" pitchFamily="66" charset="0"/>
              <a:ea typeface="Arial"/>
              <a:cs typeface="Arial"/>
              <a:sym typeface="Arial"/>
            </a:endParaRPr>
          </a:p>
          <a:p>
            <a:pPr marL="0" lvl="0" indent="0" algn="l" rtl="0">
              <a:spcBef>
                <a:spcPts val="1000"/>
              </a:spcBef>
              <a:spcAft>
                <a:spcPts val="0"/>
              </a:spcAft>
              <a:buNone/>
            </a:pPr>
            <a:r>
              <a:rPr lang="en-US" sz="2400" dirty="0">
                <a:latin typeface="Comic Sans MS" panose="030F0702030302020204" pitchFamily="66" charset="0"/>
                <a:ea typeface="Arial"/>
                <a:cs typeface="Arial"/>
                <a:sym typeface="Arial"/>
              </a:rPr>
              <a:t>- API random sentences</a:t>
            </a:r>
            <a:endParaRPr sz="2400" dirty="0">
              <a:latin typeface="Comic Sans MS" panose="030F0702030302020204" pitchFamily="66" charset="0"/>
            </a:endParaRPr>
          </a:p>
          <a:p>
            <a:pPr marL="177800" lvl="0" indent="0" algn="l" rtl="0">
              <a:lnSpc>
                <a:spcPct val="80000"/>
              </a:lnSpc>
              <a:spcBef>
                <a:spcPts val="1000"/>
              </a:spcBef>
              <a:spcAft>
                <a:spcPts val="0"/>
              </a:spcAft>
              <a:buClr>
                <a:schemeClr val="dk1"/>
              </a:buClr>
              <a:buSzPts val="2800"/>
              <a:buNone/>
            </a:pPr>
            <a:endParaRPr sz="2400" dirty="0">
              <a:latin typeface="Comic Sans MS" panose="030F0702030302020204" pitchFamily="66" charset="0"/>
            </a:endParaRPr>
          </a:p>
          <a:p>
            <a:pPr marL="228600" lvl="0" indent="-228600" algn="l" rtl="0">
              <a:lnSpc>
                <a:spcPct val="80000"/>
              </a:lnSpc>
              <a:spcBef>
                <a:spcPts val="1000"/>
              </a:spcBef>
              <a:spcAft>
                <a:spcPts val="0"/>
              </a:spcAft>
              <a:buClr>
                <a:schemeClr val="dk1"/>
              </a:buClr>
              <a:buSzPts val="2800"/>
              <a:buChar char="•"/>
            </a:pPr>
            <a:r>
              <a:rPr lang="en-US" sz="2400" dirty="0">
                <a:latin typeface="Comic Sans MS" panose="030F0702030302020204" pitchFamily="66" charset="0"/>
              </a:rPr>
              <a:t>Output</a:t>
            </a:r>
            <a:endParaRPr sz="2400" dirty="0">
              <a:latin typeface="Comic Sans MS" panose="030F0702030302020204" pitchFamily="66" charset="0"/>
            </a:endParaRPr>
          </a:p>
          <a:p>
            <a:pPr marL="228600" lvl="0" indent="-228600" algn="l" rtl="0">
              <a:lnSpc>
                <a:spcPct val="80000"/>
              </a:lnSpc>
              <a:spcBef>
                <a:spcPts val="1000"/>
              </a:spcBef>
              <a:spcAft>
                <a:spcPts val="0"/>
              </a:spcAft>
              <a:buClr>
                <a:schemeClr val="dk1"/>
              </a:buClr>
              <a:buSzPts val="2800"/>
              <a:buFont typeface="Avenir"/>
              <a:buChar char="-"/>
            </a:pPr>
            <a:r>
              <a:rPr lang="en-US" sz="2400" dirty="0">
                <a:latin typeface="Comic Sans MS" panose="030F0702030302020204" pitchFamily="66" charset="0"/>
              </a:rPr>
              <a:t>Score</a:t>
            </a:r>
            <a:endParaRPr sz="2400" dirty="0">
              <a:latin typeface="Comic Sans MS" panose="030F0702030302020204" pitchFamily="66" charset="0"/>
            </a:endParaRPr>
          </a:p>
          <a:p>
            <a:pPr marL="228600" lvl="0" indent="-228600" algn="l" rtl="0">
              <a:lnSpc>
                <a:spcPct val="80000"/>
              </a:lnSpc>
              <a:spcBef>
                <a:spcPts val="1000"/>
              </a:spcBef>
              <a:spcAft>
                <a:spcPts val="0"/>
              </a:spcAft>
              <a:buClr>
                <a:schemeClr val="dk1"/>
              </a:buClr>
              <a:buSzPts val="2800"/>
              <a:buFont typeface="Avenir"/>
              <a:buChar char="-"/>
            </a:pPr>
            <a:r>
              <a:rPr lang="en-US" sz="2400" dirty="0">
                <a:latin typeface="Comic Sans MS" panose="030F0702030302020204" pitchFamily="66" charset="0"/>
              </a:rPr>
              <a:t>Speed of your typing skill</a:t>
            </a:r>
            <a:endParaRPr sz="2400" dirty="0">
              <a:latin typeface="Comic Sans MS" panose="030F0702030302020204" pitchFamily="66" charset="0"/>
            </a:endParaRPr>
          </a:p>
          <a:p>
            <a:pPr marL="0" lvl="0" indent="0" algn="l" rtl="0">
              <a:lnSpc>
                <a:spcPct val="80000"/>
              </a:lnSpc>
              <a:spcBef>
                <a:spcPts val="1000"/>
              </a:spcBef>
              <a:spcAft>
                <a:spcPts val="0"/>
              </a:spcAft>
              <a:buClr>
                <a:schemeClr val="dk1"/>
              </a:buClr>
              <a:buSzPts val="2800"/>
              <a:buNone/>
            </a:pPr>
            <a:endParaRPr sz="2400" dirty="0">
              <a:latin typeface="Comic Sans MS" panose="030F0702030302020204" pitchFamily="66" charset="0"/>
            </a:endParaRPr>
          </a:p>
          <a:p>
            <a:pPr marL="228600" lvl="0" indent="-228600" algn="l" rtl="0">
              <a:lnSpc>
                <a:spcPct val="80000"/>
              </a:lnSpc>
              <a:spcBef>
                <a:spcPts val="1000"/>
              </a:spcBef>
              <a:spcAft>
                <a:spcPts val="0"/>
              </a:spcAft>
              <a:buClr>
                <a:schemeClr val="dk1"/>
              </a:buClr>
              <a:buSzPts val="2800"/>
              <a:buChar char="•"/>
            </a:pPr>
            <a:r>
              <a:rPr lang="en-US" sz="2400" dirty="0">
                <a:latin typeface="Comic Sans MS" panose="030F0702030302020204" pitchFamily="66" charset="0"/>
              </a:rPr>
              <a:t>Function</a:t>
            </a:r>
            <a:endParaRPr sz="2400" dirty="0">
              <a:latin typeface="Comic Sans MS" panose="030F0702030302020204" pitchFamily="66" charset="0"/>
            </a:endParaRPr>
          </a:p>
          <a:p>
            <a:pPr lvl="0" indent="-457200" algn="l" rtl="0">
              <a:lnSpc>
                <a:spcPct val="80000"/>
              </a:lnSpc>
              <a:spcBef>
                <a:spcPts val="1000"/>
              </a:spcBef>
              <a:spcAft>
                <a:spcPts val="0"/>
              </a:spcAft>
              <a:buClr>
                <a:schemeClr val="dk1"/>
              </a:buClr>
              <a:buSzPts val="2800"/>
              <a:buFontTx/>
              <a:buChar char="-"/>
            </a:pPr>
            <a:r>
              <a:rPr lang="en-US" sz="2400" dirty="0">
                <a:latin typeface="Comic Sans MS" panose="030F0702030302020204" pitchFamily="66" charset="0"/>
              </a:rPr>
              <a:t>Measure speed of your typing skill</a:t>
            </a:r>
          </a:p>
          <a:p>
            <a:pPr lvl="0" indent="-457200" algn="l" rtl="0">
              <a:lnSpc>
                <a:spcPct val="80000"/>
              </a:lnSpc>
              <a:spcBef>
                <a:spcPts val="1000"/>
              </a:spcBef>
              <a:spcAft>
                <a:spcPts val="0"/>
              </a:spcAft>
              <a:buClr>
                <a:schemeClr val="dk1"/>
              </a:buClr>
              <a:buSzPts val="2800"/>
              <a:buFontTx/>
              <a:buChar char="-"/>
            </a:pPr>
            <a:r>
              <a:rPr lang="en-US" sz="2400" dirty="0">
                <a:latin typeface="Comic Sans MS" panose="030F0702030302020204" pitchFamily="66" charset="0"/>
              </a:rPr>
              <a:t>Scoreboard</a:t>
            </a:r>
            <a:endParaRPr sz="2400"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340</Words>
  <Application>Microsoft Office PowerPoint</Application>
  <PresentationFormat>Widescreen</PresentationFormat>
  <Paragraphs>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vt:lpstr>
      <vt:lpstr>Calibri</vt:lpstr>
      <vt:lpstr>Comic Sans MS</vt:lpstr>
      <vt:lpstr>Twentieth Century</vt:lpstr>
      <vt:lpstr>ShapesVTI</vt:lpstr>
      <vt:lpstr>Type Racing</vt:lpstr>
      <vt:lpstr>Our team members</vt:lpstr>
      <vt:lpstr>Motivation</vt:lpstr>
      <vt:lpstr>Related games</vt:lpstr>
      <vt:lpstr>Methodology</vt:lpstr>
      <vt:lpstr>Interface</vt:lpstr>
      <vt:lpstr>Technology</vt:lpstr>
      <vt:lpstr>Tools</vt:lpstr>
      <vt:lpstr>Object oriented design</vt:lpstr>
      <vt:lpstr>Software Architecture</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Racing</dc:title>
  <dc:creator>nohokhai room</dc:creator>
  <cp:lastModifiedBy>Sahapat Phumulna</cp:lastModifiedBy>
  <cp:revision>11</cp:revision>
  <dcterms:modified xsi:type="dcterms:W3CDTF">2020-10-20T03:09:21Z</dcterms:modified>
</cp:coreProperties>
</file>