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75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1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32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9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22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19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7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07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8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2/15/2022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7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2/15/2022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2417456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digital image of molecules">
            <a:extLst>
              <a:ext uri="{FF2B5EF4-FFF2-40B4-BE49-F238E27FC236}">
                <a16:creationId xmlns:a16="http://schemas.microsoft.com/office/drawing/2014/main" id="{9A9C77F4-34A2-4A49-B364-31E25CF5C3B1}"/>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itle 1">
            <a:extLst>
              <a:ext uri="{FF2B5EF4-FFF2-40B4-BE49-F238E27FC236}">
                <a16:creationId xmlns:a16="http://schemas.microsoft.com/office/drawing/2014/main" id="{A29F65BC-672C-44B5-8442-2B62B1E9C5AF}"/>
              </a:ext>
            </a:extLst>
          </p:cNvPr>
          <p:cNvSpPr>
            <a:spLocks noGrp="1"/>
          </p:cNvSpPr>
          <p:nvPr>
            <p:ph type="ctrTitle"/>
          </p:nvPr>
        </p:nvSpPr>
        <p:spPr>
          <a:xfrm>
            <a:off x="1256275" y="2271449"/>
            <a:ext cx="9679449" cy="2847058"/>
          </a:xfrm>
        </p:spPr>
        <p:txBody>
          <a:bodyPr anchor="b">
            <a:normAutofit/>
          </a:bodyPr>
          <a:lstStyle/>
          <a:p>
            <a:r>
              <a:rPr lang="en-US" sz="7200" dirty="0">
                <a:solidFill>
                  <a:srgbClr val="FFFFFF"/>
                </a:solidFill>
              </a:rPr>
              <a:t>Movie Score data analysis</a:t>
            </a:r>
          </a:p>
        </p:txBody>
      </p:sp>
      <p:sp>
        <p:nvSpPr>
          <p:cNvPr id="3" name="Subtitle 2">
            <a:extLst>
              <a:ext uri="{FF2B5EF4-FFF2-40B4-BE49-F238E27FC236}">
                <a16:creationId xmlns:a16="http://schemas.microsoft.com/office/drawing/2014/main" id="{C973334D-F766-4A3A-893A-627E92081FD4}"/>
              </a:ext>
            </a:extLst>
          </p:cNvPr>
          <p:cNvSpPr>
            <a:spLocks noGrp="1"/>
          </p:cNvSpPr>
          <p:nvPr>
            <p:ph type="subTitle" idx="1"/>
          </p:nvPr>
        </p:nvSpPr>
        <p:spPr>
          <a:xfrm>
            <a:off x="1256275" y="5098254"/>
            <a:ext cx="9679449" cy="750259"/>
          </a:xfrm>
        </p:spPr>
        <p:txBody>
          <a:bodyPr anchor="ctr">
            <a:normAutofit/>
          </a:bodyPr>
          <a:lstStyle/>
          <a:p>
            <a:r>
              <a:rPr lang="en-US" sz="2000" dirty="0">
                <a:solidFill>
                  <a:srgbClr val="FFFFFF"/>
                </a:solidFill>
              </a:rPr>
              <a:t>-Nitin Gowda</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00965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C3F1E-2EAF-4DBA-9498-2141FA245F4D}"/>
              </a:ext>
            </a:extLst>
          </p:cNvPr>
          <p:cNvSpPr>
            <a:spLocks noGrp="1"/>
          </p:cNvSpPr>
          <p:nvPr>
            <p:ph type="title"/>
          </p:nvPr>
        </p:nvSpPr>
        <p:spPr>
          <a:xfrm>
            <a:off x="803775" y="1106007"/>
            <a:ext cx="10550025" cy="1182927"/>
          </a:xfrm>
        </p:spPr>
        <p:txBody>
          <a:bodyPr anchor="b">
            <a:normAutofit/>
          </a:bodyPr>
          <a:lstStyle/>
          <a:p>
            <a:r>
              <a:rPr lang="en-US" sz="6600" dirty="0"/>
              <a:t>IMDB score frequency</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pic>
        <p:nvPicPr>
          <p:cNvPr id="5" name="Content Placeholder 4" descr="Chart, histogram&#10;&#10;Description automatically generated">
            <a:extLst>
              <a:ext uri="{FF2B5EF4-FFF2-40B4-BE49-F238E27FC236}">
                <a16:creationId xmlns:a16="http://schemas.microsoft.com/office/drawing/2014/main" id="{371407D9-950C-4EF1-A35C-0E34A458C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8787" y="2702411"/>
            <a:ext cx="5968394" cy="3256865"/>
          </a:xfrm>
        </p:spPr>
      </p:pic>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695909A1-C5EC-4B81-8FFA-E034A8038DC5}"/>
              </a:ext>
            </a:extLst>
          </p:cNvPr>
          <p:cNvSpPr txBox="1"/>
          <p:nvPr/>
        </p:nvSpPr>
        <p:spPr>
          <a:xfrm>
            <a:off x="144819" y="2864446"/>
            <a:ext cx="5531094" cy="2400657"/>
          </a:xfrm>
          <a:prstGeom prst="rect">
            <a:avLst/>
          </a:prstGeom>
          <a:noFill/>
        </p:spPr>
        <p:txBody>
          <a:bodyPr wrap="square" rtlCol="0">
            <a:spAutoFit/>
          </a:bodyPr>
          <a:lstStyle/>
          <a:p>
            <a:pPr marL="285750" indent="-285750">
              <a:buFont typeface="Arial" panose="020B0604020202020204" pitchFamily="34" charset="0"/>
              <a:buChar char="•"/>
            </a:pPr>
            <a:r>
              <a:rPr lang="en-US" sz="2500" dirty="0"/>
              <a:t>Graph shows the frequency distribution of </a:t>
            </a:r>
            <a:r>
              <a:rPr lang="en-US" sz="2500" dirty="0" err="1"/>
              <a:t>imdb</a:t>
            </a:r>
            <a:r>
              <a:rPr lang="en-US" sz="2500" dirty="0"/>
              <a:t> scores</a:t>
            </a:r>
          </a:p>
          <a:p>
            <a:pPr marL="285750" indent="-285750">
              <a:buFont typeface="Arial" panose="020B0604020202020204" pitchFamily="34" charset="0"/>
              <a:buChar char="•"/>
            </a:pPr>
            <a:r>
              <a:rPr lang="en-US" sz="2500" dirty="0"/>
              <a:t>From the graph, most </a:t>
            </a:r>
            <a:r>
              <a:rPr lang="en-US" sz="2500" dirty="0" err="1"/>
              <a:t>imdb</a:t>
            </a:r>
            <a:r>
              <a:rPr lang="en-US" sz="2500" dirty="0"/>
              <a:t> scores are between 6 and 8</a:t>
            </a:r>
          </a:p>
          <a:p>
            <a:pPr marL="285750" indent="-285750">
              <a:buFont typeface="Arial" panose="020B0604020202020204" pitchFamily="34" charset="0"/>
              <a:buChar char="•"/>
            </a:pPr>
            <a:r>
              <a:rPr lang="en-US" sz="2500" dirty="0"/>
              <a:t>Least </a:t>
            </a:r>
            <a:r>
              <a:rPr lang="en-US" sz="2500" dirty="0" err="1"/>
              <a:t>imdb</a:t>
            </a:r>
            <a:r>
              <a:rPr lang="en-US" sz="2500" dirty="0"/>
              <a:t> scores are from 0 to 4 and from 8 to 10.</a:t>
            </a:r>
          </a:p>
        </p:txBody>
      </p:sp>
    </p:spTree>
    <p:extLst>
      <p:ext uri="{BB962C8B-B14F-4D97-AF65-F5344CB8AC3E}">
        <p14:creationId xmlns:p14="http://schemas.microsoft.com/office/powerpoint/2010/main" val="388685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633E-2B65-47F3-9790-2EA6A29BA787}"/>
              </a:ext>
            </a:extLst>
          </p:cNvPr>
          <p:cNvSpPr>
            <a:spLocks noGrp="1"/>
          </p:cNvSpPr>
          <p:nvPr>
            <p:ph type="title"/>
          </p:nvPr>
        </p:nvSpPr>
        <p:spPr/>
        <p:txBody>
          <a:bodyPr/>
          <a:lstStyle/>
          <a:p>
            <a:r>
              <a:rPr lang="en-US" dirty="0"/>
              <a:t>Budget vs Score </a:t>
            </a:r>
          </a:p>
        </p:txBody>
      </p:sp>
      <p:pic>
        <p:nvPicPr>
          <p:cNvPr id="5" name="Content Placeholder 4" descr="Chart, box and whisker chart&#10;&#10;Description automatically generated">
            <a:extLst>
              <a:ext uri="{FF2B5EF4-FFF2-40B4-BE49-F238E27FC236}">
                <a16:creationId xmlns:a16="http://schemas.microsoft.com/office/drawing/2014/main" id="{8D345718-9902-458C-A068-A866C3826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8720" y="2452630"/>
            <a:ext cx="5759272" cy="3099469"/>
          </a:xfrm>
        </p:spPr>
      </p:pic>
      <p:sp>
        <p:nvSpPr>
          <p:cNvPr id="6" name="TextBox 5">
            <a:extLst>
              <a:ext uri="{FF2B5EF4-FFF2-40B4-BE49-F238E27FC236}">
                <a16:creationId xmlns:a16="http://schemas.microsoft.com/office/drawing/2014/main" id="{493B3023-6F8D-4D35-857D-C6EB2D5C0301}"/>
              </a:ext>
            </a:extLst>
          </p:cNvPr>
          <p:cNvSpPr txBox="1"/>
          <p:nvPr/>
        </p:nvSpPr>
        <p:spPr>
          <a:xfrm>
            <a:off x="1016000" y="1971040"/>
            <a:ext cx="4765040" cy="3170099"/>
          </a:xfrm>
          <a:prstGeom prst="rect">
            <a:avLst/>
          </a:prstGeom>
          <a:noFill/>
        </p:spPr>
        <p:txBody>
          <a:bodyPr wrap="square" rtlCol="0">
            <a:spAutoFit/>
          </a:bodyPr>
          <a:lstStyle/>
          <a:p>
            <a:pPr marL="285750" indent="-285750">
              <a:buFont typeface="Arial" panose="020B0604020202020204" pitchFamily="34" charset="0"/>
              <a:buChar char="•"/>
            </a:pPr>
            <a:r>
              <a:rPr lang="en-US" sz="2500" dirty="0"/>
              <a:t>On plotting budget vs score, we observe that low budget films tend to receive higher </a:t>
            </a:r>
            <a:r>
              <a:rPr lang="en-US" sz="2500" dirty="0" err="1"/>
              <a:t>imdb</a:t>
            </a:r>
            <a:r>
              <a:rPr lang="en-US" sz="2500" dirty="0"/>
              <a:t> scores than high and medium budget films</a:t>
            </a:r>
          </a:p>
          <a:p>
            <a:pPr marL="285750" indent="-285750">
              <a:buFont typeface="Arial" panose="020B0604020202020204" pitchFamily="34" charset="0"/>
              <a:buChar char="•"/>
            </a:pPr>
            <a:r>
              <a:rPr lang="en-US" sz="2500" dirty="0"/>
              <a:t>This is surprising as most would expect higher budget films to be ‘better’ than lower budget films</a:t>
            </a:r>
          </a:p>
        </p:txBody>
      </p:sp>
    </p:spTree>
    <p:extLst>
      <p:ext uri="{BB962C8B-B14F-4D97-AF65-F5344CB8AC3E}">
        <p14:creationId xmlns:p14="http://schemas.microsoft.com/office/powerpoint/2010/main" val="104223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BD5E-D9CA-4CE8-B530-8FDC66597883}"/>
              </a:ext>
            </a:extLst>
          </p:cNvPr>
          <p:cNvSpPr>
            <a:spLocks noGrp="1"/>
          </p:cNvSpPr>
          <p:nvPr>
            <p:ph type="title"/>
          </p:nvPr>
        </p:nvSpPr>
        <p:spPr/>
        <p:txBody>
          <a:bodyPr/>
          <a:lstStyle/>
          <a:p>
            <a:r>
              <a:rPr lang="en-US" dirty="0"/>
              <a:t>Genre vs </a:t>
            </a:r>
            <a:r>
              <a:rPr lang="en-US" dirty="0" err="1"/>
              <a:t>imdb</a:t>
            </a:r>
            <a:r>
              <a:rPr lang="en-US" dirty="0"/>
              <a:t> scores</a:t>
            </a:r>
          </a:p>
        </p:txBody>
      </p:sp>
      <p:pic>
        <p:nvPicPr>
          <p:cNvPr id="5" name="Content Placeholder 4" descr="Chart, box and whisker chart&#10;&#10;Description automatically generated">
            <a:extLst>
              <a:ext uri="{FF2B5EF4-FFF2-40B4-BE49-F238E27FC236}">
                <a16:creationId xmlns:a16="http://schemas.microsoft.com/office/drawing/2014/main" id="{188646A3-5819-4ED5-AB2C-619E9F069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2417" y="2118644"/>
            <a:ext cx="6610983" cy="3481005"/>
          </a:xfrm>
        </p:spPr>
      </p:pic>
      <p:sp>
        <p:nvSpPr>
          <p:cNvPr id="6" name="TextBox 5">
            <a:extLst>
              <a:ext uri="{FF2B5EF4-FFF2-40B4-BE49-F238E27FC236}">
                <a16:creationId xmlns:a16="http://schemas.microsoft.com/office/drawing/2014/main" id="{5668F056-F19B-4973-A49B-EAFA3FCFF49A}"/>
              </a:ext>
            </a:extLst>
          </p:cNvPr>
          <p:cNvSpPr txBox="1"/>
          <p:nvPr/>
        </p:nvSpPr>
        <p:spPr>
          <a:xfrm>
            <a:off x="914400" y="1353344"/>
            <a:ext cx="4361817"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We observe that history movies tend to receive higher </a:t>
            </a:r>
            <a:r>
              <a:rPr lang="en-US" sz="2200" dirty="0" err="1"/>
              <a:t>imdb</a:t>
            </a:r>
            <a:r>
              <a:rPr lang="en-US" sz="2200" dirty="0"/>
              <a:t> scores than other genres. This may be due to the lower abundance of history movies in theatres, therefore leading to more effort put into making these films.</a:t>
            </a:r>
          </a:p>
          <a:p>
            <a:pPr marL="285750" indent="-285750">
              <a:buFont typeface="Arial" panose="020B0604020202020204" pitchFamily="34" charset="0"/>
              <a:buChar char="•"/>
            </a:pPr>
            <a:r>
              <a:rPr lang="en-US" sz="2200" dirty="0"/>
              <a:t>We can also infer that family movies tend to score less, which may be due to the abundance of family movies in theatres, leading to lesser effort put into making these movies due to a bigger market. </a:t>
            </a:r>
          </a:p>
        </p:txBody>
      </p:sp>
    </p:spTree>
    <p:extLst>
      <p:ext uri="{BB962C8B-B14F-4D97-AF65-F5344CB8AC3E}">
        <p14:creationId xmlns:p14="http://schemas.microsoft.com/office/powerpoint/2010/main" val="36307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D0C-398A-44D5-A893-BE557976E9AB}"/>
              </a:ext>
            </a:extLst>
          </p:cNvPr>
          <p:cNvSpPr>
            <a:spLocks noGrp="1"/>
          </p:cNvSpPr>
          <p:nvPr>
            <p:ph type="title"/>
          </p:nvPr>
        </p:nvSpPr>
        <p:spPr/>
        <p:txBody>
          <a:bodyPr/>
          <a:lstStyle/>
          <a:p>
            <a:r>
              <a:rPr lang="en-US" dirty="0"/>
              <a:t>Score vs </a:t>
            </a:r>
            <a:r>
              <a:rPr lang="en-US" dirty="0" err="1"/>
              <a:t>imdb</a:t>
            </a:r>
            <a:r>
              <a:rPr lang="en-US" dirty="0"/>
              <a:t> score</a:t>
            </a:r>
          </a:p>
        </p:txBody>
      </p:sp>
      <p:pic>
        <p:nvPicPr>
          <p:cNvPr id="5" name="Content Placeholder 4" descr="Chart, box and whisker chart&#10;&#10;Description automatically generated">
            <a:extLst>
              <a:ext uri="{FF2B5EF4-FFF2-40B4-BE49-F238E27FC236}">
                <a16:creationId xmlns:a16="http://schemas.microsoft.com/office/drawing/2014/main" id="{3A47E8B0-8705-4ECD-A296-3AAFDA723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9682" y="2303146"/>
            <a:ext cx="5623119" cy="2969832"/>
          </a:xfrm>
        </p:spPr>
      </p:pic>
      <p:sp>
        <p:nvSpPr>
          <p:cNvPr id="6" name="TextBox 5">
            <a:extLst>
              <a:ext uri="{FF2B5EF4-FFF2-40B4-BE49-F238E27FC236}">
                <a16:creationId xmlns:a16="http://schemas.microsoft.com/office/drawing/2014/main" id="{3C3A42A7-C0A5-4A32-9173-F59D60FF6145}"/>
              </a:ext>
            </a:extLst>
          </p:cNvPr>
          <p:cNvSpPr txBox="1"/>
          <p:nvPr/>
        </p:nvSpPr>
        <p:spPr>
          <a:xfrm>
            <a:off x="838199" y="2174914"/>
            <a:ext cx="502412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On observing this graph, R rated movies and G rated movies tend to score higher than PG and PG-13 movies score</a:t>
            </a:r>
          </a:p>
          <a:p>
            <a:pPr marL="285750" indent="-285750">
              <a:buFont typeface="Arial" panose="020B0604020202020204" pitchFamily="34" charset="0"/>
              <a:buChar char="•"/>
            </a:pPr>
            <a:r>
              <a:rPr lang="en-US" sz="2400" dirty="0"/>
              <a:t>There may not be a direct reason for this, and this is probably just a coincidence. </a:t>
            </a:r>
          </a:p>
        </p:txBody>
      </p:sp>
    </p:spTree>
    <p:extLst>
      <p:ext uri="{BB962C8B-B14F-4D97-AF65-F5344CB8AC3E}">
        <p14:creationId xmlns:p14="http://schemas.microsoft.com/office/powerpoint/2010/main" val="250095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CD01-84AE-4A78-8068-3C2CA4B0E082}"/>
              </a:ext>
            </a:extLst>
          </p:cNvPr>
          <p:cNvSpPr>
            <a:spLocks noGrp="1"/>
          </p:cNvSpPr>
          <p:nvPr>
            <p:ph type="title"/>
          </p:nvPr>
        </p:nvSpPr>
        <p:spPr>
          <a:xfrm>
            <a:off x="838200" y="304165"/>
            <a:ext cx="10515600" cy="1325563"/>
          </a:xfrm>
        </p:spPr>
        <p:txBody>
          <a:bodyPr/>
          <a:lstStyle/>
          <a:p>
            <a:r>
              <a:rPr lang="en-US" dirty="0"/>
              <a:t>Content vs genre</a:t>
            </a:r>
          </a:p>
        </p:txBody>
      </p:sp>
      <p:pic>
        <p:nvPicPr>
          <p:cNvPr id="5" name="Content Placeholder 4" descr="Table&#10;&#10;Description automatically generated">
            <a:extLst>
              <a:ext uri="{FF2B5EF4-FFF2-40B4-BE49-F238E27FC236}">
                <a16:creationId xmlns:a16="http://schemas.microsoft.com/office/drawing/2014/main" id="{05A0E0DD-006A-41C1-9897-C70CB64AC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6819" y="2770505"/>
            <a:ext cx="5545181" cy="3078002"/>
          </a:xfrm>
        </p:spPr>
      </p:pic>
      <p:sp>
        <p:nvSpPr>
          <p:cNvPr id="6" name="TextBox 5">
            <a:extLst>
              <a:ext uri="{FF2B5EF4-FFF2-40B4-BE49-F238E27FC236}">
                <a16:creationId xmlns:a16="http://schemas.microsoft.com/office/drawing/2014/main" id="{3696AF2A-53C0-43D1-8572-E0D7B237DFB1}"/>
              </a:ext>
            </a:extLst>
          </p:cNvPr>
          <p:cNvSpPr txBox="1"/>
          <p:nvPr/>
        </p:nvSpPr>
        <p:spPr>
          <a:xfrm>
            <a:off x="914400" y="2245360"/>
            <a:ext cx="5384800" cy="3370153"/>
          </a:xfrm>
          <a:prstGeom prst="rect">
            <a:avLst/>
          </a:prstGeom>
          <a:noFill/>
        </p:spPr>
        <p:txBody>
          <a:bodyPr wrap="square" rtlCol="0">
            <a:spAutoFit/>
          </a:bodyPr>
          <a:lstStyle/>
          <a:p>
            <a:pPr marL="285750" indent="-285750">
              <a:buFont typeface="Arial" panose="020B0604020202020204" pitchFamily="34" charset="0"/>
              <a:buChar char="•"/>
            </a:pPr>
            <a:r>
              <a:rPr lang="en-US" sz="2700" dirty="0"/>
              <a:t>From the graph, most action movies are R rated, most comedy movies are G rated, drama movies are mostly split, most family movies are PG, most history movies are R rated, and most sci-fi movies are G or PG.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06680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D434-C6AD-44A1-B217-5E9D82259A6D}"/>
              </a:ext>
            </a:extLst>
          </p:cNvPr>
          <p:cNvSpPr>
            <a:spLocks noGrp="1"/>
          </p:cNvSpPr>
          <p:nvPr>
            <p:ph type="title"/>
          </p:nvPr>
        </p:nvSpPr>
        <p:spPr/>
        <p:txBody>
          <a:bodyPr/>
          <a:lstStyle/>
          <a:p>
            <a:r>
              <a:rPr lang="en-US" dirty="0"/>
              <a:t>Content vs budget</a:t>
            </a:r>
          </a:p>
        </p:txBody>
      </p:sp>
      <p:pic>
        <p:nvPicPr>
          <p:cNvPr id="5" name="Content Placeholder 4" descr="Table&#10;&#10;Description automatically generated with medium confidence">
            <a:extLst>
              <a:ext uri="{FF2B5EF4-FFF2-40B4-BE49-F238E27FC236}">
                <a16:creationId xmlns:a16="http://schemas.microsoft.com/office/drawing/2014/main" id="{7874C7B0-0EAD-4EB6-A729-63AEA82FE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7413" y="2404745"/>
            <a:ext cx="6284587" cy="3254375"/>
          </a:xfrm>
        </p:spPr>
      </p:pic>
      <p:sp>
        <p:nvSpPr>
          <p:cNvPr id="6" name="TextBox 5">
            <a:extLst>
              <a:ext uri="{FF2B5EF4-FFF2-40B4-BE49-F238E27FC236}">
                <a16:creationId xmlns:a16="http://schemas.microsoft.com/office/drawing/2014/main" id="{3BDD82F5-BFFC-4717-8AC5-EDC416ADFF6A}"/>
              </a:ext>
            </a:extLst>
          </p:cNvPr>
          <p:cNvSpPr txBox="1"/>
          <p:nvPr/>
        </p:nvSpPr>
        <p:spPr>
          <a:xfrm>
            <a:off x="838200" y="2404745"/>
            <a:ext cx="5156200" cy="2492990"/>
          </a:xfrm>
          <a:prstGeom prst="rect">
            <a:avLst/>
          </a:prstGeom>
          <a:noFill/>
        </p:spPr>
        <p:txBody>
          <a:bodyPr wrap="square" rtlCol="0">
            <a:spAutoFit/>
          </a:bodyPr>
          <a:lstStyle/>
          <a:p>
            <a:pPr marL="285750" indent="-285750">
              <a:buFont typeface="Arial" panose="020B0604020202020204" pitchFamily="34" charset="0"/>
              <a:buChar char="•"/>
            </a:pPr>
            <a:r>
              <a:rPr lang="en-US" sz="2600" dirty="0"/>
              <a:t>What’s surprising in this graph, is most low budget are R rated, and most high budget films are PG and PG-13.</a:t>
            </a:r>
          </a:p>
          <a:p>
            <a:pPr marL="285750" indent="-285750">
              <a:buFont typeface="Arial" panose="020B0604020202020204" pitchFamily="34" charset="0"/>
              <a:buChar char="•"/>
            </a:pPr>
            <a:r>
              <a:rPr lang="en-US" sz="2600" dirty="0"/>
              <a:t>Most medium budget films are G rated. </a:t>
            </a:r>
          </a:p>
        </p:txBody>
      </p:sp>
    </p:spTree>
    <p:extLst>
      <p:ext uri="{BB962C8B-B14F-4D97-AF65-F5344CB8AC3E}">
        <p14:creationId xmlns:p14="http://schemas.microsoft.com/office/powerpoint/2010/main" val="182829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FAB6-C0BA-4BD2-9132-DDA4FB4BE7C4}"/>
              </a:ext>
            </a:extLst>
          </p:cNvPr>
          <p:cNvSpPr>
            <a:spLocks noGrp="1"/>
          </p:cNvSpPr>
          <p:nvPr>
            <p:ph type="title"/>
          </p:nvPr>
        </p:nvSpPr>
        <p:spPr/>
        <p:txBody>
          <a:bodyPr/>
          <a:lstStyle/>
          <a:p>
            <a:r>
              <a:rPr lang="en-US" dirty="0"/>
              <a:t>Gross vs genre</a:t>
            </a:r>
          </a:p>
        </p:txBody>
      </p:sp>
      <p:pic>
        <p:nvPicPr>
          <p:cNvPr id="5" name="Content Placeholder 4" descr="A picture containing table&#10;&#10;Description automatically generated">
            <a:extLst>
              <a:ext uri="{FF2B5EF4-FFF2-40B4-BE49-F238E27FC236}">
                <a16:creationId xmlns:a16="http://schemas.microsoft.com/office/drawing/2014/main" id="{FC6ACBCB-2D54-4F83-A946-5BCF125C3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344" y="2403779"/>
            <a:ext cx="5958655" cy="3178202"/>
          </a:xfrm>
        </p:spPr>
      </p:pic>
      <p:sp>
        <p:nvSpPr>
          <p:cNvPr id="6" name="TextBox 5">
            <a:extLst>
              <a:ext uri="{FF2B5EF4-FFF2-40B4-BE49-F238E27FC236}">
                <a16:creationId xmlns:a16="http://schemas.microsoft.com/office/drawing/2014/main" id="{F96516DE-8091-41B5-972B-E030AED21530}"/>
              </a:ext>
            </a:extLst>
          </p:cNvPr>
          <p:cNvSpPr txBox="1"/>
          <p:nvPr/>
        </p:nvSpPr>
        <p:spPr>
          <a:xfrm>
            <a:off x="985520" y="1767840"/>
            <a:ext cx="5237665" cy="4339650"/>
          </a:xfrm>
          <a:prstGeom prst="rect">
            <a:avLst/>
          </a:prstGeom>
          <a:noFill/>
        </p:spPr>
        <p:txBody>
          <a:bodyPr wrap="square" rtlCol="0">
            <a:spAutoFit/>
          </a:bodyPr>
          <a:lstStyle/>
          <a:p>
            <a:pPr marL="285750" indent="-285750">
              <a:buFont typeface="Arial" panose="020B0604020202020204" pitchFamily="34" charset="0"/>
              <a:buChar char="•"/>
            </a:pPr>
            <a:r>
              <a:rPr lang="en-US" sz="2300" dirty="0"/>
              <a:t>Most action and comedy films gross medium, drama films are split, most family films tend to gross either very high or very low, most history films gross low, and most sci-fi films gross high.</a:t>
            </a:r>
          </a:p>
          <a:p>
            <a:pPr marL="285750" indent="-285750">
              <a:buFont typeface="Arial" panose="020B0604020202020204" pitchFamily="34" charset="0"/>
              <a:buChar char="•"/>
            </a:pPr>
            <a:r>
              <a:rPr lang="en-US" sz="2300" dirty="0"/>
              <a:t>An interesting outcome from this graph is that there is a lesser demand for history films as most films gross low and comedy, action and family films tend to gross the highest meaning they have he highest appeal and market.  </a:t>
            </a:r>
          </a:p>
        </p:txBody>
      </p:sp>
    </p:spTree>
    <p:extLst>
      <p:ext uri="{BB962C8B-B14F-4D97-AF65-F5344CB8AC3E}">
        <p14:creationId xmlns:p14="http://schemas.microsoft.com/office/powerpoint/2010/main" val="5374116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69</TotalTime>
  <Words>386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Nova</vt:lpstr>
      <vt:lpstr>Univers</vt:lpstr>
      <vt:lpstr>GradientVTI</vt:lpstr>
      <vt:lpstr>Movie Score data analysis</vt:lpstr>
      <vt:lpstr>IMDB score frequency</vt:lpstr>
      <vt:lpstr>Budget vs Score </vt:lpstr>
      <vt:lpstr>Genre vs imdb scores</vt:lpstr>
      <vt:lpstr>Score vs imdb score</vt:lpstr>
      <vt:lpstr>Content vs genre</vt:lpstr>
      <vt:lpstr>Content vs budget</vt:lpstr>
      <vt:lpstr>Gross vs genre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Score data analysis</dc:title>
  <dc:creator>Nitin Gowda</dc:creator>
  <cp:lastModifiedBy>Nitin Gowda</cp:lastModifiedBy>
  <cp:revision>1</cp:revision>
  <dcterms:created xsi:type="dcterms:W3CDTF">2022-02-16T02:33:42Z</dcterms:created>
  <dcterms:modified xsi:type="dcterms:W3CDTF">2022-02-16T03:42:43Z</dcterms:modified>
</cp:coreProperties>
</file>