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547031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0615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5343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081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8712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973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100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8917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6718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86926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3/2/2022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4863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188813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93773-89A7-46DC-85AF-6984E7E4ED1B}"/>
              </a:ext>
            </a:extLst>
          </p:cNvPr>
          <p:cNvSpPr>
            <a:spLocks noGrp="1"/>
          </p:cNvSpPr>
          <p:nvPr>
            <p:ph type="ctrTitle"/>
          </p:nvPr>
        </p:nvSpPr>
        <p:spPr>
          <a:xfrm>
            <a:off x="5141584" y="893935"/>
            <a:ext cx="6202267" cy="3339390"/>
          </a:xfrm>
        </p:spPr>
        <p:txBody>
          <a:bodyPr anchor="b">
            <a:normAutofit/>
          </a:bodyPr>
          <a:lstStyle/>
          <a:p>
            <a:r>
              <a:rPr lang="en-US" sz="6000" b="1" i="0" dirty="0"/>
              <a:t>Permutation test – HW6</a:t>
            </a:r>
          </a:p>
        </p:txBody>
      </p:sp>
      <p:sp>
        <p:nvSpPr>
          <p:cNvPr id="3" name="Subtitle 2">
            <a:extLst>
              <a:ext uri="{FF2B5EF4-FFF2-40B4-BE49-F238E27FC236}">
                <a16:creationId xmlns:a16="http://schemas.microsoft.com/office/drawing/2014/main" id="{50D2BC51-3F43-43CC-B424-6C4D6F55FAC1}"/>
              </a:ext>
            </a:extLst>
          </p:cNvPr>
          <p:cNvSpPr>
            <a:spLocks noGrp="1"/>
          </p:cNvSpPr>
          <p:nvPr>
            <p:ph type="subTitle" idx="1"/>
          </p:nvPr>
        </p:nvSpPr>
        <p:spPr>
          <a:xfrm>
            <a:off x="5141583" y="4458488"/>
            <a:ext cx="6202268" cy="1328163"/>
          </a:xfrm>
        </p:spPr>
        <p:txBody>
          <a:bodyPr anchor="t">
            <a:normAutofit/>
          </a:bodyPr>
          <a:lstStyle/>
          <a:p>
            <a:r>
              <a:rPr lang="en-US" dirty="0"/>
              <a:t>-Nitin Gowda</a:t>
            </a:r>
          </a:p>
        </p:txBody>
      </p:sp>
      <p:pic>
        <p:nvPicPr>
          <p:cNvPr id="4" name="Picture 3">
            <a:extLst>
              <a:ext uri="{FF2B5EF4-FFF2-40B4-BE49-F238E27FC236}">
                <a16:creationId xmlns:a16="http://schemas.microsoft.com/office/drawing/2014/main" id="{939E4F76-482A-4B62-A5DA-D8699317C97B}"/>
              </a:ext>
            </a:extLst>
          </p:cNvPr>
          <p:cNvPicPr>
            <a:picLocks noChangeAspect="1"/>
          </p:cNvPicPr>
          <p:nvPr/>
        </p:nvPicPr>
        <p:blipFill rotWithShape="1">
          <a:blip r:embed="rId2"/>
          <a:srcRect l="39560" r="12114"/>
          <a:stretch/>
        </p:blipFill>
        <p:spPr>
          <a:xfrm>
            <a:off x="20" y="10"/>
            <a:ext cx="4635294"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0841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F28-5C3A-4D5B-8D96-8DFBA909D3C2}"/>
              </a:ext>
            </a:extLst>
          </p:cNvPr>
          <p:cNvSpPr>
            <a:spLocks noGrp="1"/>
          </p:cNvSpPr>
          <p:nvPr>
            <p:ph type="title"/>
          </p:nvPr>
        </p:nvSpPr>
        <p:spPr>
          <a:xfrm>
            <a:off x="763051" y="2033016"/>
            <a:ext cx="10848450" cy="4253484"/>
          </a:xfrm>
        </p:spPr>
        <p:txBody>
          <a:bodyPr>
            <a:normAutofit/>
          </a:bodyPr>
          <a:lstStyle/>
          <a:p>
            <a:r>
              <a:rPr lang="en-US" sz="3000" dirty="0">
                <a:latin typeface="Calibri" panose="020F0502020204030204" pitchFamily="34" charset="0"/>
                <a:cs typeface="Calibri" panose="020F0502020204030204" pitchFamily="34" charset="0"/>
              </a:rPr>
              <a:t>As a bijection from a set to itself, a permutation is a function that performs a rearrangement of a set, and is not a rearrangement itself.</a:t>
            </a:r>
            <a:br>
              <a:rPr lang="en-US" sz="3000" dirty="0">
                <a:latin typeface="Calibri" panose="020F0502020204030204" pitchFamily="34" charset="0"/>
                <a:cs typeface="Calibri" panose="020F0502020204030204" pitchFamily="34" charset="0"/>
              </a:rPr>
            </a:br>
            <a:br>
              <a:rPr lang="en-US" sz="3000" dirty="0">
                <a:latin typeface="Calibri" panose="020F0502020204030204" pitchFamily="34" charset="0"/>
                <a:cs typeface="Calibri" panose="020F0502020204030204" pitchFamily="34" charset="0"/>
              </a:rPr>
            </a:br>
            <a:r>
              <a:rPr lang="en-US" sz="3000" dirty="0">
                <a:latin typeface="Calibri" panose="020F0502020204030204" pitchFamily="34" charset="0"/>
                <a:cs typeface="Calibri" panose="020F0502020204030204" pitchFamily="34" charset="0"/>
              </a:rPr>
              <a:t>Permutation tests can be used for analyzing unbalanced designs and for combining dependent tests on mixtures of categorical, ordinal, and metric data. They can also be used to analyze qualitative data that has been </a:t>
            </a:r>
            <a:r>
              <a:rPr lang="en-US" sz="3000" dirty="0" err="1">
                <a:latin typeface="Calibri" panose="020F0502020204030204" pitchFamily="34" charset="0"/>
                <a:cs typeface="Calibri" panose="020F0502020204030204" pitchFamily="34" charset="0"/>
              </a:rPr>
              <a:t>quantitized</a:t>
            </a:r>
            <a:r>
              <a:rPr lang="en-US" sz="3000" dirty="0">
                <a:latin typeface="Calibri" panose="020F0502020204030204" pitchFamily="34" charset="0"/>
                <a:cs typeface="Calibri" panose="020F0502020204030204" pitchFamily="34" charset="0"/>
              </a:rPr>
              <a:t>. Permutation tests may be ideal for analyzing </a:t>
            </a:r>
            <a:r>
              <a:rPr lang="en-US" sz="3000" dirty="0" err="1">
                <a:latin typeface="Calibri" panose="020F0502020204030204" pitchFamily="34" charset="0"/>
                <a:cs typeface="Calibri" panose="020F0502020204030204" pitchFamily="34" charset="0"/>
              </a:rPr>
              <a:t>quantitized</a:t>
            </a:r>
            <a:r>
              <a:rPr lang="en-US" sz="3000" dirty="0">
                <a:latin typeface="Calibri" panose="020F0502020204030204" pitchFamily="34" charset="0"/>
                <a:cs typeface="Calibri" panose="020F0502020204030204" pitchFamily="34" charset="0"/>
              </a:rPr>
              <a:t> data that do not satisfy statistical assumptions underlying traditional parametric tests</a:t>
            </a:r>
          </a:p>
        </p:txBody>
      </p:sp>
      <p:sp>
        <p:nvSpPr>
          <p:cNvPr id="3" name="Text Placeholder 2">
            <a:extLst>
              <a:ext uri="{FF2B5EF4-FFF2-40B4-BE49-F238E27FC236}">
                <a16:creationId xmlns:a16="http://schemas.microsoft.com/office/drawing/2014/main" id="{7D845654-1993-4A32-9404-EE0863381B15}"/>
              </a:ext>
            </a:extLst>
          </p:cNvPr>
          <p:cNvSpPr>
            <a:spLocks noGrp="1"/>
          </p:cNvSpPr>
          <p:nvPr>
            <p:ph type="body" idx="1"/>
          </p:nvPr>
        </p:nvSpPr>
        <p:spPr>
          <a:xfrm>
            <a:off x="763051" y="846963"/>
            <a:ext cx="10671048" cy="822960"/>
          </a:xfrm>
        </p:spPr>
        <p:txBody>
          <a:bodyPr>
            <a:noAutofit/>
          </a:bodyPr>
          <a:lstStyle/>
          <a:p>
            <a:r>
              <a:rPr lang="en-US" sz="4000" i="0" dirty="0">
                <a:latin typeface="Calibri" panose="020F0502020204030204" pitchFamily="34" charset="0"/>
                <a:cs typeface="Calibri" panose="020F0502020204030204" pitchFamily="34" charset="0"/>
              </a:rPr>
              <a:t>What is the permutation function?</a:t>
            </a:r>
          </a:p>
        </p:txBody>
      </p:sp>
    </p:spTree>
    <p:extLst>
      <p:ext uri="{BB962C8B-B14F-4D97-AF65-F5344CB8AC3E}">
        <p14:creationId xmlns:p14="http://schemas.microsoft.com/office/powerpoint/2010/main" val="264305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F28-5C3A-4D5B-8D96-8DFBA909D3C2}"/>
              </a:ext>
            </a:extLst>
          </p:cNvPr>
          <p:cNvSpPr>
            <a:spLocks noGrp="1"/>
          </p:cNvSpPr>
          <p:nvPr>
            <p:ph type="title"/>
          </p:nvPr>
        </p:nvSpPr>
        <p:spPr>
          <a:xfrm>
            <a:off x="762525" y="1879092"/>
            <a:ext cx="10666949" cy="3099816"/>
          </a:xfrm>
        </p:spPr>
        <p:txBody>
          <a:bodyPr>
            <a:normAutofit/>
          </a:bodyPr>
          <a:lstStyle/>
          <a:p>
            <a:r>
              <a:rPr lang="en-US" sz="3000" dirty="0">
                <a:latin typeface="Calibri" panose="020F0502020204030204" pitchFamily="34" charset="0"/>
                <a:cs typeface="Calibri" panose="020F0502020204030204" pitchFamily="34" charset="0"/>
              </a:rPr>
              <a:t>Using the </a:t>
            </a:r>
            <a:r>
              <a:rPr lang="en-US" sz="3000" dirty="0" err="1">
                <a:latin typeface="Calibri" panose="020F0502020204030204" pitchFamily="34" charset="0"/>
                <a:cs typeface="Calibri" panose="020F0502020204030204" pitchFamily="34" charset="0"/>
              </a:rPr>
              <a:t>RanNum</a:t>
            </a:r>
            <a:r>
              <a:rPr lang="en-US" sz="3000" dirty="0">
                <a:latin typeface="Calibri" panose="020F0502020204030204" pitchFamily="34" charset="0"/>
                <a:cs typeface="Calibri" panose="020F0502020204030204" pitchFamily="34" charset="0"/>
              </a:rPr>
              <a:t> </a:t>
            </a:r>
            <a:r>
              <a:rPr lang="en-US" sz="3000" dirty="0" err="1">
                <a:latin typeface="Calibri" panose="020F0502020204030204" pitchFamily="34" charset="0"/>
                <a:cs typeface="Calibri" panose="020F0502020204030204" pitchFamily="34" charset="0"/>
              </a:rPr>
              <a:t>fuction</a:t>
            </a:r>
            <a:r>
              <a:rPr lang="en-US" sz="3000" dirty="0">
                <a:latin typeface="Calibri" panose="020F0502020204030204" pitchFamily="34" charset="0"/>
                <a:cs typeface="Calibri" panose="020F0502020204030204" pitchFamily="34" charset="0"/>
              </a:rPr>
              <a:t>, an array or a selection of 5 numbers are made from the movie database. </a:t>
            </a:r>
            <a:br>
              <a:rPr lang="en-US" sz="3000" dirty="0">
                <a:latin typeface="Calibri" panose="020F0502020204030204" pitchFamily="34" charset="0"/>
                <a:cs typeface="Calibri" panose="020F0502020204030204" pitchFamily="34" charset="0"/>
              </a:rPr>
            </a:br>
            <a:r>
              <a:rPr lang="en-US" sz="3000" dirty="0">
                <a:latin typeface="Calibri" panose="020F0502020204030204" pitchFamily="34" charset="0"/>
                <a:cs typeface="Calibri" panose="020F0502020204030204" pitchFamily="34" charset="0"/>
              </a:rPr>
              <a:t>The hypothesis from hw5 is then used to test with the permutation function.  </a:t>
            </a:r>
          </a:p>
        </p:txBody>
      </p:sp>
      <p:sp>
        <p:nvSpPr>
          <p:cNvPr id="3" name="Text Placeholder 2">
            <a:extLst>
              <a:ext uri="{FF2B5EF4-FFF2-40B4-BE49-F238E27FC236}">
                <a16:creationId xmlns:a16="http://schemas.microsoft.com/office/drawing/2014/main" id="{7D845654-1993-4A32-9404-EE0863381B15}"/>
              </a:ext>
            </a:extLst>
          </p:cNvPr>
          <p:cNvSpPr>
            <a:spLocks noGrp="1"/>
          </p:cNvSpPr>
          <p:nvPr>
            <p:ph type="body" idx="1"/>
          </p:nvPr>
        </p:nvSpPr>
        <p:spPr>
          <a:xfrm>
            <a:off x="758426" y="856488"/>
            <a:ext cx="10671048" cy="822960"/>
          </a:xfrm>
        </p:spPr>
        <p:txBody>
          <a:bodyPr>
            <a:noAutofit/>
          </a:bodyPr>
          <a:lstStyle/>
          <a:p>
            <a:r>
              <a:rPr lang="en-US" sz="4000" i="0" dirty="0">
                <a:latin typeface="Calibri" panose="020F0502020204030204" pitchFamily="34" charset="0"/>
                <a:cs typeface="Calibri" panose="020F0502020204030204" pitchFamily="34" charset="0"/>
              </a:rPr>
              <a:t>Procedure</a:t>
            </a:r>
          </a:p>
        </p:txBody>
      </p:sp>
      <p:pic>
        <p:nvPicPr>
          <p:cNvPr id="1028" name="Picture 4">
            <a:extLst>
              <a:ext uri="{FF2B5EF4-FFF2-40B4-BE49-F238E27FC236}">
                <a16:creationId xmlns:a16="http://schemas.microsoft.com/office/drawing/2014/main" id="{8EC8700E-26A5-4178-B2F9-161075B9D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6517" r="50001" b="57779"/>
          <a:stretch/>
        </p:blipFill>
        <p:spPr bwMode="auto">
          <a:xfrm>
            <a:off x="656826" y="3817620"/>
            <a:ext cx="9831238" cy="173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6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F28-5C3A-4D5B-8D96-8DFBA909D3C2}"/>
              </a:ext>
            </a:extLst>
          </p:cNvPr>
          <p:cNvSpPr>
            <a:spLocks noGrp="1"/>
          </p:cNvSpPr>
          <p:nvPr>
            <p:ph type="title"/>
          </p:nvPr>
        </p:nvSpPr>
        <p:spPr>
          <a:xfrm>
            <a:off x="762525" y="1999996"/>
            <a:ext cx="10666949" cy="3099816"/>
          </a:xfrm>
        </p:spPr>
        <p:txBody>
          <a:bodyPr>
            <a:normAutofit/>
          </a:bodyPr>
          <a:lstStyle/>
          <a:p>
            <a:r>
              <a:rPr lang="en-US" sz="3000" i="0" dirty="0">
                <a:latin typeface="Calibri" panose="020F0502020204030204" pitchFamily="34" charset="0"/>
                <a:cs typeface="Calibri" panose="020F0502020204030204" pitchFamily="34" charset="0"/>
              </a:rPr>
              <a:t>On running the permutation function 3 times, 3 p values are found and plotted against their probabilities. </a:t>
            </a:r>
          </a:p>
        </p:txBody>
      </p:sp>
      <p:sp>
        <p:nvSpPr>
          <p:cNvPr id="3" name="Text Placeholder 2">
            <a:extLst>
              <a:ext uri="{FF2B5EF4-FFF2-40B4-BE49-F238E27FC236}">
                <a16:creationId xmlns:a16="http://schemas.microsoft.com/office/drawing/2014/main" id="{7D845654-1993-4A32-9404-EE0863381B15}"/>
              </a:ext>
            </a:extLst>
          </p:cNvPr>
          <p:cNvSpPr>
            <a:spLocks noGrp="1"/>
          </p:cNvSpPr>
          <p:nvPr>
            <p:ph type="body" idx="1"/>
          </p:nvPr>
        </p:nvSpPr>
        <p:spPr>
          <a:xfrm>
            <a:off x="758426" y="856488"/>
            <a:ext cx="10671048" cy="822960"/>
          </a:xfrm>
        </p:spPr>
        <p:txBody>
          <a:bodyPr>
            <a:noAutofit/>
          </a:bodyPr>
          <a:lstStyle/>
          <a:p>
            <a:r>
              <a:rPr lang="en-US" sz="4000" i="0" dirty="0">
                <a:latin typeface="Calibri" panose="020F0502020204030204" pitchFamily="34" charset="0"/>
                <a:cs typeface="Calibri" panose="020F0502020204030204" pitchFamily="34" charset="0"/>
              </a:rPr>
              <a:t>P values found</a:t>
            </a:r>
          </a:p>
        </p:txBody>
      </p:sp>
      <p:pic>
        <p:nvPicPr>
          <p:cNvPr id="2050" name="Picture 2">
            <a:extLst>
              <a:ext uri="{FF2B5EF4-FFF2-40B4-BE49-F238E27FC236}">
                <a16:creationId xmlns:a16="http://schemas.microsoft.com/office/drawing/2014/main" id="{58DC79FC-6637-4FDC-8789-455DB6A1E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605" y="3204004"/>
            <a:ext cx="4770755" cy="303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56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0368-5037-4071-86D5-8EEE1C0686F9}"/>
              </a:ext>
            </a:extLst>
          </p:cNvPr>
          <p:cNvSpPr>
            <a:spLocks noGrp="1"/>
          </p:cNvSpPr>
          <p:nvPr>
            <p:ph type="title"/>
          </p:nvPr>
        </p:nvSpPr>
        <p:spPr/>
        <p:txBody>
          <a:bodyPr/>
          <a:lstStyle/>
          <a:p>
            <a:r>
              <a:rPr kumimoji="0" lang="en-US" sz="3000" b="0" i="0" u="none" strike="noStrike" kern="1200" cap="none" spc="100" normalizeH="0" baseline="0" noProof="0" dirty="0">
                <a:ln>
                  <a:noFill/>
                </a:ln>
                <a:solidFill>
                  <a:srgbClr val="000000">
                    <a:lumMod val="85000"/>
                    <a:lumOff val="15000"/>
                  </a:srgbClr>
                </a:solidFill>
                <a:effectLst/>
                <a:uLnTx/>
                <a:uFillTx/>
                <a:latin typeface="Calibri" panose="020F0502020204030204" pitchFamily="34" charset="0"/>
                <a:ea typeface="+mj-ea"/>
                <a:cs typeface="Calibri" panose="020F0502020204030204" pitchFamily="34" charset="0"/>
              </a:rPr>
              <a:t>The p values found after plotting are:</a:t>
            </a:r>
            <a:br>
              <a:rPr kumimoji="0" lang="en-US" sz="3000" b="0" i="0" u="none" strike="noStrike" kern="1200" cap="none" spc="100" normalizeH="0" baseline="0" noProof="0" dirty="0">
                <a:ln>
                  <a:noFill/>
                </a:ln>
                <a:solidFill>
                  <a:srgbClr val="000000">
                    <a:lumMod val="85000"/>
                    <a:lumOff val="15000"/>
                  </a:srgbClr>
                </a:solidFill>
                <a:effectLst/>
                <a:uLnTx/>
                <a:uFillTx/>
                <a:latin typeface="Calibri" panose="020F0502020204030204" pitchFamily="34" charset="0"/>
                <a:ea typeface="+mj-ea"/>
                <a:cs typeface="Calibri" panose="020F0502020204030204" pitchFamily="34" charset="0"/>
              </a:rPr>
            </a:br>
            <a:r>
              <a:rPr kumimoji="0" lang="en-US" sz="3000" b="0" i="0" u="none" strike="noStrike" kern="1200" cap="none" spc="100" normalizeH="0" baseline="0" noProof="0" dirty="0">
                <a:ln>
                  <a:noFill/>
                </a:ln>
                <a:solidFill>
                  <a:srgbClr val="000000">
                    <a:lumMod val="85000"/>
                    <a:lumOff val="15000"/>
                  </a:srgbClr>
                </a:solidFill>
                <a:effectLst/>
                <a:uLnTx/>
                <a:uFillTx/>
                <a:latin typeface="Calibri" panose="020F0502020204030204" pitchFamily="34" charset="0"/>
                <a:ea typeface="+mj-ea"/>
                <a:cs typeface="Calibri" panose="020F0502020204030204" pitchFamily="34" charset="0"/>
              </a:rPr>
              <a:t>2.1, 2.2, and 2.6</a:t>
            </a:r>
            <a:br>
              <a:rPr kumimoji="0" lang="en-US" sz="3000" b="0" i="0" u="none" strike="noStrike" kern="1200" cap="none" spc="100" normalizeH="0" baseline="0" noProof="0" dirty="0">
                <a:ln>
                  <a:noFill/>
                </a:ln>
                <a:solidFill>
                  <a:srgbClr val="000000">
                    <a:lumMod val="85000"/>
                    <a:lumOff val="15000"/>
                  </a:srgbClr>
                </a:solidFill>
                <a:effectLst/>
                <a:uLnTx/>
                <a:uFillTx/>
                <a:latin typeface="Calibri" panose="020F0502020204030204" pitchFamily="34" charset="0"/>
                <a:ea typeface="+mj-ea"/>
                <a:cs typeface="Calibri" panose="020F0502020204030204" pitchFamily="34" charset="0"/>
              </a:rPr>
            </a:br>
            <a:r>
              <a:rPr kumimoji="0" lang="en-US" sz="3000" b="0" i="0" u="none" strike="noStrike" kern="1200" cap="none" spc="100" normalizeH="0" baseline="0" noProof="0" dirty="0">
                <a:ln>
                  <a:noFill/>
                </a:ln>
                <a:solidFill>
                  <a:srgbClr val="000000">
                    <a:lumMod val="85000"/>
                    <a:lumOff val="15000"/>
                  </a:srgbClr>
                </a:solidFill>
                <a:effectLst/>
                <a:uLnTx/>
                <a:uFillTx/>
                <a:latin typeface="Calibri" panose="020F0502020204030204" pitchFamily="34" charset="0"/>
                <a:ea typeface="+mj-ea"/>
                <a:cs typeface="Calibri" panose="020F0502020204030204" pitchFamily="34" charset="0"/>
              </a:rPr>
              <a:t>These values line up with the variables used, and is therefore correct. </a:t>
            </a:r>
            <a:endParaRPr lang="en-US" dirty="0"/>
          </a:p>
        </p:txBody>
      </p:sp>
      <p:sp>
        <p:nvSpPr>
          <p:cNvPr id="3" name="Text Placeholder 2">
            <a:extLst>
              <a:ext uri="{FF2B5EF4-FFF2-40B4-BE49-F238E27FC236}">
                <a16:creationId xmlns:a16="http://schemas.microsoft.com/office/drawing/2014/main" id="{20580D13-1B04-4BCD-AD31-48FC9CF5E3CF}"/>
              </a:ext>
            </a:extLst>
          </p:cNvPr>
          <p:cNvSpPr>
            <a:spLocks noGrp="1"/>
          </p:cNvSpPr>
          <p:nvPr>
            <p:ph type="body" idx="1"/>
          </p:nvPr>
        </p:nvSpPr>
        <p:spPr/>
        <p:txBody>
          <a:bodyPr/>
          <a:lstStyle/>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r>
              <a:rPr kumimoji="0" lang="en-US" sz="40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P values found (continued)</a:t>
            </a:r>
          </a:p>
          <a:p>
            <a:endParaRPr lang="en-US" dirty="0"/>
          </a:p>
        </p:txBody>
      </p:sp>
    </p:spTree>
    <p:extLst>
      <p:ext uri="{BB962C8B-B14F-4D97-AF65-F5344CB8AC3E}">
        <p14:creationId xmlns:p14="http://schemas.microsoft.com/office/powerpoint/2010/main" val="211996550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81A32"/>
      </a:dk2>
      <a:lt2>
        <a:srgbClr val="F0F3F1"/>
      </a:lt2>
      <a:accent1>
        <a:srgbClr val="E729C4"/>
      </a:accent1>
      <a:accent2>
        <a:srgbClr val="A817D5"/>
      </a:accent2>
      <a:accent3>
        <a:srgbClr val="6B29E7"/>
      </a:accent3>
      <a:accent4>
        <a:srgbClr val="2531D7"/>
      </a:accent4>
      <a:accent5>
        <a:srgbClr val="2985E7"/>
      </a:accent5>
      <a:accent6>
        <a:srgbClr val="17BDCF"/>
      </a:accent6>
      <a:hlink>
        <a:srgbClr val="3F68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282</TotalTime>
  <Words>196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Sitka Banner</vt:lpstr>
      <vt:lpstr>HeadlinesVTI</vt:lpstr>
      <vt:lpstr>Permutation test – HW6</vt:lpstr>
      <vt:lpstr>As a bijection from a set to itself, a permutation is a function that performs a rearrangement of a set, and is not a rearrangement itself.  Permutation tests can be used for analyzing unbalanced designs and for combining dependent tests on mixtures of categorical, ordinal, and metric data. They can also be used to analyze qualitative data that has been quantitized. Permutation tests may be ideal for analyzing quantitized data that do not satisfy statistical assumptions underlying traditional parametric tests</vt:lpstr>
      <vt:lpstr>Using the RanNum fuction, an array or a selection of 5 numbers are made from the movie database.  The hypothesis from hw5 is then used to test with the permutation function.  </vt:lpstr>
      <vt:lpstr>On running the permutation function 3 times, 3 p values are found and plotted against their probabilities. </vt:lpstr>
      <vt:lpstr>The p values found after plotting are: 2.1, 2.2, and 2.6 These values line up with the variables used, and is therefore correct.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p-values of 3 Alternate Hypothesis</dc:title>
  <dc:creator>Nitin Gowda</dc:creator>
  <cp:lastModifiedBy>Nitin Gowda</cp:lastModifiedBy>
  <cp:revision>3</cp:revision>
  <dcterms:created xsi:type="dcterms:W3CDTF">2022-02-23T01:00:15Z</dcterms:created>
  <dcterms:modified xsi:type="dcterms:W3CDTF">2022-03-03T04:31:26Z</dcterms:modified>
</cp:coreProperties>
</file>