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5FF0A73-CA50-46D2-A085-6865AD688F3A}" type="datetimeFigureOut">
              <a:rPr lang="en-US" smtClean="0"/>
              <a:t>4/21/2022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A25A94C-8352-4E25-97EB-9E9384080A2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34526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F0A73-CA50-46D2-A085-6865AD688F3A}"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A94C-8352-4E25-97EB-9E9384080A24}" type="slidenum">
              <a:rPr lang="en-US" smtClean="0"/>
              <a:t>‹#›</a:t>
            </a:fld>
            <a:endParaRPr lang="en-US"/>
          </a:p>
        </p:txBody>
      </p:sp>
    </p:spTree>
    <p:extLst>
      <p:ext uri="{BB962C8B-B14F-4D97-AF65-F5344CB8AC3E}">
        <p14:creationId xmlns:p14="http://schemas.microsoft.com/office/powerpoint/2010/main" val="373090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F0A73-CA50-46D2-A085-6865AD688F3A}"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A94C-8352-4E25-97EB-9E9384080A24}" type="slidenum">
              <a:rPr lang="en-US" smtClean="0"/>
              <a:t>‹#›</a:t>
            </a:fld>
            <a:endParaRPr lang="en-US"/>
          </a:p>
        </p:txBody>
      </p:sp>
    </p:spTree>
    <p:extLst>
      <p:ext uri="{BB962C8B-B14F-4D97-AF65-F5344CB8AC3E}">
        <p14:creationId xmlns:p14="http://schemas.microsoft.com/office/powerpoint/2010/main" val="109546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F0A73-CA50-46D2-A085-6865AD688F3A}"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A94C-8352-4E25-97EB-9E9384080A24}" type="slidenum">
              <a:rPr lang="en-US" smtClean="0"/>
              <a:t>‹#›</a:t>
            </a:fld>
            <a:endParaRPr lang="en-US"/>
          </a:p>
        </p:txBody>
      </p:sp>
    </p:spTree>
    <p:extLst>
      <p:ext uri="{BB962C8B-B14F-4D97-AF65-F5344CB8AC3E}">
        <p14:creationId xmlns:p14="http://schemas.microsoft.com/office/powerpoint/2010/main" val="355075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F0A73-CA50-46D2-A085-6865AD688F3A}"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A94C-8352-4E25-97EB-9E9384080A2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469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F0A73-CA50-46D2-A085-6865AD688F3A}"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A94C-8352-4E25-97EB-9E9384080A24}" type="slidenum">
              <a:rPr lang="en-US" smtClean="0"/>
              <a:t>‹#›</a:t>
            </a:fld>
            <a:endParaRPr lang="en-US"/>
          </a:p>
        </p:txBody>
      </p:sp>
    </p:spTree>
    <p:extLst>
      <p:ext uri="{BB962C8B-B14F-4D97-AF65-F5344CB8AC3E}">
        <p14:creationId xmlns:p14="http://schemas.microsoft.com/office/powerpoint/2010/main" val="254755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F0A73-CA50-46D2-A085-6865AD688F3A}"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5A94C-8352-4E25-97EB-9E9384080A24}" type="slidenum">
              <a:rPr lang="en-US" smtClean="0"/>
              <a:t>‹#›</a:t>
            </a:fld>
            <a:endParaRPr lang="en-US"/>
          </a:p>
        </p:txBody>
      </p:sp>
    </p:spTree>
    <p:extLst>
      <p:ext uri="{BB962C8B-B14F-4D97-AF65-F5344CB8AC3E}">
        <p14:creationId xmlns:p14="http://schemas.microsoft.com/office/powerpoint/2010/main" val="241009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F0A73-CA50-46D2-A085-6865AD688F3A}"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A94C-8352-4E25-97EB-9E9384080A24}" type="slidenum">
              <a:rPr lang="en-US" smtClean="0"/>
              <a:t>‹#›</a:t>
            </a:fld>
            <a:endParaRPr lang="en-US"/>
          </a:p>
        </p:txBody>
      </p:sp>
    </p:spTree>
    <p:extLst>
      <p:ext uri="{BB962C8B-B14F-4D97-AF65-F5344CB8AC3E}">
        <p14:creationId xmlns:p14="http://schemas.microsoft.com/office/powerpoint/2010/main" val="2006347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F0A73-CA50-46D2-A085-6865AD688F3A}"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5A94C-8352-4E25-97EB-9E9384080A24}" type="slidenum">
              <a:rPr lang="en-US" smtClean="0"/>
              <a:t>‹#›</a:t>
            </a:fld>
            <a:endParaRPr lang="en-US"/>
          </a:p>
        </p:txBody>
      </p:sp>
    </p:spTree>
    <p:extLst>
      <p:ext uri="{BB962C8B-B14F-4D97-AF65-F5344CB8AC3E}">
        <p14:creationId xmlns:p14="http://schemas.microsoft.com/office/powerpoint/2010/main" val="61891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F0A73-CA50-46D2-A085-6865AD688F3A}"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A94C-8352-4E25-97EB-9E9384080A24}" type="slidenum">
              <a:rPr lang="en-US" smtClean="0"/>
              <a:t>‹#›</a:t>
            </a:fld>
            <a:endParaRPr lang="en-US"/>
          </a:p>
        </p:txBody>
      </p:sp>
    </p:spTree>
    <p:extLst>
      <p:ext uri="{BB962C8B-B14F-4D97-AF65-F5344CB8AC3E}">
        <p14:creationId xmlns:p14="http://schemas.microsoft.com/office/powerpoint/2010/main" val="1752007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F0A73-CA50-46D2-A085-6865AD688F3A}"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A94C-8352-4E25-97EB-9E9384080A24}" type="slidenum">
              <a:rPr lang="en-US" smtClean="0"/>
              <a:t>‹#›</a:t>
            </a:fld>
            <a:endParaRPr lang="en-US"/>
          </a:p>
        </p:txBody>
      </p:sp>
    </p:spTree>
    <p:extLst>
      <p:ext uri="{BB962C8B-B14F-4D97-AF65-F5344CB8AC3E}">
        <p14:creationId xmlns:p14="http://schemas.microsoft.com/office/powerpoint/2010/main" val="375403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5FF0A73-CA50-46D2-A085-6865AD688F3A}" type="datetimeFigureOut">
              <a:rPr lang="en-US" smtClean="0"/>
              <a:t>4/21/2022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A25A94C-8352-4E25-97EB-9E9384080A24}" type="slidenum">
              <a:rPr lang="en-US" smtClean="0"/>
              <a:t>‹#›</a:t>
            </a:fld>
            <a:endParaRPr lang="en-US"/>
          </a:p>
        </p:txBody>
      </p:sp>
    </p:spTree>
    <p:extLst>
      <p:ext uri="{BB962C8B-B14F-4D97-AF65-F5344CB8AC3E}">
        <p14:creationId xmlns:p14="http://schemas.microsoft.com/office/powerpoint/2010/main" val="1432554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3987-0236-4626-9B04-938329FB1873}"/>
              </a:ext>
            </a:extLst>
          </p:cNvPr>
          <p:cNvSpPr>
            <a:spLocks noGrp="1"/>
          </p:cNvSpPr>
          <p:nvPr>
            <p:ph type="ctrTitle"/>
          </p:nvPr>
        </p:nvSpPr>
        <p:spPr/>
        <p:txBody>
          <a:bodyPr>
            <a:normAutofit/>
          </a:bodyPr>
          <a:lstStyle/>
          <a:p>
            <a:r>
              <a:rPr lang="en-US" sz="6500" dirty="0"/>
              <a:t>Earning Analysis </a:t>
            </a:r>
            <a:br>
              <a:rPr lang="en-US" sz="6500" dirty="0"/>
            </a:br>
            <a:r>
              <a:rPr lang="en-US" sz="6500" dirty="0"/>
              <a:t>Prediction challenge 3</a:t>
            </a:r>
            <a:br>
              <a:rPr lang="en-US" sz="6500" dirty="0"/>
            </a:br>
            <a:r>
              <a:rPr lang="en-US" sz="6500" dirty="0"/>
              <a:t>HW-11</a:t>
            </a:r>
          </a:p>
        </p:txBody>
      </p:sp>
      <p:sp>
        <p:nvSpPr>
          <p:cNvPr id="3" name="Subtitle 2">
            <a:extLst>
              <a:ext uri="{FF2B5EF4-FFF2-40B4-BE49-F238E27FC236}">
                <a16:creationId xmlns:a16="http://schemas.microsoft.com/office/drawing/2014/main" id="{E7EF7305-1368-460D-80E1-70C872352402}"/>
              </a:ext>
            </a:extLst>
          </p:cNvPr>
          <p:cNvSpPr>
            <a:spLocks noGrp="1"/>
          </p:cNvSpPr>
          <p:nvPr>
            <p:ph type="subTitle" idx="1"/>
          </p:nvPr>
        </p:nvSpPr>
        <p:spPr/>
        <p:txBody>
          <a:bodyPr/>
          <a:lstStyle/>
          <a:p>
            <a:r>
              <a:rPr lang="en-US" dirty="0"/>
              <a:t>-Nitin Gowda</a:t>
            </a:r>
          </a:p>
        </p:txBody>
      </p:sp>
    </p:spTree>
    <p:extLst>
      <p:ext uri="{BB962C8B-B14F-4D97-AF65-F5344CB8AC3E}">
        <p14:creationId xmlns:p14="http://schemas.microsoft.com/office/powerpoint/2010/main" val="3180885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7F4A-E7CD-467D-8ABA-62C947041567}"/>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D6A999C9-3FBF-4777-9510-A7A92091EFEC}"/>
              </a:ext>
            </a:extLst>
          </p:cNvPr>
          <p:cNvSpPr>
            <a:spLocks noGrp="1"/>
          </p:cNvSpPr>
          <p:nvPr>
            <p:ph idx="1"/>
          </p:nvPr>
        </p:nvSpPr>
        <p:spPr/>
        <p:txBody>
          <a:bodyPr/>
          <a:lstStyle/>
          <a:p>
            <a:r>
              <a:rPr lang="en-US" dirty="0"/>
              <a:t>Using the </a:t>
            </a:r>
            <a:r>
              <a:rPr lang="en-US" dirty="0" err="1"/>
              <a:t>svm</a:t>
            </a:r>
            <a:r>
              <a:rPr lang="en-US" dirty="0"/>
              <a:t> model let us pass in the parameters and the predicting column and see how it fares by calculating it’s error(mean squared error).  </a:t>
            </a:r>
          </a:p>
          <a:p>
            <a:r>
              <a:rPr lang="en-US" dirty="0"/>
              <a:t>Code: </a:t>
            </a:r>
          </a:p>
          <a:p>
            <a:pPr marL="0" indent="0">
              <a:buNone/>
            </a:pPr>
            <a:r>
              <a:rPr lang="en-US" dirty="0" err="1"/>
              <a:t>trainSvm</a:t>
            </a:r>
            <a:r>
              <a:rPr lang="en-US" dirty="0"/>
              <a:t> = </a:t>
            </a:r>
            <a:r>
              <a:rPr lang="en-US" dirty="0" err="1"/>
              <a:t>svm</a:t>
            </a:r>
            <a:r>
              <a:rPr lang="en-US" dirty="0"/>
              <a:t>(Earnings ~ GPA + </a:t>
            </a:r>
            <a:r>
              <a:rPr lang="en-US" dirty="0" err="1"/>
              <a:t>Number_Of_Professional_Connections</a:t>
            </a:r>
            <a:r>
              <a:rPr lang="en-US" dirty="0"/>
              <a:t> + Major + </a:t>
            </a:r>
            <a:r>
              <a:rPr lang="en-US" dirty="0" err="1"/>
              <a:t>Number_Of_Parking_Tickets</a:t>
            </a:r>
            <a:r>
              <a:rPr lang="en-US" dirty="0"/>
              <a:t> + </a:t>
            </a:r>
            <a:r>
              <a:rPr lang="en-US" dirty="0" err="1"/>
              <a:t>Number_Of_Credits</a:t>
            </a:r>
            <a:r>
              <a:rPr lang="en-US" dirty="0"/>
              <a:t> + </a:t>
            </a:r>
            <a:r>
              <a:rPr lang="en-US" dirty="0" err="1"/>
              <a:t>Graduation_Year</a:t>
            </a:r>
            <a:r>
              <a:rPr lang="en-US" dirty="0"/>
              <a:t>, data = train) </a:t>
            </a:r>
          </a:p>
          <a:p>
            <a:pPr marL="0" indent="0">
              <a:buNone/>
            </a:pPr>
            <a:r>
              <a:rPr lang="en-US" dirty="0" err="1"/>
              <a:t>predSvm</a:t>
            </a:r>
            <a:r>
              <a:rPr lang="en-US" dirty="0"/>
              <a:t> &lt;- predict(</a:t>
            </a:r>
            <a:r>
              <a:rPr lang="en-US" dirty="0" err="1"/>
              <a:t>trainSvm</a:t>
            </a:r>
            <a:r>
              <a:rPr lang="en-US" dirty="0"/>
              <a:t>, </a:t>
            </a:r>
            <a:r>
              <a:rPr lang="en-US" dirty="0" err="1"/>
              <a:t>newdata</a:t>
            </a:r>
            <a:r>
              <a:rPr lang="en-US" dirty="0"/>
              <a:t> = test) error &lt;- mean((</a:t>
            </a:r>
            <a:r>
              <a:rPr lang="en-US" dirty="0" err="1"/>
              <a:t>predSvm</a:t>
            </a:r>
            <a:r>
              <a:rPr lang="en-US" dirty="0"/>
              <a:t> - </a:t>
            </a:r>
            <a:r>
              <a:rPr lang="en-US" dirty="0" err="1"/>
              <a:t>test$Earnings</a:t>
            </a:r>
            <a:r>
              <a:rPr lang="en-US" dirty="0"/>
              <a:t>)^2) </a:t>
            </a:r>
          </a:p>
          <a:p>
            <a:pPr marL="0" indent="0">
              <a:buNone/>
            </a:pPr>
            <a:r>
              <a:rPr lang="en-US" dirty="0"/>
              <a:t>The mean square error or ‘error’ averages around 50,000. It was always a bit higher than our decision tree model. Taking the square root of MSE we get 224. Hence, our prediction’s mean is off by 224 dollars(Earnings). This is the best model and therefore this is the best result.</a:t>
            </a:r>
          </a:p>
        </p:txBody>
      </p:sp>
    </p:spTree>
    <p:extLst>
      <p:ext uri="{BB962C8B-B14F-4D97-AF65-F5344CB8AC3E}">
        <p14:creationId xmlns:p14="http://schemas.microsoft.com/office/powerpoint/2010/main" val="229905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BAC5-FB2B-45D4-B861-574D680126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E9A8F1-B174-4BB7-B630-F7E7C4EE57F1}"/>
              </a:ext>
            </a:extLst>
          </p:cNvPr>
          <p:cNvSpPr>
            <a:spLocks noGrp="1"/>
          </p:cNvSpPr>
          <p:nvPr>
            <p:ph idx="1"/>
          </p:nvPr>
        </p:nvSpPr>
        <p:spPr/>
        <p:txBody>
          <a:bodyPr>
            <a:normAutofit/>
          </a:bodyPr>
          <a:lstStyle/>
          <a:p>
            <a:pPr marL="0" indent="0" algn="ctr">
              <a:buNone/>
            </a:pPr>
            <a:r>
              <a:rPr lang="en-US" sz="6000" dirty="0"/>
              <a:t>Thank you!</a:t>
            </a:r>
          </a:p>
        </p:txBody>
      </p:sp>
    </p:spTree>
    <p:extLst>
      <p:ext uri="{BB962C8B-B14F-4D97-AF65-F5344CB8AC3E}">
        <p14:creationId xmlns:p14="http://schemas.microsoft.com/office/powerpoint/2010/main" val="231453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0164-8C8B-422D-A295-E567B49AAA20}"/>
              </a:ext>
            </a:extLst>
          </p:cNvPr>
          <p:cNvSpPr>
            <a:spLocks noGrp="1"/>
          </p:cNvSpPr>
          <p:nvPr>
            <p:ph type="title"/>
          </p:nvPr>
        </p:nvSpPr>
        <p:spPr/>
        <p:txBody>
          <a:bodyPr/>
          <a:lstStyle/>
          <a:p>
            <a:r>
              <a:rPr lang="en-US" dirty="0"/>
              <a:t>Relationship between major and earnings</a:t>
            </a:r>
          </a:p>
        </p:txBody>
      </p:sp>
      <p:sp>
        <p:nvSpPr>
          <p:cNvPr id="3" name="Content Placeholder 2">
            <a:extLst>
              <a:ext uri="{FF2B5EF4-FFF2-40B4-BE49-F238E27FC236}">
                <a16:creationId xmlns:a16="http://schemas.microsoft.com/office/drawing/2014/main" id="{4AFA0E48-5FD2-4704-A8AE-3B7A9B1564A2}"/>
              </a:ext>
            </a:extLst>
          </p:cNvPr>
          <p:cNvSpPr>
            <a:spLocks noGrp="1"/>
          </p:cNvSpPr>
          <p:nvPr>
            <p:ph idx="1"/>
          </p:nvPr>
        </p:nvSpPr>
        <p:spPr/>
        <p:txBody>
          <a:bodyPr/>
          <a:lstStyle/>
          <a:p>
            <a:r>
              <a:rPr lang="en-US" dirty="0"/>
              <a:t>From the box plot, all majors have a very small range except ‘other’ and do not tend to do much.</a:t>
            </a:r>
          </a:p>
          <a:p>
            <a:r>
              <a:rPr lang="en-US" dirty="0"/>
              <a:t>Therefore, leaving ‘other’, major is a good way to narrow someone’s income down.</a:t>
            </a:r>
          </a:p>
        </p:txBody>
      </p:sp>
      <p:pic>
        <p:nvPicPr>
          <p:cNvPr id="1026" name="Picture 2">
            <a:extLst>
              <a:ext uri="{FF2B5EF4-FFF2-40B4-BE49-F238E27FC236}">
                <a16:creationId xmlns:a16="http://schemas.microsoft.com/office/drawing/2014/main" id="{CC7A38E4-B0AB-42F3-9AAE-47AC434E1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040" y="2960980"/>
            <a:ext cx="6715760" cy="374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23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AA3B-8394-41F3-986B-281E9A054190}"/>
              </a:ext>
            </a:extLst>
          </p:cNvPr>
          <p:cNvSpPr>
            <a:spLocks noGrp="1"/>
          </p:cNvSpPr>
          <p:nvPr>
            <p:ph type="title"/>
          </p:nvPr>
        </p:nvSpPr>
        <p:spPr/>
        <p:txBody>
          <a:bodyPr/>
          <a:lstStyle/>
          <a:p>
            <a:r>
              <a:rPr lang="en-US" dirty="0"/>
              <a:t>Relationship between GPA and earnings</a:t>
            </a:r>
          </a:p>
        </p:txBody>
      </p:sp>
      <p:sp>
        <p:nvSpPr>
          <p:cNvPr id="3" name="Content Placeholder 2">
            <a:extLst>
              <a:ext uri="{FF2B5EF4-FFF2-40B4-BE49-F238E27FC236}">
                <a16:creationId xmlns:a16="http://schemas.microsoft.com/office/drawing/2014/main" id="{2A1C826C-80CF-4395-B436-DB4686240100}"/>
              </a:ext>
            </a:extLst>
          </p:cNvPr>
          <p:cNvSpPr>
            <a:spLocks noGrp="1"/>
          </p:cNvSpPr>
          <p:nvPr>
            <p:ph idx="1"/>
          </p:nvPr>
        </p:nvSpPr>
        <p:spPr/>
        <p:txBody>
          <a:bodyPr/>
          <a:lstStyle/>
          <a:p>
            <a:r>
              <a:rPr lang="en-US" dirty="0"/>
              <a:t>As you can see in the scatter plot on the bottom, there are weird ‘trend lines’ formed with GPA. </a:t>
            </a:r>
          </a:p>
          <a:p>
            <a:r>
              <a:rPr lang="en-US" dirty="0"/>
              <a:t> This shows that GPA too affects earnings in a weird way.</a:t>
            </a:r>
          </a:p>
        </p:txBody>
      </p:sp>
      <p:pic>
        <p:nvPicPr>
          <p:cNvPr id="2050" name="Picture 2">
            <a:extLst>
              <a:ext uri="{FF2B5EF4-FFF2-40B4-BE49-F238E27FC236}">
                <a16:creationId xmlns:a16="http://schemas.microsoft.com/office/drawing/2014/main" id="{A9E1CF77-3DE2-4DFA-98D1-60C073F0B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0" y="2850044"/>
            <a:ext cx="6682740" cy="377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9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8317-0A41-4512-A9BA-D9A775609947}"/>
              </a:ext>
            </a:extLst>
          </p:cNvPr>
          <p:cNvSpPr>
            <a:spLocks noGrp="1"/>
          </p:cNvSpPr>
          <p:nvPr>
            <p:ph type="title"/>
          </p:nvPr>
        </p:nvSpPr>
        <p:spPr/>
        <p:txBody>
          <a:bodyPr>
            <a:normAutofit fontScale="90000"/>
          </a:bodyPr>
          <a:lstStyle/>
          <a:p>
            <a:r>
              <a:rPr lang="en-US" dirty="0"/>
              <a:t>Relationship between number of professional connections and earnings</a:t>
            </a:r>
          </a:p>
        </p:txBody>
      </p:sp>
      <p:sp>
        <p:nvSpPr>
          <p:cNvPr id="3" name="Content Placeholder 2">
            <a:extLst>
              <a:ext uri="{FF2B5EF4-FFF2-40B4-BE49-F238E27FC236}">
                <a16:creationId xmlns:a16="http://schemas.microsoft.com/office/drawing/2014/main" id="{362EE68D-867D-4352-AE44-B564EA1D58B4}"/>
              </a:ext>
            </a:extLst>
          </p:cNvPr>
          <p:cNvSpPr>
            <a:spLocks noGrp="1"/>
          </p:cNvSpPr>
          <p:nvPr>
            <p:ph idx="1"/>
          </p:nvPr>
        </p:nvSpPr>
        <p:spPr>
          <a:xfrm>
            <a:off x="1261872" y="1828800"/>
            <a:ext cx="3807968" cy="4351337"/>
          </a:xfrm>
        </p:spPr>
        <p:txBody>
          <a:bodyPr/>
          <a:lstStyle/>
          <a:p>
            <a:r>
              <a:rPr lang="en-US" dirty="0"/>
              <a:t>As you can see in the scatter plot on the bottom, there are different trends formed with professional connection. </a:t>
            </a:r>
          </a:p>
          <a:p>
            <a:r>
              <a:rPr lang="en-US" dirty="0"/>
              <a:t>Breaking this further down into certain majors (</a:t>
            </a:r>
            <a:r>
              <a:rPr lang="en-US" dirty="0" err="1"/>
              <a:t>subsetting</a:t>
            </a:r>
            <a:r>
              <a:rPr lang="en-US" dirty="0"/>
              <a:t> by major and plotting the same graph on the right) show that each trend line is associated with a different major.</a:t>
            </a:r>
          </a:p>
        </p:txBody>
      </p:sp>
      <p:pic>
        <p:nvPicPr>
          <p:cNvPr id="3076" name="Picture 4">
            <a:extLst>
              <a:ext uri="{FF2B5EF4-FFF2-40B4-BE49-F238E27FC236}">
                <a16:creationId xmlns:a16="http://schemas.microsoft.com/office/drawing/2014/main" id="{7A25D0DA-8A5C-45BB-92AB-EC7CCAF20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041" y="1971040"/>
            <a:ext cx="5612087" cy="373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98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A67F-1206-4EC4-9285-C3B481AB77A1}"/>
              </a:ext>
            </a:extLst>
          </p:cNvPr>
          <p:cNvSpPr>
            <a:spLocks noGrp="1"/>
          </p:cNvSpPr>
          <p:nvPr>
            <p:ph type="title"/>
          </p:nvPr>
        </p:nvSpPr>
        <p:spPr/>
        <p:txBody>
          <a:bodyPr/>
          <a:lstStyle/>
          <a:p>
            <a:r>
              <a:rPr lang="en-US" dirty="0"/>
              <a:t>Addition of new columns - involvement</a:t>
            </a:r>
          </a:p>
        </p:txBody>
      </p:sp>
      <p:sp>
        <p:nvSpPr>
          <p:cNvPr id="3" name="Content Placeholder 2">
            <a:extLst>
              <a:ext uri="{FF2B5EF4-FFF2-40B4-BE49-F238E27FC236}">
                <a16:creationId xmlns:a16="http://schemas.microsoft.com/office/drawing/2014/main" id="{712F6804-9A53-4640-889E-A429F45C3032}"/>
              </a:ext>
            </a:extLst>
          </p:cNvPr>
          <p:cNvSpPr>
            <a:spLocks noGrp="1"/>
          </p:cNvSpPr>
          <p:nvPr>
            <p:ph idx="1"/>
          </p:nvPr>
        </p:nvSpPr>
        <p:spPr>
          <a:xfrm>
            <a:off x="428752" y="1915159"/>
            <a:ext cx="4183888" cy="4246879"/>
          </a:xfrm>
        </p:spPr>
        <p:txBody>
          <a:bodyPr>
            <a:normAutofit lnSpcReduction="10000"/>
          </a:bodyPr>
          <a:lstStyle/>
          <a:p>
            <a:r>
              <a:rPr lang="en-US" dirty="0"/>
              <a:t>Year of graduation alone is useless since it doesn’t tell us much. </a:t>
            </a:r>
          </a:p>
          <a:p>
            <a:r>
              <a:rPr lang="en-US" dirty="0"/>
              <a:t>However, we can use that data to see how active the person is amongst the ‘working community’. To see how engaged the person is in the working community we can divide number of connections by number of years of experience. </a:t>
            </a:r>
          </a:p>
          <a:p>
            <a:r>
              <a:rPr lang="en-US" dirty="0"/>
              <a:t>Number of years of experience is 2021 - graduation year. </a:t>
            </a:r>
          </a:p>
          <a:p>
            <a:r>
              <a:rPr lang="en-US" dirty="0"/>
              <a:t>The graph on the right is similar to the previous graph as it also shows trend lines.</a:t>
            </a:r>
          </a:p>
        </p:txBody>
      </p:sp>
      <p:pic>
        <p:nvPicPr>
          <p:cNvPr id="4098" name="Picture 2">
            <a:extLst>
              <a:ext uri="{FF2B5EF4-FFF2-40B4-BE49-F238E27FC236}">
                <a16:creationId xmlns:a16="http://schemas.microsoft.com/office/drawing/2014/main" id="{FC24809E-810D-42B8-9AF9-A52D921BA0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71"/>
          <a:stretch/>
        </p:blipFill>
        <p:spPr bwMode="auto">
          <a:xfrm>
            <a:off x="4612640" y="2326638"/>
            <a:ext cx="6485405" cy="342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75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6211-2670-4ADE-9E8D-50792092EC4F}"/>
              </a:ext>
            </a:extLst>
          </p:cNvPr>
          <p:cNvSpPr>
            <a:spLocks noGrp="1"/>
          </p:cNvSpPr>
          <p:nvPr>
            <p:ph type="title"/>
          </p:nvPr>
        </p:nvSpPr>
        <p:spPr/>
        <p:txBody>
          <a:bodyPr/>
          <a:lstStyle/>
          <a:p>
            <a:r>
              <a:rPr lang="en-US" dirty="0"/>
              <a:t>Addition of new columns – converting major in numeric values</a:t>
            </a:r>
          </a:p>
        </p:txBody>
      </p:sp>
      <p:sp>
        <p:nvSpPr>
          <p:cNvPr id="3" name="Content Placeholder 2">
            <a:extLst>
              <a:ext uri="{FF2B5EF4-FFF2-40B4-BE49-F238E27FC236}">
                <a16:creationId xmlns:a16="http://schemas.microsoft.com/office/drawing/2014/main" id="{2A245EC7-3251-4FE5-8A13-4B1BCE8B4C0B}"/>
              </a:ext>
            </a:extLst>
          </p:cNvPr>
          <p:cNvSpPr>
            <a:spLocks noGrp="1"/>
          </p:cNvSpPr>
          <p:nvPr>
            <p:ph idx="1"/>
          </p:nvPr>
        </p:nvSpPr>
        <p:spPr/>
        <p:txBody>
          <a:bodyPr>
            <a:normAutofit fontScale="92500" lnSpcReduction="10000"/>
          </a:bodyPr>
          <a:lstStyle/>
          <a:p>
            <a:r>
              <a:rPr lang="en-US" dirty="0"/>
              <a:t>Major is a categorical column. Machine learning models such as linear regression require numbers to find the best fit line. Hence, to convert it into numerical values we can manually encode it.</a:t>
            </a:r>
          </a:p>
          <a:p>
            <a:r>
              <a:rPr lang="en-US" dirty="0"/>
              <a:t>Code: </a:t>
            </a:r>
          </a:p>
          <a:p>
            <a:r>
              <a:rPr lang="en-US" dirty="0"/>
              <a:t>decision &lt;- rep(0,nrow(earnings)) </a:t>
            </a:r>
          </a:p>
          <a:p>
            <a:pPr marL="0" indent="0">
              <a:buNone/>
            </a:pPr>
            <a:r>
              <a:rPr lang="en-US" dirty="0"/>
              <a:t>  decision[</a:t>
            </a:r>
            <a:r>
              <a:rPr lang="en-US" dirty="0" err="1"/>
              <a:t>earnings$Major</a:t>
            </a:r>
            <a:r>
              <a:rPr lang="en-US" dirty="0"/>
              <a:t> == "Humanities"] &lt;- 1 </a:t>
            </a:r>
          </a:p>
          <a:p>
            <a:pPr marL="0" indent="0">
              <a:buNone/>
            </a:pPr>
            <a:r>
              <a:rPr lang="en-US" dirty="0"/>
              <a:t>  decision[</a:t>
            </a:r>
            <a:r>
              <a:rPr lang="en-US" dirty="0" err="1"/>
              <a:t>earnings$Major</a:t>
            </a:r>
            <a:r>
              <a:rPr lang="en-US" dirty="0"/>
              <a:t> == "Vocational"] &lt;- 2 </a:t>
            </a:r>
          </a:p>
          <a:p>
            <a:pPr marL="0" indent="0">
              <a:buNone/>
            </a:pPr>
            <a:r>
              <a:rPr lang="en-US" dirty="0"/>
              <a:t>  decision[</a:t>
            </a:r>
            <a:r>
              <a:rPr lang="en-US" dirty="0" err="1"/>
              <a:t>earnings$Major</a:t>
            </a:r>
            <a:r>
              <a:rPr lang="en-US" dirty="0"/>
              <a:t> == "Professional"] &lt;- 3 </a:t>
            </a:r>
          </a:p>
          <a:p>
            <a:pPr marL="0" indent="0">
              <a:buNone/>
            </a:pPr>
            <a:r>
              <a:rPr lang="en-US" dirty="0"/>
              <a:t>  decision[</a:t>
            </a:r>
            <a:r>
              <a:rPr lang="en-US" dirty="0" err="1"/>
              <a:t>earnings$Major</a:t>
            </a:r>
            <a:r>
              <a:rPr lang="en-US" dirty="0"/>
              <a:t> ==        "</a:t>
            </a:r>
            <a:r>
              <a:rPr lang="en-US" dirty="0" err="1"/>
              <a:t>Buisness</a:t>
            </a:r>
            <a:r>
              <a:rPr lang="en-US" dirty="0"/>
              <a:t>"] &lt;- 4 </a:t>
            </a:r>
          </a:p>
          <a:p>
            <a:pPr marL="0" indent="0">
              <a:buNone/>
            </a:pPr>
            <a:r>
              <a:rPr lang="en-US" dirty="0"/>
              <a:t>  decision[</a:t>
            </a:r>
            <a:r>
              <a:rPr lang="en-US" dirty="0" err="1"/>
              <a:t>earnings$Major</a:t>
            </a:r>
            <a:r>
              <a:rPr lang="en-US" dirty="0"/>
              <a:t> == "Other"] &lt;- 5 </a:t>
            </a:r>
          </a:p>
          <a:p>
            <a:pPr marL="0" indent="0">
              <a:buNone/>
            </a:pPr>
            <a:r>
              <a:rPr lang="en-US" dirty="0"/>
              <a:t>  </a:t>
            </a:r>
            <a:r>
              <a:rPr lang="en-US" dirty="0" err="1"/>
              <a:t>earnings$MajorNum</a:t>
            </a:r>
            <a:r>
              <a:rPr lang="en-US" dirty="0"/>
              <a:t> &lt;- decision </a:t>
            </a:r>
          </a:p>
        </p:txBody>
      </p:sp>
    </p:spTree>
    <p:extLst>
      <p:ext uri="{BB962C8B-B14F-4D97-AF65-F5344CB8AC3E}">
        <p14:creationId xmlns:p14="http://schemas.microsoft.com/office/powerpoint/2010/main" val="72982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429D-3315-4FA2-8BE9-1F9329A95206}"/>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89BB569C-4170-4E39-9C71-B438093C0B2B}"/>
              </a:ext>
            </a:extLst>
          </p:cNvPr>
          <p:cNvSpPr>
            <a:spLocks noGrp="1"/>
          </p:cNvSpPr>
          <p:nvPr>
            <p:ph idx="1"/>
          </p:nvPr>
        </p:nvSpPr>
        <p:spPr/>
        <p:txBody>
          <a:bodyPr/>
          <a:lstStyle/>
          <a:p>
            <a:r>
              <a:rPr lang="en-US" dirty="0"/>
              <a:t>Using the linear regression model let us pass in the parameters and the predicting column and see how it fares by calculating it’s error(mean squared error). </a:t>
            </a:r>
          </a:p>
          <a:p>
            <a:r>
              <a:rPr lang="en-US" dirty="0"/>
              <a:t> Code: </a:t>
            </a:r>
          </a:p>
          <a:p>
            <a:pPr marL="0" indent="0">
              <a:buNone/>
            </a:pPr>
            <a:r>
              <a:rPr lang="en-US" dirty="0" err="1"/>
              <a:t>trainLm</a:t>
            </a:r>
            <a:r>
              <a:rPr lang="en-US" dirty="0"/>
              <a:t> &lt;- </a:t>
            </a:r>
            <a:r>
              <a:rPr lang="en-US" dirty="0" err="1"/>
              <a:t>lm</a:t>
            </a:r>
            <a:r>
              <a:rPr lang="en-US" dirty="0"/>
              <a:t>(Earnings ~ GPA + </a:t>
            </a:r>
            <a:r>
              <a:rPr lang="en-US" dirty="0" err="1"/>
              <a:t>MajorNum</a:t>
            </a:r>
            <a:r>
              <a:rPr lang="en-US" dirty="0"/>
              <a:t> + </a:t>
            </a:r>
            <a:r>
              <a:rPr lang="en-US" dirty="0" err="1"/>
              <a:t>Number_Of_Parking_Tickets</a:t>
            </a:r>
            <a:r>
              <a:rPr lang="en-US" dirty="0"/>
              <a:t> + </a:t>
            </a:r>
            <a:r>
              <a:rPr lang="en-US" dirty="0" err="1"/>
              <a:t>Number_Of_Credits</a:t>
            </a:r>
            <a:r>
              <a:rPr lang="en-US" dirty="0"/>
              <a:t> + Involvement, data = train) </a:t>
            </a:r>
          </a:p>
          <a:p>
            <a:pPr marL="0" indent="0">
              <a:buNone/>
            </a:pPr>
            <a:r>
              <a:rPr lang="en-US" dirty="0" err="1"/>
              <a:t>predLm</a:t>
            </a:r>
            <a:r>
              <a:rPr lang="en-US" dirty="0"/>
              <a:t> &lt;- predict(</a:t>
            </a:r>
            <a:r>
              <a:rPr lang="en-US" dirty="0" err="1"/>
              <a:t>trainLm</a:t>
            </a:r>
            <a:r>
              <a:rPr lang="en-US" dirty="0"/>
              <a:t>, </a:t>
            </a:r>
            <a:r>
              <a:rPr lang="en-US" dirty="0" err="1"/>
              <a:t>newdata</a:t>
            </a:r>
            <a:r>
              <a:rPr lang="en-US" dirty="0"/>
              <a:t> = test)</a:t>
            </a:r>
          </a:p>
          <a:p>
            <a:pPr marL="0" indent="0">
              <a:buNone/>
            </a:pPr>
            <a:r>
              <a:rPr lang="en-US" dirty="0"/>
              <a:t>error &lt;- mean((</a:t>
            </a:r>
            <a:r>
              <a:rPr lang="en-US" dirty="0" err="1"/>
              <a:t>predLm</a:t>
            </a:r>
            <a:r>
              <a:rPr lang="en-US" dirty="0"/>
              <a:t> - </a:t>
            </a:r>
            <a:r>
              <a:rPr lang="en-US" dirty="0" err="1"/>
              <a:t>test$Earnings</a:t>
            </a:r>
            <a:r>
              <a:rPr lang="en-US" dirty="0"/>
              <a:t>)^2) </a:t>
            </a:r>
          </a:p>
        </p:txBody>
      </p:sp>
    </p:spTree>
    <p:extLst>
      <p:ext uri="{BB962C8B-B14F-4D97-AF65-F5344CB8AC3E}">
        <p14:creationId xmlns:p14="http://schemas.microsoft.com/office/powerpoint/2010/main" val="215287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129C-190A-40EB-99DF-D624A89C6020}"/>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0C736934-E874-4C57-8E07-337E2AF1E633}"/>
              </a:ext>
            </a:extLst>
          </p:cNvPr>
          <p:cNvSpPr>
            <a:spLocks noGrp="1"/>
          </p:cNvSpPr>
          <p:nvPr>
            <p:ph idx="1"/>
          </p:nvPr>
        </p:nvSpPr>
        <p:spPr/>
        <p:txBody>
          <a:bodyPr>
            <a:normAutofit/>
          </a:bodyPr>
          <a:lstStyle/>
          <a:p>
            <a:r>
              <a:rPr lang="en-US" dirty="0"/>
              <a:t>Using the decision tree model let us pass in the parameters and the predicting column and see how it fares by calculating it’s error(mean squared error). </a:t>
            </a:r>
          </a:p>
          <a:p>
            <a:r>
              <a:rPr lang="en-US" dirty="0"/>
              <a:t>Code: </a:t>
            </a:r>
          </a:p>
          <a:p>
            <a:pPr marL="0" indent="0">
              <a:buNone/>
            </a:pPr>
            <a:r>
              <a:rPr lang="en-US" dirty="0"/>
              <a:t>tree &lt;- </a:t>
            </a:r>
            <a:r>
              <a:rPr lang="en-US" dirty="0" err="1"/>
              <a:t>rpart</a:t>
            </a:r>
            <a:r>
              <a:rPr lang="en-US" dirty="0"/>
              <a:t>(Earnings ~ GPA + </a:t>
            </a:r>
            <a:r>
              <a:rPr lang="en-US" dirty="0" err="1"/>
              <a:t>Number_Of_Professional_Connections</a:t>
            </a:r>
            <a:r>
              <a:rPr lang="en-US" dirty="0"/>
              <a:t> + Major + </a:t>
            </a:r>
            <a:r>
              <a:rPr lang="en-US" dirty="0" err="1"/>
              <a:t>Graduation_Year</a:t>
            </a:r>
            <a:r>
              <a:rPr lang="en-US" dirty="0"/>
              <a:t> + </a:t>
            </a:r>
            <a:r>
              <a:rPr lang="en-US" dirty="0" err="1"/>
              <a:t>Number_Of_Credits</a:t>
            </a:r>
            <a:r>
              <a:rPr lang="en-US" dirty="0"/>
              <a:t> + </a:t>
            </a:r>
            <a:r>
              <a:rPr lang="en-US" dirty="0" err="1"/>
              <a:t>Number_Of_Parking_Tickets</a:t>
            </a:r>
            <a:r>
              <a:rPr lang="en-US" dirty="0"/>
              <a:t>, data = train, method = "</a:t>
            </a:r>
            <a:r>
              <a:rPr lang="en-US" dirty="0" err="1"/>
              <a:t>anova</a:t>
            </a:r>
            <a:r>
              <a:rPr lang="en-US" dirty="0"/>
              <a:t>")</a:t>
            </a:r>
          </a:p>
          <a:p>
            <a:pPr marL="0" indent="0">
              <a:buNone/>
            </a:pPr>
            <a:r>
              <a:rPr lang="en-US" dirty="0" err="1"/>
              <a:t>rpart.plot</a:t>
            </a:r>
            <a:r>
              <a:rPr lang="en-US" dirty="0"/>
              <a:t>(tree) </a:t>
            </a:r>
          </a:p>
          <a:p>
            <a:pPr marL="0" indent="0">
              <a:buNone/>
            </a:pPr>
            <a:r>
              <a:rPr lang="en-US" dirty="0" err="1"/>
              <a:t>test$NewEarnings</a:t>
            </a:r>
            <a:r>
              <a:rPr lang="en-US" dirty="0"/>
              <a:t> &lt;- predict(tree, </a:t>
            </a:r>
            <a:r>
              <a:rPr lang="en-US" dirty="0" err="1"/>
              <a:t>newdata</a:t>
            </a:r>
            <a:r>
              <a:rPr lang="en-US" dirty="0"/>
              <a:t> = test) </a:t>
            </a:r>
          </a:p>
          <a:p>
            <a:pPr marL="0" indent="0">
              <a:buNone/>
            </a:pPr>
            <a:r>
              <a:rPr lang="en-US" dirty="0"/>
              <a:t>error &lt;- mean((</a:t>
            </a:r>
            <a:r>
              <a:rPr lang="en-US" dirty="0" err="1"/>
              <a:t>test$NewEarnings</a:t>
            </a:r>
            <a:r>
              <a:rPr lang="en-US" dirty="0"/>
              <a:t> - </a:t>
            </a:r>
            <a:r>
              <a:rPr lang="en-US" dirty="0" err="1"/>
              <a:t>test$Earnings</a:t>
            </a:r>
            <a:r>
              <a:rPr lang="en-US" dirty="0"/>
              <a:t>)^2) </a:t>
            </a:r>
          </a:p>
        </p:txBody>
      </p:sp>
    </p:spTree>
    <p:extLst>
      <p:ext uri="{BB962C8B-B14F-4D97-AF65-F5344CB8AC3E}">
        <p14:creationId xmlns:p14="http://schemas.microsoft.com/office/powerpoint/2010/main" val="64418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0DC2-2547-4230-85B1-16D61050B62E}"/>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46A1D296-A13C-4D85-AF2E-F08D99E159FC}"/>
              </a:ext>
            </a:extLst>
          </p:cNvPr>
          <p:cNvSpPr>
            <a:spLocks noGrp="1"/>
          </p:cNvSpPr>
          <p:nvPr>
            <p:ph idx="1"/>
          </p:nvPr>
        </p:nvSpPr>
        <p:spPr/>
        <p:txBody>
          <a:bodyPr/>
          <a:lstStyle/>
          <a:p>
            <a:r>
              <a:rPr lang="en-US" dirty="0"/>
              <a:t>Using the random forest model let us pass in the parameters and the predicting column and see how it fares by calculating it’s error(mean squared error). </a:t>
            </a:r>
          </a:p>
          <a:p>
            <a:r>
              <a:rPr lang="en-US" dirty="0"/>
              <a:t>Code:</a:t>
            </a:r>
          </a:p>
          <a:p>
            <a:pPr marL="0" indent="0">
              <a:buNone/>
            </a:pPr>
            <a:r>
              <a:rPr lang="en-US" dirty="0" err="1"/>
              <a:t>trainRf</a:t>
            </a:r>
            <a:r>
              <a:rPr lang="en-US" dirty="0"/>
              <a:t> &lt;- </a:t>
            </a:r>
            <a:r>
              <a:rPr lang="en-US" dirty="0" err="1"/>
              <a:t>randomForest</a:t>
            </a:r>
            <a:r>
              <a:rPr lang="en-US" dirty="0"/>
              <a:t>(Earnings ~ GPA + </a:t>
            </a:r>
            <a:r>
              <a:rPr lang="en-US" dirty="0" err="1"/>
              <a:t>Number_Of_Professional_Connections</a:t>
            </a:r>
            <a:r>
              <a:rPr lang="en-US" dirty="0"/>
              <a:t> + Major + </a:t>
            </a:r>
            <a:r>
              <a:rPr lang="en-US" dirty="0" err="1"/>
              <a:t>Graduation_Year</a:t>
            </a:r>
            <a:r>
              <a:rPr lang="en-US" dirty="0"/>
              <a:t> + </a:t>
            </a:r>
            <a:r>
              <a:rPr lang="en-US" dirty="0" err="1"/>
              <a:t>Number_Of_Credits</a:t>
            </a:r>
            <a:r>
              <a:rPr lang="en-US" dirty="0"/>
              <a:t> + </a:t>
            </a:r>
            <a:r>
              <a:rPr lang="en-US" dirty="0" err="1"/>
              <a:t>Number_Of_Parking_Tickets</a:t>
            </a:r>
            <a:r>
              <a:rPr lang="en-US" dirty="0"/>
              <a:t>, data = train) </a:t>
            </a:r>
          </a:p>
          <a:p>
            <a:pPr marL="0" indent="0">
              <a:buNone/>
            </a:pPr>
            <a:r>
              <a:rPr lang="en-US" dirty="0" err="1"/>
              <a:t>predRf</a:t>
            </a:r>
            <a:r>
              <a:rPr lang="en-US" dirty="0"/>
              <a:t> &lt;- predict(</a:t>
            </a:r>
            <a:r>
              <a:rPr lang="en-US" dirty="0" err="1"/>
              <a:t>trainRf</a:t>
            </a:r>
            <a:r>
              <a:rPr lang="en-US" dirty="0"/>
              <a:t>, </a:t>
            </a:r>
            <a:r>
              <a:rPr lang="en-US" dirty="0" err="1"/>
              <a:t>newdata</a:t>
            </a:r>
            <a:r>
              <a:rPr lang="en-US" dirty="0"/>
              <a:t> = test) error &lt;- mean((</a:t>
            </a:r>
            <a:r>
              <a:rPr lang="en-US" dirty="0" err="1"/>
              <a:t>predRf</a:t>
            </a:r>
            <a:r>
              <a:rPr lang="en-US" dirty="0"/>
              <a:t> - </a:t>
            </a:r>
            <a:r>
              <a:rPr lang="en-US" dirty="0" err="1"/>
              <a:t>test$Earnings</a:t>
            </a:r>
            <a:r>
              <a:rPr lang="en-US" dirty="0"/>
              <a:t>)^2) </a:t>
            </a:r>
          </a:p>
        </p:txBody>
      </p:sp>
    </p:spTree>
    <p:extLst>
      <p:ext uri="{BB962C8B-B14F-4D97-AF65-F5344CB8AC3E}">
        <p14:creationId xmlns:p14="http://schemas.microsoft.com/office/powerpoint/2010/main" val="398807649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1075</TotalTime>
  <Words>822</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Earning Analysis  Prediction challenge 3 HW-11</vt:lpstr>
      <vt:lpstr>Relationship between major and earnings</vt:lpstr>
      <vt:lpstr>Relationship between GPA and earnings</vt:lpstr>
      <vt:lpstr>Relationship between number of professional connections and earnings</vt:lpstr>
      <vt:lpstr>Addition of new columns - involvement</vt:lpstr>
      <vt:lpstr>Addition of new columns – converting major in numeric values</vt:lpstr>
      <vt:lpstr>Linear regression</vt:lpstr>
      <vt:lpstr>Decision tree</vt:lpstr>
      <vt:lpstr>Random forest</vt:lpstr>
      <vt:lpstr>SVM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Earning Analysis  Prediction challenge 3 HW-11</dc:title>
  <dc:creator>Nitin Gowda</dc:creator>
  <cp:lastModifiedBy>Nitin Gowda</cp:lastModifiedBy>
  <cp:revision>2</cp:revision>
  <dcterms:created xsi:type="dcterms:W3CDTF">2022-04-21T22:13:19Z</dcterms:created>
  <dcterms:modified xsi:type="dcterms:W3CDTF">2022-04-22T16:09:16Z</dcterms:modified>
</cp:coreProperties>
</file>