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3/29/2022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22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856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143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520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558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40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131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671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541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882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3/29/2022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922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3/29/2022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648975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ures in cracked ice on a blue background">
            <a:extLst>
              <a:ext uri="{FF2B5EF4-FFF2-40B4-BE49-F238E27FC236}">
                <a16:creationId xmlns:a16="http://schemas.microsoft.com/office/drawing/2014/main" id="{EFE50C91-5810-74D3-0F63-AE6EACAFB3CC}"/>
              </a:ext>
            </a:extLst>
          </p:cNvPr>
          <p:cNvPicPr>
            <a:picLocks noChangeAspect="1"/>
          </p:cNvPicPr>
          <p:nvPr/>
        </p:nvPicPr>
        <p:blipFill rotWithShape="1">
          <a:blip r:embed="rId2">
            <a:alphaModFix amt="70000"/>
          </a:blip>
          <a:srcRect t="16440" r="-1" b="8556"/>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D3E2DCB-3CEE-46C5-8E02-B2876B45A92C}"/>
              </a:ext>
            </a:extLst>
          </p:cNvPr>
          <p:cNvSpPr>
            <a:spLocks noGrp="1"/>
          </p:cNvSpPr>
          <p:nvPr>
            <p:ph type="ctrTitle"/>
          </p:nvPr>
        </p:nvSpPr>
        <p:spPr>
          <a:xfrm>
            <a:off x="4000500" y="740211"/>
            <a:ext cx="7530685" cy="3163864"/>
          </a:xfrm>
        </p:spPr>
        <p:txBody>
          <a:bodyPr>
            <a:normAutofit/>
          </a:bodyPr>
          <a:lstStyle/>
          <a:p>
            <a:pPr algn="l"/>
            <a:r>
              <a:rPr lang="en-US" sz="5400" dirty="0">
                <a:solidFill>
                  <a:srgbClr val="FFFFFF"/>
                </a:solidFill>
              </a:rPr>
              <a:t>Minimarket puzzle</a:t>
            </a:r>
            <a:br>
              <a:rPr lang="en-US" sz="5400" dirty="0">
                <a:solidFill>
                  <a:srgbClr val="FFFFFF"/>
                </a:solidFill>
              </a:rPr>
            </a:br>
            <a:r>
              <a:rPr lang="en-US" sz="5400" dirty="0">
                <a:solidFill>
                  <a:srgbClr val="FFFFFF"/>
                </a:solidFill>
              </a:rPr>
              <a:t>HW-8</a:t>
            </a:r>
          </a:p>
        </p:txBody>
      </p:sp>
      <p:sp>
        <p:nvSpPr>
          <p:cNvPr id="3" name="Subtitle 2">
            <a:extLst>
              <a:ext uri="{FF2B5EF4-FFF2-40B4-BE49-F238E27FC236}">
                <a16:creationId xmlns:a16="http://schemas.microsoft.com/office/drawing/2014/main" id="{D0923414-565D-4EC4-816E-FCBE852381C9}"/>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-By Nitin Gowda</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6297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955-7A24-415A-892D-50EF145593D4}"/>
              </a:ext>
            </a:extLst>
          </p:cNvPr>
          <p:cNvSpPr>
            <a:spLocks noGrp="1"/>
          </p:cNvSpPr>
          <p:nvPr>
            <p:ph type="title"/>
          </p:nvPr>
        </p:nvSpPr>
        <p:spPr/>
        <p:txBody>
          <a:bodyPr/>
          <a:lstStyle/>
          <a:p>
            <a:r>
              <a:rPr lang="en-US" dirty="0"/>
              <a:t>What Sell Together? </a:t>
            </a:r>
          </a:p>
        </p:txBody>
      </p:sp>
      <p:sp>
        <p:nvSpPr>
          <p:cNvPr id="3" name="Content Placeholder 2">
            <a:extLst>
              <a:ext uri="{FF2B5EF4-FFF2-40B4-BE49-F238E27FC236}">
                <a16:creationId xmlns:a16="http://schemas.microsoft.com/office/drawing/2014/main" id="{65452E79-16E6-440A-8E9E-B355EC967D4C}"/>
              </a:ext>
            </a:extLst>
          </p:cNvPr>
          <p:cNvSpPr>
            <a:spLocks noGrp="1"/>
          </p:cNvSpPr>
          <p:nvPr>
            <p:ph idx="1"/>
          </p:nvPr>
        </p:nvSpPr>
        <p:spPr/>
        <p:txBody>
          <a:bodyPr/>
          <a:lstStyle/>
          <a:p>
            <a:r>
              <a:rPr lang="en-US" dirty="0"/>
              <a:t> To determine if item x and y sell together, we can calculate the average of item ‘x’ given whether item ‘y’ was bought or not. </a:t>
            </a:r>
          </a:p>
          <a:p>
            <a:r>
              <a:rPr lang="en-US" dirty="0"/>
              <a:t> This dataset has 5 columns all numerical(sort of binary) which contains 0 and 1 values. 1 if the item was bought and 0 otherwise. </a:t>
            </a:r>
          </a:p>
          <a:p>
            <a:r>
              <a:rPr lang="en-US" dirty="0"/>
              <a:t> Using the permutation test we can find if the relationship is a result of random data or not </a:t>
            </a:r>
          </a:p>
        </p:txBody>
      </p:sp>
    </p:spTree>
    <p:extLst>
      <p:ext uri="{BB962C8B-B14F-4D97-AF65-F5344CB8AC3E}">
        <p14:creationId xmlns:p14="http://schemas.microsoft.com/office/powerpoint/2010/main" val="152324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A6A-A665-474A-A432-92AE6BBE36BE}"/>
              </a:ext>
            </a:extLst>
          </p:cNvPr>
          <p:cNvSpPr>
            <a:spLocks noGrp="1"/>
          </p:cNvSpPr>
          <p:nvPr>
            <p:ph type="title"/>
          </p:nvPr>
        </p:nvSpPr>
        <p:spPr/>
        <p:txBody>
          <a:bodyPr/>
          <a:lstStyle/>
          <a:p>
            <a:r>
              <a:rPr lang="en-US" dirty="0"/>
              <a:t>Bonferroni Correction </a:t>
            </a:r>
          </a:p>
        </p:txBody>
      </p:sp>
      <p:sp>
        <p:nvSpPr>
          <p:cNvPr id="3" name="Content Placeholder 2">
            <a:extLst>
              <a:ext uri="{FF2B5EF4-FFF2-40B4-BE49-F238E27FC236}">
                <a16:creationId xmlns:a16="http://schemas.microsoft.com/office/drawing/2014/main" id="{E61AD5D9-A0DA-4966-B7B7-D89D464275D4}"/>
              </a:ext>
            </a:extLst>
          </p:cNvPr>
          <p:cNvSpPr>
            <a:spLocks noGrp="1"/>
          </p:cNvSpPr>
          <p:nvPr>
            <p:ph idx="1"/>
          </p:nvPr>
        </p:nvSpPr>
        <p:spPr/>
        <p:txBody>
          <a:bodyPr>
            <a:normAutofit fontScale="92500"/>
          </a:bodyPr>
          <a:lstStyle/>
          <a:p>
            <a:r>
              <a:rPr lang="en-US" dirty="0"/>
              <a:t> Since this dataset has a 5 columns and we want to find a relationship between 2 columns, we can create biases to find our desired result. Hence, we need to change the p-value threshold. </a:t>
            </a:r>
          </a:p>
          <a:p>
            <a:r>
              <a:rPr lang="en-US" dirty="0"/>
              <a:t> To find all the possible combinations we can make with 5 columns we find the value of 5C2 which is 10.  Hence, with a p-value threshold of 0.05 we will have to divide this by 10 (5C2). Which gives us a new value of 0.005. </a:t>
            </a:r>
          </a:p>
          <a:p>
            <a:r>
              <a:rPr lang="en-US" dirty="0"/>
              <a:t> Any relationship with a p-value below 0.005 will reject the null hypothesis. </a:t>
            </a:r>
          </a:p>
        </p:txBody>
      </p:sp>
    </p:spTree>
    <p:extLst>
      <p:ext uri="{BB962C8B-B14F-4D97-AF65-F5344CB8AC3E}">
        <p14:creationId xmlns:p14="http://schemas.microsoft.com/office/powerpoint/2010/main" val="316118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B752-40AD-457A-A8E2-3866F4A33054}"/>
              </a:ext>
            </a:extLst>
          </p:cNvPr>
          <p:cNvSpPr>
            <a:spLocks noGrp="1"/>
          </p:cNvSpPr>
          <p:nvPr>
            <p:ph type="title"/>
          </p:nvPr>
        </p:nvSpPr>
        <p:spPr/>
        <p:txBody>
          <a:bodyPr/>
          <a:lstStyle/>
          <a:p>
            <a:r>
              <a:rPr lang="en-US" dirty="0"/>
              <a:t>Cookies and Tea</a:t>
            </a:r>
          </a:p>
        </p:txBody>
      </p:sp>
      <p:sp>
        <p:nvSpPr>
          <p:cNvPr id="3" name="Content Placeholder 2">
            <a:extLst>
              <a:ext uri="{FF2B5EF4-FFF2-40B4-BE49-F238E27FC236}">
                <a16:creationId xmlns:a16="http://schemas.microsoft.com/office/drawing/2014/main" id="{24D2D7A1-A469-4A2D-9966-2C7458CFBBE9}"/>
              </a:ext>
            </a:extLst>
          </p:cNvPr>
          <p:cNvSpPr>
            <a:spLocks noGrp="1"/>
          </p:cNvSpPr>
          <p:nvPr>
            <p:ph idx="1"/>
          </p:nvPr>
        </p:nvSpPr>
        <p:spPr>
          <a:xfrm>
            <a:off x="838200" y="1825625"/>
            <a:ext cx="6096000" cy="4351338"/>
          </a:xfrm>
        </p:spPr>
        <p:txBody>
          <a:bodyPr>
            <a:normAutofit fontScale="77500" lnSpcReduction="20000"/>
          </a:bodyPr>
          <a:lstStyle/>
          <a:p>
            <a:r>
              <a:rPr lang="en-US" dirty="0"/>
              <a:t>As you can see the bar graph on the right show that people prefer to buy cookies and tea together. The average of people buying tea is higher when people buy cookies. Using the permutation test we get: </a:t>
            </a:r>
          </a:p>
          <a:p>
            <a:pPr marL="457200" lvl="1" indent="0">
              <a:buNone/>
            </a:pPr>
            <a:r>
              <a:rPr lang="en-US" dirty="0"/>
              <a:t>p &lt;- Permutation(market, "COOKIES", "TEA", 1000, 1, 0) </a:t>
            </a:r>
          </a:p>
          <a:p>
            <a:pPr marL="457200" lvl="1" indent="0">
              <a:buNone/>
            </a:pPr>
            <a:r>
              <a:rPr lang="en-US" dirty="0"/>
              <a:t>p</a:t>
            </a:r>
          </a:p>
          <a:p>
            <a:pPr marL="457200" lvl="1" indent="0">
              <a:buNone/>
            </a:pPr>
            <a:r>
              <a:rPr lang="en-US" dirty="0"/>
              <a:t>Output: </a:t>
            </a:r>
          </a:p>
          <a:p>
            <a:pPr marL="457200" lvl="1" indent="0">
              <a:buNone/>
            </a:pPr>
            <a:r>
              <a:rPr lang="en-US" dirty="0"/>
              <a:t>p : 0.003 </a:t>
            </a:r>
          </a:p>
          <a:p>
            <a:r>
              <a:rPr lang="en-US" dirty="0"/>
              <a:t>The p value is below .005(after Bonferroni Correction). Hence, this relationship is not a result of random data. </a:t>
            </a:r>
          </a:p>
        </p:txBody>
      </p:sp>
      <p:pic>
        <p:nvPicPr>
          <p:cNvPr id="5" name="Picture 4" descr="Chart, bar chart&#10;&#10;Description automatically generated">
            <a:extLst>
              <a:ext uri="{FF2B5EF4-FFF2-40B4-BE49-F238E27FC236}">
                <a16:creationId xmlns:a16="http://schemas.microsoft.com/office/drawing/2014/main" id="{A4903EFA-F5A8-444A-85FB-EEB09EAFF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834" y="997426"/>
            <a:ext cx="3944966" cy="4011454"/>
          </a:xfrm>
          <a:prstGeom prst="rect">
            <a:avLst/>
          </a:prstGeom>
        </p:spPr>
      </p:pic>
      <p:sp>
        <p:nvSpPr>
          <p:cNvPr id="6" name="TextBox 5">
            <a:extLst>
              <a:ext uri="{FF2B5EF4-FFF2-40B4-BE49-F238E27FC236}">
                <a16:creationId xmlns:a16="http://schemas.microsoft.com/office/drawing/2014/main" id="{F19A9DE3-F428-4DF5-B7BC-A97287CD1205}"/>
              </a:ext>
            </a:extLst>
          </p:cNvPr>
          <p:cNvSpPr txBox="1"/>
          <p:nvPr/>
        </p:nvSpPr>
        <p:spPr>
          <a:xfrm>
            <a:off x="7447280" y="5107305"/>
            <a:ext cx="4165600" cy="1754326"/>
          </a:xfrm>
          <a:prstGeom prst="rect">
            <a:avLst/>
          </a:prstGeom>
          <a:noFill/>
        </p:spPr>
        <p:txBody>
          <a:bodyPr wrap="square" rtlCol="0">
            <a:spAutoFit/>
          </a:bodyPr>
          <a:lstStyle/>
          <a:p>
            <a:r>
              <a:rPr lang="en-US" dirty="0" err="1"/>
              <a:t>barplot</a:t>
            </a:r>
            <a:r>
              <a:rPr lang="en-US" dirty="0"/>
              <a:t>(</a:t>
            </a:r>
            <a:r>
              <a:rPr lang="en-US" dirty="0" err="1"/>
              <a:t>tapply</a:t>
            </a:r>
            <a:r>
              <a:rPr lang="en-US" dirty="0"/>
              <a:t>(</a:t>
            </a:r>
            <a:r>
              <a:rPr lang="en-US" dirty="0" err="1"/>
              <a:t>market$TEA</a:t>
            </a:r>
            <a:r>
              <a:rPr lang="en-US" dirty="0"/>
              <a:t>, </a:t>
            </a:r>
            <a:r>
              <a:rPr lang="en-US" dirty="0" err="1"/>
              <a:t>market$COOKIES</a:t>
            </a:r>
            <a:r>
              <a:rPr lang="en-US" dirty="0"/>
              <a:t>, mean), col = c("#33FFFF", "green", "yellow", "orange", "red"), </a:t>
            </a:r>
            <a:r>
              <a:rPr lang="en-US" dirty="0" err="1"/>
              <a:t>xlab</a:t>
            </a:r>
            <a:r>
              <a:rPr lang="en-US" dirty="0"/>
              <a:t> = "COOKIES", </a:t>
            </a:r>
            <a:r>
              <a:rPr lang="en-US" dirty="0" err="1"/>
              <a:t>ylab</a:t>
            </a:r>
            <a:r>
              <a:rPr lang="en-US" dirty="0"/>
              <a:t> = "TEA") </a:t>
            </a:r>
          </a:p>
          <a:p>
            <a:endParaRPr lang="en-US" dirty="0"/>
          </a:p>
        </p:txBody>
      </p:sp>
    </p:spTree>
    <p:extLst>
      <p:ext uri="{BB962C8B-B14F-4D97-AF65-F5344CB8AC3E}">
        <p14:creationId xmlns:p14="http://schemas.microsoft.com/office/powerpoint/2010/main" val="334334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75DE-4193-4184-8577-E1DE6AB29951}"/>
              </a:ext>
            </a:extLst>
          </p:cNvPr>
          <p:cNvSpPr>
            <a:spLocks noGrp="1"/>
          </p:cNvSpPr>
          <p:nvPr>
            <p:ph type="title"/>
          </p:nvPr>
        </p:nvSpPr>
        <p:spPr/>
        <p:txBody>
          <a:bodyPr>
            <a:normAutofit fontScale="90000"/>
          </a:bodyPr>
          <a:lstStyle/>
          <a:p>
            <a:r>
              <a:rPr lang="en-US" dirty="0"/>
              <a:t>Permutation Test Result for Cookies and Tea</a:t>
            </a:r>
          </a:p>
        </p:txBody>
      </p:sp>
      <p:pic>
        <p:nvPicPr>
          <p:cNvPr id="5" name="Content Placeholder 4" descr="Chart, histogram&#10;&#10;Description automatically generated">
            <a:extLst>
              <a:ext uri="{FF2B5EF4-FFF2-40B4-BE49-F238E27FC236}">
                <a16:creationId xmlns:a16="http://schemas.microsoft.com/office/drawing/2014/main" id="{E98F9C1A-8ADB-4809-8873-36CD681414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44" r="2223"/>
          <a:stretch/>
        </p:blipFill>
        <p:spPr>
          <a:xfrm>
            <a:off x="3403600" y="1399548"/>
            <a:ext cx="5069840" cy="5093327"/>
          </a:xfrm>
        </p:spPr>
      </p:pic>
    </p:spTree>
    <p:extLst>
      <p:ext uri="{BB962C8B-B14F-4D97-AF65-F5344CB8AC3E}">
        <p14:creationId xmlns:p14="http://schemas.microsoft.com/office/powerpoint/2010/main" val="149510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7D26-EB8A-45A0-B56F-D5EF9A6BC13C}"/>
              </a:ext>
            </a:extLst>
          </p:cNvPr>
          <p:cNvSpPr>
            <a:spLocks noGrp="1"/>
          </p:cNvSpPr>
          <p:nvPr>
            <p:ph type="title"/>
          </p:nvPr>
        </p:nvSpPr>
        <p:spPr/>
        <p:txBody>
          <a:bodyPr/>
          <a:lstStyle/>
          <a:p>
            <a:r>
              <a:rPr lang="en-US" dirty="0"/>
              <a:t>Bread and Cookies </a:t>
            </a:r>
          </a:p>
        </p:txBody>
      </p:sp>
      <p:sp>
        <p:nvSpPr>
          <p:cNvPr id="3" name="Content Placeholder 2">
            <a:extLst>
              <a:ext uri="{FF2B5EF4-FFF2-40B4-BE49-F238E27FC236}">
                <a16:creationId xmlns:a16="http://schemas.microsoft.com/office/drawing/2014/main" id="{8A0D45A9-92A3-4FEB-AA69-4E20ACCB2DBC}"/>
              </a:ext>
            </a:extLst>
          </p:cNvPr>
          <p:cNvSpPr>
            <a:spLocks noGrp="1"/>
          </p:cNvSpPr>
          <p:nvPr>
            <p:ph idx="1"/>
          </p:nvPr>
        </p:nvSpPr>
        <p:spPr>
          <a:xfrm>
            <a:off x="838200" y="1825625"/>
            <a:ext cx="5924550" cy="4351338"/>
          </a:xfrm>
        </p:spPr>
        <p:txBody>
          <a:bodyPr>
            <a:normAutofit fontScale="92500" lnSpcReduction="20000"/>
          </a:bodyPr>
          <a:lstStyle/>
          <a:p>
            <a:r>
              <a:rPr lang="en-US" sz="2200" dirty="0"/>
              <a:t>As you can see the bar graph on the right show that people prefer to either buy bread or cookies not both. The average of people buying cookies is higher when people don’t buy bread. Using the permutation test we get:</a:t>
            </a:r>
          </a:p>
          <a:p>
            <a:r>
              <a:rPr lang="en-US" sz="2200" dirty="0"/>
              <a:t> p &lt;- Permutation(market, "BREAD", "COOKIES", 1000, 1, 0) </a:t>
            </a:r>
          </a:p>
          <a:p>
            <a:pPr marL="0" indent="0">
              <a:buNone/>
            </a:pPr>
            <a:r>
              <a:rPr lang="en-US" sz="2200" dirty="0"/>
              <a:t>   p </a:t>
            </a:r>
          </a:p>
          <a:p>
            <a:pPr marL="0" indent="0">
              <a:buNone/>
            </a:pPr>
            <a:r>
              <a:rPr lang="en-US" sz="2200" dirty="0"/>
              <a:t>   Output: </a:t>
            </a:r>
          </a:p>
          <a:p>
            <a:pPr marL="0" indent="0">
              <a:buNone/>
            </a:pPr>
            <a:r>
              <a:rPr lang="en-US" sz="2200" dirty="0"/>
              <a:t>   p : 0.003 </a:t>
            </a:r>
          </a:p>
          <a:p>
            <a:r>
              <a:rPr lang="en-US" sz="2200" dirty="0"/>
              <a:t>The p value is below .005(after Bonferroni Correction). Hence, this relationship is not a result of random data. </a:t>
            </a:r>
          </a:p>
        </p:txBody>
      </p:sp>
      <p:pic>
        <p:nvPicPr>
          <p:cNvPr id="5" name="Picture 4" descr="Chart, bar chart&#10;&#10;Description automatically generated">
            <a:extLst>
              <a:ext uri="{FF2B5EF4-FFF2-40B4-BE49-F238E27FC236}">
                <a16:creationId xmlns:a16="http://schemas.microsoft.com/office/drawing/2014/main" id="{B0D59774-77B6-42E1-A290-386A96B77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425" y="1050608"/>
            <a:ext cx="4239344" cy="4263072"/>
          </a:xfrm>
          <a:prstGeom prst="rect">
            <a:avLst/>
          </a:prstGeom>
        </p:spPr>
      </p:pic>
      <p:sp>
        <p:nvSpPr>
          <p:cNvPr id="6" name="TextBox 5">
            <a:extLst>
              <a:ext uri="{FF2B5EF4-FFF2-40B4-BE49-F238E27FC236}">
                <a16:creationId xmlns:a16="http://schemas.microsoft.com/office/drawing/2014/main" id="{643104F4-DB69-46BE-A344-D5E1B42BC830}"/>
              </a:ext>
            </a:extLst>
          </p:cNvPr>
          <p:cNvSpPr txBox="1"/>
          <p:nvPr/>
        </p:nvSpPr>
        <p:spPr>
          <a:xfrm>
            <a:off x="7340425" y="5398998"/>
            <a:ext cx="4500880" cy="1200329"/>
          </a:xfrm>
          <a:prstGeom prst="rect">
            <a:avLst/>
          </a:prstGeom>
          <a:noFill/>
        </p:spPr>
        <p:txBody>
          <a:bodyPr wrap="square" rtlCol="0">
            <a:spAutoFit/>
          </a:bodyPr>
          <a:lstStyle/>
          <a:p>
            <a:r>
              <a:rPr lang="en-US" dirty="0" err="1"/>
              <a:t>barplot</a:t>
            </a:r>
            <a:r>
              <a:rPr lang="en-US" dirty="0"/>
              <a:t>(</a:t>
            </a:r>
            <a:r>
              <a:rPr lang="en-US" dirty="0" err="1"/>
              <a:t>tapply</a:t>
            </a:r>
            <a:r>
              <a:rPr lang="en-US" dirty="0"/>
              <a:t>(</a:t>
            </a:r>
            <a:r>
              <a:rPr lang="en-US" dirty="0" err="1"/>
              <a:t>market$COOKIES</a:t>
            </a:r>
            <a:r>
              <a:rPr lang="en-US" dirty="0"/>
              <a:t>, </a:t>
            </a:r>
            <a:r>
              <a:rPr lang="en-US" dirty="0" err="1"/>
              <a:t>market$BREAD</a:t>
            </a:r>
            <a:r>
              <a:rPr lang="en-US" dirty="0"/>
              <a:t>, mean), col = c("#33FFFF", "green", "yellow", "orange", "red"), </a:t>
            </a:r>
            <a:r>
              <a:rPr lang="en-US" dirty="0" err="1"/>
              <a:t>xlab</a:t>
            </a:r>
            <a:r>
              <a:rPr lang="en-US" dirty="0"/>
              <a:t> = "BREAD", </a:t>
            </a:r>
            <a:r>
              <a:rPr lang="en-US" dirty="0" err="1"/>
              <a:t>ylab</a:t>
            </a:r>
            <a:r>
              <a:rPr lang="en-US" dirty="0"/>
              <a:t> = "COOKIES")</a:t>
            </a:r>
          </a:p>
        </p:txBody>
      </p:sp>
    </p:spTree>
    <p:extLst>
      <p:ext uri="{BB962C8B-B14F-4D97-AF65-F5344CB8AC3E}">
        <p14:creationId xmlns:p14="http://schemas.microsoft.com/office/powerpoint/2010/main" val="284277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E116-C6E2-44C1-AB8B-65382EB27947}"/>
              </a:ext>
            </a:extLst>
          </p:cNvPr>
          <p:cNvSpPr>
            <a:spLocks noGrp="1"/>
          </p:cNvSpPr>
          <p:nvPr>
            <p:ph type="title"/>
          </p:nvPr>
        </p:nvSpPr>
        <p:spPr/>
        <p:txBody>
          <a:bodyPr>
            <a:normAutofit fontScale="90000"/>
          </a:bodyPr>
          <a:lstStyle/>
          <a:p>
            <a:r>
              <a:rPr lang="en-US" dirty="0"/>
              <a:t>Permutation Test Result for Bread and Cookies</a:t>
            </a:r>
          </a:p>
        </p:txBody>
      </p:sp>
      <p:pic>
        <p:nvPicPr>
          <p:cNvPr id="5" name="Content Placeholder 4" descr="Chart, histogram&#10;&#10;Description automatically generated">
            <a:extLst>
              <a:ext uri="{FF2B5EF4-FFF2-40B4-BE49-F238E27FC236}">
                <a16:creationId xmlns:a16="http://schemas.microsoft.com/office/drawing/2014/main" id="{77D51602-37AA-4639-983C-C2065A3E2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254" y="1426527"/>
            <a:ext cx="5257266" cy="5146855"/>
          </a:xfrm>
        </p:spPr>
      </p:pic>
    </p:spTree>
    <p:extLst>
      <p:ext uri="{BB962C8B-B14F-4D97-AF65-F5344CB8AC3E}">
        <p14:creationId xmlns:p14="http://schemas.microsoft.com/office/powerpoint/2010/main" val="1456616588"/>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2430"/>
      </a:dk2>
      <a:lt2>
        <a:srgbClr val="F0F3F0"/>
      </a:lt2>
      <a:accent1>
        <a:srgbClr val="E729E5"/>
      </a:accent1>
      <a:accent2>
        <a:srgbClr val="8817D5"/>
      </a:accent2>
      <a:accent3>
        <a:srgbClr val="4C2BE7"/>
      </a:accent3>
      <a:accent4>
        <a:srgbClr val="1745D5"/>
      </a:accent4>
      <a:accent5>
        <a:srgbClr val="29A6E7"/>
      </a:accent5>
      <a:accent6>
        <a:srgbClr val="15C0B4"/>
      </a:accent6>
      <a:hlink>
        <a:srgbClr val="3F7E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21</TotalTime>
  <Words>488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Rockwell</vt:lpstr>
      <vt:lpstr>Segoe UI</vt:lpstr>
      <vt:lpstr>ExploreVTI</vt:lpstr>
      <vt:lpstr>Minimarket puzzle HW-8</vt:lpstr>
      <vt:lpstr>What Sell Together? </vt:lpstr>
      <vt:lpstr>Bonferroni Correction </vt:lpstr>
      <vt:lpstr>Cookies and Tea</vt:lpstr>
      <vt:lpstr>Permutation Test Result for Cookies and Tea</vt:lpstr>
      <vt:lpstr>Bread and Cookies </vt:lpstr>
      <vt:lpstr>Permutation Test Result for Bread and Cookies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Minimarket puzzle HW-8</dc:title>
  <dc:creator>Nitin Gowda</dc:creator>
  <cp:lastModifiedBy>Nitin Gowda</cp:lastModifiedBy>
  <cp:revision>1</cp:revision>
  <dcterms:created xsi:type="dcterms:W3CDTF">2022-03-29T23:02:01Z</dcterms:created>
  <dcterms:modified xsi:type="dcterms:W3CDTF">2022-03-29T23:23:09Z</dcterms:modified>
</cp:coreProperties>
</file>