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3.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8" r:id="rId2"/>
    <p:sldMasterId id="2147483685" r:id="rId3"/>
  </p:sldMasterIdLst>
  <p:notesMasterIdLst>
    <p:notesMasterId r:id="rId108"/>
  </p:notesMasterIdLst>
  <p:sldIdLst>
    <p:sldId id="256" r:id="rId4"/>
    <p:sldId id="257" r:id="rId5"/>
    <p:sldId id="342" r:id="rId6"/>
    <p:sldId id="343" r:id="rId7"/>
    <p:sldId id="345" r:id="rId8"/>
    <p:sldId id="293" r:id="rId9"/>
    <p:sldId id="346" r:id="rId10"/>
    <p:sldId id="294" r:id="rId11"/>
    <p:sldId id="336" r:id="rId12"/>
    <p:sldId id="338" r:id="rId13"/>
    <p:sldId id="347" r:id="rId14"/>
    <p:sldId id="339" r:id="rId15"/>
    <p:sldId id="295" r:id="rId16"/>
    <p:sldId id="310" r:id="rId17"/>
    <p:sldId id="340" r:id="rId18"/>
    <p:sldId id="296" r:id="rId19"/>
    <p:sldId id="341" r:id="rId20"/>
    <p:sldId id="425" r:id="rId21"/>
    <p:sldId id="297" r:id="rId22"/>
    <p:sldId id="399" r:id="rId23"/>
    <p:sldId id="400" r:id="rId24"/>
    <p:sldId id="401" r:id="rId25"/>
    <p:sldId id="402" r:id="rId26"/>
    <p:sldId id="403" r:id="rId27"/>
    <p:sldId id="404" r:id="rId28"/>
    <p:sldId id="406" r:id="rId29"/>
    <p:sldId id="407" r:id="rId30"/>
    <p:sldId id="408" r:id="rId31"/>
    <p:sldId id="424" r:id="rId32"/>
    <p:sldId id="300" r:id="rId33"/>
    <p:sldId id="383" r:id="rId34"/>
    <p:sldId id="303" r:id="rId35"/>
    <p:sldId id="426" r:id="rId36"/>
    <p:sldId id="302" r:id="rId37"/>
    <p:sldId id="378" r:id="rId38"/>
    <p:sldId id="379" r:id="rId39"/>
    <p:sldId id="430" r:id="rId40"/>
    <p:sldId id="431" r:id="rId41"/>
    <p:sldId id="438" r:id="rId42"/>
    <p:sldId id="308" r:id="rId43"/>
    <p:sldId id="350" r:id="rId44"/>
    <p:sldId id="349" r:id="rId45"/>
    <p:sldId id="351" r:id="rId46"/>
    <p:sldId id="352" r:id="rId47"/>
    <p:sldId id="353" r:id="rId48"/>
    <p:sldId id="428" r:id="rId49"/>
    <p:sldId id="384" r:id="rId50"/>
    <p:sldId id="315" r:id="rId51"/>
    <p:sldId id="354" r:id="rId52"/>
    <p:sldId id="363" r:id="rId53"/>
    <p:sldId id="355" r:id="rId54"/>
    <p:sldId id="356" r:id="rId55"/>
    <p:sldId id="357" r:id="rId56"/>
    <p:sldId id="358" r:id="rId57"/>
    <p:sldId id="359" r:id="rId58"/>
    <p:sldId id="360" r:id="rId59"/>
    <p:sldId id="361" r:id="rId60"/>
    <p:sldId id="365" r:id="rId61"/>
    <p:sldId id="439" r:id="rId62"/>
    <p:sldId id="362" r:id="rId63"/>
    <p:sldId id="429" r:id="rId64"/>
    <p:sldId id="366" r:id="rId65"/>
    <p:sldId id="367" r:id="rId66"/>
    <p:sldId id="368" r:id="rId67"/>
    <p:sldId id="369" r:id="rId68"/>
    <p:sldId id="370" r:id="rId69"/>
    <p:sldId id="371" r:id="rId70"/>
    <p:sldId id="372" r:id="rId71"/>
    <p:sldId id="373" r:id="rId72"/>
    <p:sldId id="374" r:id="rId73"/>
    <p:sldId id="375" r:id="rId74"/>
    <p:sldId id="376" r:id="rId75"/>
    <p:sldId id="437" r:id="rId76"/>
    <p:sldId id="386" r:id="rId77"/>
    <p:sldId id="387" r:id="rId78"/>
    <p:sldId id="388" r:id="rId79"/>
    <p:sldId id="389" r:id="rId80"/>
    <p:sldId id="390" r:id="rId81"/>
    <p:sldId id="391" r:id="rId82"/>
    <p:sldId id="392" r:id="rId83"/>
    <p:sldId id="393" r:id="rId84"/>
    <p:sldId id="394" r:id="rId85"/>
    <p:sldId id="398" r:id="rId86"/>
    <p:sldId id="433" r:id="rId87"/>
    <p:sldId id="434" r:id="rId88"/>
    <p:sldId id="435" r:id="rId89"/>
    <p:sldId id="436" r:id="rId90"/>
    <p:sldId id="432" r:id="rId91"/>
    <p:sldId id="385" r:id="rId92"/>
    <p:sldId id="412" r:id="rId93"/>
    <p:sldId id="418" r:id="rId94"/>
    <p:sldId id="421" r:id="rId95"/>
    <p:sldId id="420" r:id="rId96"/>
    <p:sldId id="413" r:id="rId97"/>
    <p:sldId id="414" r:id="rId98"/>
    <p:sldId id="442" r:id="rId99"/>
    <p:sldId id="409" r:id="rId100"/>
    <p:sldId id="411" r:id="rId101"/>
    <p:sldId id="443" r:id="rId102"/>
    <p:sldId id="444" r:id="rId103"/>
    <p:sldId id="445" r:id="rId104"/>
    <p:sldId id="423" r:id="rId105"/>
    <p:sldId id="395" r:id="rId106"/>
    <p:sldId id="397"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en Hsu" initials="AH" lastIdx="2" clrIdx="0"/>
  <p:cmAuthor id="1" name="Nancy Hollenback" initials="NH" lastIdx="1" clrIdx="1"/>
  <p:cmAuthor id="2" name="Lisa Rivers" initials="L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698" autoAdjust="0"/>
  </p:normalViewPr>
  <p:slideViewPr>
    <p:cSldViewPr>
      <p:cViewPr varScale="1">
        <p:scale>
          <a:sx n="107" d="100"/>
          <a:sy n="107" d="100"/>
        </p:scale>
        <p:origin x="-928" y="-112"/>
      </p:cViewPr>
      <p:guideLst>
        <p:guide orient="horz" pos="2160"/>
        <p:guide pos="2880"/>
      </p:guideLst>
    </p:cSldViewPr>
  </p:slideViewPr>
  <p:outlineViewPr>
    <p:cViewPr>
      <p:scale>
        <a:sx n="33" d="100"/>
        <a:sy n="33" d="100"/>
      </p:scale>
      <p:origin x="0" y="3804"/>
    </p:cViewPr>
  </p:outlineViewPr>
  <p:notesTextViewPr>
    <p:cViewPr>
      <p:scale>
        <a:sx n="100" d="100"/>
        <a:sy n="100" d="100"/>
      </p:scale>
      <p:origin x="0" y="0"/>
    </p:cViewPr>
  </p:notesTextViewPr>
  <p:sorterViewPr>
    <p:cViewPr>
      <p:scale>
        <a:sx n="81" d="100"/>
        <a:sy n="81" d="100"/>
      </p:scale>
      <p:origin x="0" y="48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8" Type="http://schemas.openxmlformats.org/officeDocument/2006/relationships/notesMaster" Target="notesMasters/notesMaster1.xml"/><Relationship Id="rId109" Type="http://schemas.openxmlformats.org/officeDocument/2006/relationships/printerSettings" Target="printerSettings/printerSettings1.bin"/><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110" Type="http://schemas.openxmlformats.org/officeDocument/2006/relationships/commentAuthors" Target="commentAuthors.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slide" Target="slides/slide97.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10T11:21:38.100" idx="1">
    <p:pos x="10" y="10"/>
    <p:text>new nancy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9-09-01T19:18:23.968" idx="1">
    <p:pos x="4711" y="1720"/>
    <p:text>{Nancy -  do we want to drop this bullet}- We are good.</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09-08-09T21:58:47.562" idx="1">
    <p:pos x="4136" y="1084"/>
    <p:text>{Lisa, if possible
I’d like to add animation
That illustrates the VI’s
Protecting the cluster}</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pt>
    <dgm:pt modelId="{C673342C-CCAB-4049-BE29-BD8D5C354621}" type="pres">
      <dgm:prSet presAssocID="{917E29BA-4DA2-9D4C-8E65-A1594F5F0066}" presName="rootConnector1" presStyleLbl="node1" presStyleIdx="0" presStyleCnt="0"/>
      <dgm:spPr/>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3"/>
      <dgm:spPr/>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3">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3"/>
      <dgm:spPr/>
    </dgm:pt>
    <dgm:pt modelId="{337E3936-077F-1A4D-A190-A792FA945725}" type="pres">
      <dgm:prSet presAssocID="{801B8F0C-8D79-F54A-B3BB-36FCB84EC0F1}" presName="hierChild4" presStyleCnt="0"/>
      <dgm:spPr/>
    </dgm:pt>
    <dgm:pt modelId="{2E474658-76E9-C542-8761-492FC6B0C407}" type="pres">
      <dgm:prSet presAssocID="{801B8F0C-8D79-F54A-B3BB-36FCB84EC0F1}" presName="hierChild5" presStyleCnt="0"/>
      <dgm:spPr/>
    </dgm:pt>
    <dgm:pt modelId="{467BE1B6-FC53-4B43-B3FF-B0475941AD54}" type="pres">
      <dgm:prSet presAssocID="{9C99DA52-EC42-B54F-B448-8CC8AA27C003}" presName="Name37" presStyleLbl="parChTrans1D3" presStyleIdx="1" presStyleCnt="3"/>
      <dgm:spPr/>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3" presStyleIdx="1" presStyleCnt="3">
        <dgm:presLayoutVars>
          <dgm:chPref val="3"/>
        </dgm:presLayoutVars>
      </dgm:prSet>
      <dgm:spPr/>
      <dgm:t>
        <a:bodyPr/>
        <a:lstStyle/>
        <a:p>
          <a:endParaRPr lang="en-US"/>
        </a:p>
      </dgm:t>
    </dgm:pt>
    <dgm:pt modelId="{A06A9B56-1BDA-C74C-9239-F037AF0D1910}" type="pres">
      <dgm:prSet presAssocID="{38055417-1B3F-6F45-B700-C87860C76C41}" presName="rootConnector" presStyleLbl="node3" presStyleIdx="1" presStyleCnt="3"/>
      <dgm:spPr/>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3" presStyleIdx="2" presStyleCnt="3"/>
      <dgm:spPr/>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3" presStyleIdx="2" presStyleCnt="3">
        <dgm:presLayoutVars>
          <dgm:chPref val="3"/>
        </dgm:presLayoutVars>
      </dgm:prSet>
      <dgm:spPr/>
      <dgm:t>
        <a:bodyPr/>
        <a:lstStyle/>
        <a:p>
          <a:endParaRPr lang="en-US"/>
        </a:p>
      </dgm:t>
    </dgm:pt>
    <dgm:pt modelId="{501D39B1-D490-AC42-B32B-90A2CFC5A447}" type="pres">
      <dgm:prSet presAssocID="{6961DEE3-950B-0444-BCE0-7B561A799C69}" presName="rootConnector" presStyleLbl="node3" presStyleIdx="2" presStyleCnt="3"/>
      <dgm:spPr/>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85D25DAB-DB86-BA49-BC6F-0B582D405337}" type="pres">
      <dgm:prSet presAssocID="{E1C65FFD-2DF2-B940-B0EF-360DD7678A99}" presName="hierChild7" presStyleCnt="0"/>
      <dgm:spPr/>
    </dgm:pt>
  </dgm:ptLst>
  <dgm:cxnLst>
    <dgm:cxn modelId="{0D52C15E-EE14-0345-AC8B-19FCE1F78D77}" type="presOf" srcId="{5D69B246-22CC-AA44-93ED-909B15C8B977}" destId="{D9002902-1C6F-1842-B2DA-53F942C57F92}" srcOrd="0" destOrd="0" presId="urn:microsoft.com/office/officeart/2005/8/layout/orgChart1"/>
    <dgm:cxn modelId="{50F75E4F-85E9-0843-9E45-1F5294490111}" type="presOf" srcId="{6961DEE3-950B-0444-BCE0-7B561A799C69}" destId="{501D39B1-D490-AC42-B32B-90A2CFC5A447}" srcOrd="1" destOrd="0" presId="urn:microsoft.com/office/officeart/2005/8/layout/orgChart1"/>
    <dgm:cxn modelId="{D397E123-97B8-0F47-AA98-54E5BFE2B6C6}" type="presOf" srcId="{71945F54-7103-6A49-903A-0C4FF11279A2}" destId="{04305B9C-14D8-A749-8486-644B06903EE2}" srcOrd="0"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8B17DD7E-AE75-6847-8F51-79AB7EEF19D2}" type="presOf" srcId="{917E29BA-4DA2-9D4C-8E65-A1594F5F0066}" destId="{C673342C-CCAB-4049-BE29-BD8D5C354621}" srcOrd="1"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75AAEF89-4F40-7445-B102-B6AF12413C7B}" type="presOf" srcId="{801B8F0C-8D79-F54A-B3BB-36FCB84EC0F1}" destId="{6359ABC3-58E2-DB45-9BE2-625119EE3ACA}" srcOrd="1" destOrd="0" presId="urn:microsoft.com/office/officeart/2005/8/layout/orgChart1"/>
    <dgm:cxn modelId="{3414855C-6129-6A4E-9A25-E5F5AE1767FC}" type="presOf" srcId="{38055417-1B3F-6F45-B700-C87860C76C41}" destId="{3DC656AE-F8BD-A945-9854-B50134ABF00F}" srcOrd="0" destOrd="0" presId="urn:microsoft.com/office/officeart/2005/8/layout/orgChart1"/>
    <dgm:cxn modelId="{18875E0A-877B-414E-BA2E-B267CC08B233}" srcId="{E1C65FFD-2DF2-B940-B0EF-360DD7678A99}" destId="{38055417-1B3F-6F45-B700-C87860C76C41}" srcOrd="1" destOrd="0" parTransId="{9C99DA52-EC42-B54F-B448-8CC8AA27C003}" sibTransId="{843F1BE4-B7DB-C24B-9817-07D98F09694F}"/>
    <dgm:cxn modelId="{0F524553-B38D-7642-88E2-8559ECF70C78}" type="presOf" srcId="{38055417-1B3F-6F45-B700-C87860C76C41}" destId="{A06A9B56-1BDA-C74C-9239-F037AF0D1910}" srcOrd="1" destOrd="0" presId="urn:microsoft.com/office/officeart/2005/8/layout/orgChart1"/>
    <dgm:cxn modelId="{C58625C0-7838-E646-9BA8-1800442C839A}" type="presOf" srcId="{917E29BA-4DA2-9D4C-8E65-A1594F5F0066}" destId="{05DD9D4C-E422-8D42-BEB5-52CD70ED5742}" srcOrd="0"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B2DD04C3-0BFF-BC40-8B9C-02B956176C17}" type="presOf" srcId="{2D43E00A-75D3-0640-ADA5-D38F4823388E}" destId="{877816E2-5475-3245-9F92-F32996074213}" srcOrd="0" destOrd="0" presId="urn:microsoft.com/office/officeart/2005/8/layout/orgChart1"/>
    <dgm:cxn modelId="{61BEA505-6F6B-0C4F-B1E4-80BD20597763}" type="presOf" srcId="{97B615A3-A4E6-C047-92AA-FB167401E9CD}" destId="{526484AD-0587-3048-9095-B072E1010543}" srcOrd="0" destOrd="0" presId="urn:microsoft.com/office/officeart/2005/8/layout/orgChart1"/>
    <dgm:cxn modelId="{EE59AE21-0FD5-B646-AC8C-ABA77D40FAE3}" type="presOf" srcId="{6961DEE3-950B-0444-BCE0-7B561A799C69}" destId="{3DC906C4-CC74-4247-836D-2051ED4D3D46}" srcOrd="0" destOrd="0" presId="urn:microsoft.com/office/officeart/2005/8/layout/orgChart1"/>
    <dgm:cxn modelId="{1949F6CA-1EC2-CD45-84E4-C450480C1102}" srcId="{E1C65FFD-2DF2-B940-B0EF-360DD7678A99}" destId="{6961DEE3-950B-0444-BCE0-7B561A799C69}" srcOrd="2" destOrd="0" parTransId="{5D69B246-22CC-AA44-93ED-909B15C8B977}" sibTransId="{C25EA93C-B763-434C-AC1A-8F50A724776C}"/>
    <dgm:cxn modelId="{2B848029-DB26-D244-A4CC-3B90F23C04B8}" type="presOf" srcId="{801B8F0C-8D79-F54A-B3BB-36FCB84EC0F1}" destId="{A2F9B7F6-4824-FA43-BCCB-4C403571F438}" srcOrd="0" destOrd="0" presId="urn:microsoft.com/office/officeart/2005/8/layout/orgChart1"/>
    <dgm:cxn modelId="{7EC11E04-679B-604A-B3A5-5BCF026CEB4F}" type="presOf" srcId="{E1C65FFD-2DF2-B940-B0EF-360DD7678A99}" destId="{90D028E7-7675-224D-B0D7-9599A97B37B6}" srcOrd="1" destOrd="0" presId="urn:microsoft.com/office/officeart/2005/8/layout/orgChart1"/>
    <dgm:cxn modelId="{F7CDE367-7812-064F-BB1D-72CFF4C0778D}" type="presOf" srcId="{9C99DA52-EC42-B54F-B448-8CC8AA27C003}" destId="{467BE1B6-FC53-4B43-B3FF-B0475941AD54}" srcOrd="0" destOrd="0" presId="urn:microsoft.com/office/officeart/2005/8/layout/orgChart1"/>
    <dgm:cxn modelId="{62B276C7-DBEB-0941-B076-7880D51B3298}" type="presOf" srcId="{E1C65FFD-2DF2-B940-B0EF-360DD7678A99}" destId="{4EB760D3-D597-9F4C-AE60-D83C84CDD66A}" srcOrd="0" destOrd="0" presId="urn:microsoft.com/office/officeart/2005/8/layout/orgChart1"/>
    <dgm:cxn modelId="{A8FD7808-9A0D-F346-BC45-5FE60585B74C}" type="presParOf" srcId="{877816E2-5475-3245-9F92-F32996074213}" destId="{3952CDD2-B968-C84D-89B3-5ADF94BAF6DD}" srcOrd="0" destOrd="0" presId="urn:microsoft.com/office/officeart/2005/8/layout/orgChart1"/>
    <dgm:cxn modelId="{FAA927BA-4A25-384B-B2D8-50BF934C02F7}" type="presParOf" srcId="{3952CDD2-B968-C84D-89B3-5ADF94BAF6DD}" destId="{76F7697B-533A-7A43-9FCD-DA3CD5D77513}" srcOrd="0" destOrd="0" presId="urn:microsoft.com/office/officeart/2005/8/layout/orgChart1"/>
    <dgm:cxn modelId="{40C1510F-BE15-8B4F-A008-3B40431DD14B}" type="presParOf" srcId="{76F7697B-533A-7A43-9FCD-DA3CD5D77513}" destId="{05DD9D4C-E422-8D42-BEB5-52CD70ED5742}" srcOrd="0" destOrd="0" presId="urn:microsoft.com/office/officeart/2005/8/layout/orgChart1"/>
    <dgm:cxn modelId="{77FD1CB6-4B39-8644-9A44-794BBFF115F1}" type="presParOf" srcId="{76F7697B-533A-7A43-9FCD-DA3CD5D77513}" destId="{C673342C-CCAB-4049-BE29-BD8D5C354621}" srcOrd="1" destOrd="0" presId="urn:microsoft.com/office/officeart/2005/8/layout/orgChart1"/>
    <dgm:cxn modelId="{48FFC327-8800-5845-990A-2B5E12A3725A}" type="presParOf" srcId="{3952CDD2-B968-C84D-89B3-5ADF94BAF6DD}" destId="{AC88ABC1-B8DE-524D-A53A-5771737DDC4A}" srcOrd="1" destOrd="0" presId="urn:microsoft.com/office/officeart/2005/8/layout/orgChart1"/>
    <dgm:cxn modelId="{0B67409E-4917-0947-9C3E-10B5AAE2881B}" type="presParOf" srcId="{3952CDD2-B968-C84D-89B3-5ADF94BAF6DD}" destId="{93B2B4C6-6316-2143-9BD6-1DC09981A3B9}" srcOrd="2" destOrd="0" presId="urn:microsoft.com/office/officeart/2005/8/layout/orgChart1"/>
    <dgm:cxn modelId="{8798EB25-81B5-4744-810B-B9F79D535B9E}" type="presParOf" srcId="{93B2B4C6-6316-2143-9BD6-1DC09981A3B9}" destId="{526484AD-0587-3048-9095-B072E1010543}" srcOrd="0" destOrd="0" presId="urn:microsoft.com/office/officeart/2005/8/layout/orgChart1"/>
    <dgm:cxn modelId="{8EBA3FAA-6C3B-8648-819A-5F58FFA1F178}" type="presParOf" srcId="{93B2B4C6-6316-2143-9BD6-1DC09981A3B9}" destId="{040852C9-270B-604E-AFA7-1ACCB3D4A19B}" srcOrd="1" destOrd="0" presId="urn:microsoft.com/office/officeart/2005/8/layout/orgChart1"/>
    <dgm:cxn modelId="{13C9071D-82CD-384C-938B-77C9D3BC5F53}" type="presParOf" srcId="{040852C9-270B-604E-AFA7-1ACCB3D4A19B}" destId="{FCBCEF1D-A758-774F-ACB5-EDA31F5C226B}" srcOrd="0" destOrd="0" presId="urn:microsoft.com/office/officeart/2005/8/layout/orgChart1"/>
    <dgm:cxn modelId="{55F1118C-FAF3-7245-9FE2-A39D2C956F3C}" type="presParOf" srcId="{FCBCEF1D-A758-774F-ACB5-EDA31F5C226B}" destId="{4EB760D3-D597-9F4C-AE60-D83C84CDD66A}" srcOrd="0" destOrd="0" presId="urn:microsoft.com/office/officeart/2005/8/layout/orgChart1"/>
    <dgm:cxn modelId="{21DADB48-C169-ED4E-BFAD-33DC3F4037A1}" type="presParOf" srcId="{FCBCEF1D-A758-774F-ACB5-EDA31F5C226B}" destId="{90D028E7-7675-224D-B0D7-9599A97B37B6}" srcOrd="1" destOrd="0" presId="urn:microsoft.com/office/officeart/2005/8/layout/orgChart1"/>
    <dgm:cxn modelId="{FC14CB2D-B7DD-0E45-B49E-3FE691468037}" type="presParOf" srcId="{040852C9-270B-604E-AFA7-1ACCB3D4A19B}" destId="{F4ADCD99-6FA0-E945-8F6A-57861A976E9C}" srcOrd="1" destOrd="0" presId="urn:microsoft.com/office/officeart/2005/8/layout/orgChart1"/>
    <dgm:cxn modelId="{8EAD7176-830A-CB47-B477-BE2AF5B549F2}" type="presParOf" srcId="{F4ADCD99-6FA0-E945-8F6A-57861A976E9C}" destId="{04305B9C-14D8-A749-8486-644B06903EE2}" srcOrd="0" destOrd="0" presId="urn:microsoft.com/office/officeart/2005/8/layout/orgChart1"/>
    <dgm:cxn modelId="{EB43AB53-44D4-884B-8AC7-4D78C800844F}" type="presParOf" srcId="{F4ADCD99-6FA0-E945-8F6A-57861A976E9C}" destId="{D5067FFC-26D9-5546-A0D1-88326BD298D7}" srcOrd="1" destOrd="0" presId="urn:microsoft.com/office/officeart/2005/8/layout/orgChart1"/>
    <dgm:cxn modelId="{630BC499-53E6-7B41-B2B8-52A6B81AB197}" type="presParOf" srcId="{D5067FFC-26D9-5546-A0D1-88326BD298D7}" destId="{2E10560A-E024-B34E-A83B-B9F50B00D2CC}" srcOrd="0" destOrd="0" presId="urn:microsoft.com/office/officeart/2005/8/layout/orgChart1"/>
    <dgm:cxn modelId="{825A5FE6-6D3F-2D42-BB8E-C79F165C5865}" type="presParOf" srcId="{2E10560A-E024-B34E-A83B-B9F50B00D2CC}" destId="{A2F9B7F6-4824-FA43-BCCB-4C403571F438}" srcOrd="0" destOrd="0" presId="urn:microsoft.com/office/officeart/2005/8/layout/orgChart1"/>
    <dgm:cxn modelId="{87948CBC-4A12-234E-BDFB-267220E774FF}" type="presParOf" srcId="{2E10560A-E024-B34E-A83B-B9F50B00D2CC}" destId="{6359ABC3-58E2-DB45-9BE2-625119EE3ACA}" srcOrd="1" destOrd="0" presId="urn:microsoft.com/office/officeart/2005/8/layout/orgChart1"/>
    <dgm:cxn modelId="{FE571A31-D558-DA4E-AF53-AA9B25AE7E89}" type="presParOf" srcId="{D5067FFC-26D9-5546-A0D1-88326BD298D7}" destId="{337E3936-077F-1A4D-A190-A792FA945725}" srcOrd="1" destOrd="0" presId="urn:microsoft.com/office/officeart/2005/8/layout/orgChart1"/>
    <dgm:cxn modelId="{1DB1F9DD-D371-5D4C-92D7-AB2BFA0C3F23}" type="presParOf" srcId="{D5067FFC-26D9-5546-A0D1-88326BD298D7}" destId="{2E474658-76E9-C542-8761-492FC6B0C407}" srcOrd="2" destOrd="0" presId="urn:microsoft.com/office/officeart/2005/8/layout/orgChart1"/>
    <dgm:cxn modelId="{F618448A-6DBD-E841-B756-D1C306C322ED}" type="presParOf" srcId="{F4ADCD99-6FA0-E945-8F6A-57861A976E9C}" destId="{467BE1B6-FC53-4B43-B3FF-B0475941AD54}" srcOrd="2" destOrd="0" presId="urn:microsoft.com/office/officeart/2005/8/layout/orgChart1"/>
    <dgm:cxn modelId="{5F34F659-D3B9-4A4D-A9E8-91B39114D1C6}" type="presParOf" srcId="{F4ADCD99-6FA0-E945-8F6A-57861A976E9C}" destId="{0FDA4DE3-9E41-3B4F-B300-A90099D54F07}" srcOrd="3" destOrd="0" presId="urn:microsoft.com/office/officeart/2005/8/layout/orgChart1"/>
    <dgm:cxn modelId="{59E21FE5-85BE-0149-90ED-0C405EB08499}" type="presParOf" srcId="{0FDA4DE3-9E41-3B4F-B300-A90099D54F07}" destId="{6503D4AF-DE30-4A46-B5DA-286607F148D9}" srcOrd="0" destOrd="0" presId="urn:microsoft.com/office/officeart/2005/8/layout/orgChart1"/>
    <dgm:cxn modelId="{9E5D6AA9-A930-7046-98BE-A868CCDE6651}" type="presParOf" srcId="{6503D4AF-DE30-4A46-B5DA-286607F148D9}" destId="{3DC656AE-F8BD-A945-9854-B50134ABF00F}" srcOrd="0" destOrd="0" presId="urn:microsoft.com/office/officeart/2005/8/layout/orgChart1"/>
    <dgm:cxn modelId="{2E3CB43B-DAD9-1140-9096-32C75372D996}" type="presParOf" srcId="{6503D4AF-DE30-4A46-B5DA-286607F148D9}" destId="{A06A9B56-1BDA-C74C-9239-F037AF0D1910}" srcOrd="1" destOrd="0" presId="urn:microsoft.com/office/officeart/2005/8/layout/orgChart1"/>
    <dgm:cxn modelId="{ABBE97F1-68F8-9C42-83CA-ABA8672363B7}" type="presParOf" srcId="{0FDA4DE3-9E41-3B4F-B300-A90099D54F07}" destId="{490079F1-E7CB-FC4D-B172-453D73A5879D}" srcOrd="1" destOrd="0" presId="urn:microsoft.com/office/officeart/2005/8/layout/orgChart1"/>
    <dgm:cxn modelId="{4245866B-F0F4-5B47-81C2-73867ADD0BD6}" type="presParOf" srcId="{0FDA4DE3-9E41-3B4F-B300-A90099D54F07}" destId="{5C0063CE-5C44-F047-BD83-C1020D65305E}" srcOrd="2" destOrd="0" presId="urn:microsoft.com/office/officeart/2005/8/layout/orgChart1"/>
    <dgm:cxn modelId="{6D5E82A5-8FF5-9544-B914-8B49192060FA}" type="presParOf" srcId="{F4ADCD99-6FA0-E945-8F6A-57861A976E9C}" destId="{D9002902-1C6F-1842-B2DA-53F942C57F92}" srcOrd="4" destOrd="0" presId="urn:microsoft.com/office/officeart/2005/8/layout/orgChart1"/>
    <dgm:cxn modelId="{4E014B13-4803-E94D-955B-6BC9E3ECFCEC}" type="presParOf" srcId="{F4ADCD99-6FA0-E945-8F6A-57861A976E9C}" destId="{69092A8C-DE2A-1C4C-8ED7-417F1D2322C8}" srcOrd="5" destOrd="0" presId="urn:microsoft.com/office/officeart/2005/8/layout/orgChart1"/>
    <dgm:cxn modelId="{32E2865D-C722-004F-A737-BA8100153A73}" type="presParOf" srcId="{69092A8C-DE2A-1C4C-8ED7-417F1D2322C8}" destId="{B921AEBE-9D98-0C40-84D4-975DF78521D8}" srcOrd="0" destOrd="0" presId="urn:microsoft.com/office/officeart/2005/8/layout/orgChart1"/>
    <dgm:cxn modelId="{175E796D-CC13-1E45-AE61-87A1F9048789}" type="presParOf" srcId="{B921AEBE-9D98-0C40-84D4-975DF78521D8}" destId="{3DC906C4-CC74-4247-836D-2051ED4D3D46}" srcOrd="0" destOrd="0" presId="urn:microsoft.com/office/officeart/2005/8/layout/orgChart1"/>
    <dgm:cxn modelId="{3D20BD94-6F00-E444-B773-2AA2FAA82428}" type="presParOf" srcId="{B921AEBE-9D98-0C40-84D4-975DF78521D8}" destId="{501D39B1-D490-AC42-B32B-90A2CFC5A447}" srcOrd="1" destOrd="0" presId="urn:microsoft.com/office/officeart/2005/8/layout/orgChart1"/>
    <dgm:cxn modelId="{EAFE175B-30A0-FB47-A778-83F71AB60E74}" type="presParOf" srcId="{69092A8C-DE2A-1C4C-8ED7-417F1D2322C8}" destId="{104CD2F2-D692-7443-8D54-0966ACFB856A}" srcOrd="1" destOrd="0" presId="urn:microsoft.com/office/officeart/2005/8/layout/orgChart1"/>
    <dgm:cxn modelId="{22153BCB-A2F2-FB40-9954-16C621D03E84}" type="presParOf" srcId="{69092A8C-DE2A-1C4C-8ED7-417F1D2322C8}" destId="{E1276208-86E4-5942-90D6-AA919B7D7D2B}" srcOrd="2" destOrd="0" presId="urn:microsoft.com/office/officeart/2005/8/layout/orgChart1"/>
    <dgm:cxn modelId="{A2E3C77E-03CA-6146-8572-8ED8D88B1C5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pt>
    <dgm:pt modelId="{C673342C-CCAB-4049-BE29-BD8D5C354621}" type="pres">
      <dgm:prSet presAssocID="{917E29BA-4DA2-9D4C-8E65-A1594F5F0066}" presName="rootConnector1" presStyleLbl="node1" presStyleIdx="0" presStyleCnt="0"/>
      <dgm:spPr/>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1"/>
      <dgm:spPr/>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1">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1"/>
      <dgm:spPr/>
    </dgm:pt>
    <dgm:pt modelId="{337E3936-077F-1A4D-A190-A792FA945725}" type="pres">
      <dgm:prSet presAssocID="{801B8F0C-8D79-F54A-B3BB-36FCB84EC0F1}" presName="hierChild4" presStyleCnt="0"/>
      <dgm:spPr/>
    </dgm:pt>
    <dgm:pt modelId="{467BE1B6-FC53-4B43-B3FF-B0475941AD54}" type="pres">
      <dgm:prSet presAssocID="{9C99DA52-EC42-B54F-B448-8CC8AA27C003}" presName="Name37" presStyleLbl="parChTrans1D4" presStyleIdx="0" presStyleCnt="2"/>
      <dgm:spPr/>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4" presStyleIdx="0" presStyleCnt="2">
        <dgm:presLayoutVars>
          <dgm:chPref val="3"/>
        </dgm:presLayoutVars>
      </dgm:prSet>
      <dgm:spPr/>
      <dgm:t>
        <a:bodyPr/>
        <a:lstStyle/>
        <a:p>
          <a:endParaRPr lang="en-US"/>
        </a:p>
      </dgm:t>
    </dgm:pt>
    <dgm:pt modelId="{A06A9B56-1BDA-C74C-9239-F037AF0D1910}" type="pres">
      <dgm:prSet presAssocID="{38055417-1B3F-6F45-B700-C87860C76C41}" presName="rootConnector" presStyleLbl="node4" presStyleIdx="0" presStyleCnt="2"/>
      <dgm:spPr/>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4" presStyleIdx="1" presStyleCnt="2"/>
      <dgm:spPr/>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4" presStyleIdx="1" presStyleCnt="2">
        <dgm:presLayoutVars>
          <dgm:chPref val="3"/>
        </dgm:presLayoutVars>
      </dgm:prSet>
      <dgm:spPr/>
      <dgm:t>
        <a:bodyPr/>
        <a:lstStyle/>
        <a:p>
          <a:endParaRPr lang="en-US"/>
        </a:p>
      </dgm:t>
    </dgm:pt>
    <dgm:pt modelId="{501D39B1-D490-AC42-B32B-90A2CFC5A447}" type="pres">
      <dgm:prSet presAssocID="{6961DEE3-950B-0444-BCE0-7B561A799C69}" presName="rootConnector" presStyleLbl="node4" presStyleIdx="1" presStyleCnt="2"/>
      <dgm:spPr/>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2E474658-76E9-C542-8761-492FC6B0C407}" type="pres">
      <dgm:prSet presAssocID="{801B8F0C-8D79-F54A-B3BB-36FCB84EC0F1}" presName="hierChild5" presStyleCnt="0"/>
      <dgm:spPr/>
    </dgm:pt>
    <dgm:pt modelId="{85D25DAB-DB86-BA49-BC6F-0B582D405337}" type="pres">
      <dgm:prSet presAssocID="{E1C65FFD-2DF2-B940-B0EF-360DD7678A99}" presName="hierChild7" presStyleCnt="0"/>
      <dgm:spPr/>
    </dgm:pt>
  </dgm:ptLst>
  <dgm:cxnLst>
    <dgm:cxn modelId="{8BA8643B-3076-A945-82E4-86ADB5D387ED}" type="presOf" srcId="{9C99DA52-EC42-B54F-B448-8CC8AA27C003}" destId="{467BE1B6-FC53-4B43-B3FF-B0475941AD54}" srcOrd="0"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E02A4834-6070-E24C-BD03-3E555C34C6FF}" type="presOf" srcId="{E1C65FFD-2DF2-B940-B0EF-360DD7678A99}" destId="{90D028E7-7675-224D-B0D7-9599A97B37B6}" srcOrd="1" destOrd="0" presId="urn:microsoft.com/office/officeart/2005/8/layout/orgChart1"/>
    <dgm:cxn modelId="{EEAAC3AD-0306-A046-90DD-AEDF0E1DADE0}" type="presOf" srcId="{917E29BA-4DA2-9D4C-8E65-A1594F5F0066}" destId="{C673342C-CCAB-4049-BE29-BD8D5C354621}" srcOrd="1"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8FF002D4-ABDC-2048-BC54-BCBF8B18438E}" type="presOf" srcId="{E1C65FFD-2DF2-B940-B0EF-360DD7678A99}" destId="{4EB760D3-D597-9F4C-AE60-D83C84CDD66A}" srcOrd="0" destOrd="0" presId="urn:microsoft.com/office/officeart/2005/8/layout/orgChart1"/>
    <dgm:cxn modelId="{50A13EFC-0104-9D46-B788-872294EF8EEE}" type="presOf" srcId="{5D69B246-22CC-AA44-93ED-909B15C8B977}" destId="{D9002902-1C6F-1842-B2DA-53F942C57F92}" srcOrd="0" destOrd="0" presId="urn:microsoft.com/office/officeart/2005/8/layout/orgChart1"/>
    <dgm:cxn modelId="{D6EE5FCC-3627-3648-B6EA-56E6EA7108A2}" type="presOf" srcId="{97B615A3-A4E6-C047-92AA-FB167401E9CD}" destId="{526484AD-0587-3048-9095-B072E1010543}" srcOrd="0" destOrd="0" presId="urn:microsoft.com/office/officeart/2005/8/layout/orgChart1"/>
    <dgm:cxn modelId="{B9C15B3F-C76D-6C4D-ACA2-74D1B8FF511A}" type="presOf" srcId="{38055417-1B3F-6F45-B700-C87860C76C41}" destId="{A06A9B56-1BDA-C74C-9239-F037AF0D1910}" srcOrd="1" destOrd="0" presId="urn:microsoft.com/office/officeart/2005/8/layout/orgChart1"/>
    <dgm:cxn modelId="{1949F6CA-1EC2-CD45-84E4-C450480C1102}" srcId="{801B8F0C-8D79-F54A-B3BB-36FCB84EC0F1}" destId="{6961DEE3-950B-0444-BCE0-7B561A799C69}" srcOrd="1" destOrd="0" parTransId="{5D69B246-22CC-AA44-93ED-909B15C8B977}" sibTransId="{C25EA93C-B763-434C-AC1A-8F50A724776C}"/>
    <dgm:cxn modelId="{49F34DCA-0CCC-9E41-B46A-EF1EFA0480A9}" type="presOf" srcId="{801B8F0C-8D79-F54A-B3BB-36FCB84EC0F1}" destId="{A2F9B7F6-4824-FA43-BCCB-4C403571F438}" srcOrd="0" destOrd="0" presId="urn:microsoft.com/office/officeart/2005/8/layout/orgChart1"/>
    <dgm:cxn modelId="{18875E0A-877B-414E-BA2E-B267CC08B233}" srcId="{801B8F0C-8D79-F54A-B3BB-36FCB84EC0F1}" destId="{38055417-1B3F-6F45-B700-C87860C76C41}" srcOrd="0" destOrd="0" parTransId="{9C99DA52-EC42-B54F-B448-8CC8AA27C003}" sibTransId="{843F1BE4-B7DB-C24B-9817-07D98F09694F}"/>
    <dgm:cxn modelId="{97677465-F41A-3340-83BA-F14F7B347505}" type="presOf" srcId="{801B8F0C-8D79-F54A-B3BB-36FCB84EC0F1}" destId="{6359ABC3-58E2-DB45-9BE2-625119EE3ACA}" srcOrd="1"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A48313AD-5FF0-B64A-A362-B1A6156DAD67}" type="presOf" srcId="{6961DEE3-950B-0444-BCE0-7B561A799C69}" destId="{3DC906C4-CC74-4247-836D-2051ED4D3D46}" srcOrd="0" destOrd="0" presId="urn:microsoft.com/office/officeart/2005/8/layout/orgChart1"/>
    <dgm:cxn modelId="{392AB715-CB72-F644-A7F0-8046CEA2E158}" type="presOf" srcId="{6961DEE3-950B-0444-BCE0-7B561A799C69}" destId="{501D39B1-D490-AC42-B32B-90A2CFC5A447}" srcOrd="1" destOrd="0" presId="urn:microsoft.com/office/officeart/2005/8/layout/orgChart1"/>
    <dgm:cxn modelId="{5A4A6965-A4AA-F542-A53D-F02819695C52}" type="presOf" srcId="{71945F54-7103-6A49-903A-0C4FF11279A2}" destId="{04305B9C-14D8-A749-8486-644B06903EE2}" srcOrd="0" destOrd="0" presId="urn:microsoft.com/office/officeart/2005/8/layout/orgChart1"/>
    <dgm:cxn modelId="{D148FAFB-DC17-F84E-A333-5CC31648BF5F}" type="presOf" srcId="{38055417-1B3F-6F45-B700-C87860C76C41}" destId="{3DC656AE-F8BD-A945-9854-B50134ABF00F}" srcOrd="0" destOrd="0" presId="urn:microsoft.com/office/officeart/2005/8/layout/orgChart1"/>
    <dgm:cxn modelId="{D25A1ABA-CD33-C742-AE7F-5499809DABC9}" type="presOf" srcId="{917E29BA-4DA2-9D4C-8E65-A1594F5F0066}" destId="{05DD9D4C-E422-8D42-BEB5-52CD70ED5742}" srcOrd="0" destOrd="0" presId="urn:microsoft.com/office/officeart/2005/8/layout/orgChart1"/>
    <dgm:cxn modelId="{24CA308B-7716-F448-970E-ED8F4C5C511C}" type="presOf" srcId="{2D43E00A-75D3-0640-ADA5-D38F4823388E}" destId="{877816E2-5475-3245-9F92-F32996074213}" srcOrd="0" destOrd="0" presId="urn:microsoft.com/office/officeart/2005/8/layout/orgChart1"/>
    <dgm:cxn modelId="{1C60A223-761E-8745-904B-33FE20278C4F}" type="presParOf" srcId="{877816E2-5475-3245-9F92-F32996074213}" destId="{3952CDD2-B968-C84D-89B3-5ADF94BAF6DD}" srcOrd="0" destOrd="0" presId="urn:microsoft.com/office/officeart/2005/8/layout/orgChart1"/>
    <dgm:cxn modelId="{FAC8E451-8CD5-7840-BC1B-D620A1957784}" type="presParOf" srcId="{3952CDD2-B968-C84D-89B3-5ADF94BAF6DD}" destId="{76F7697B-533A-7A43-9FCD-DA3CD5D77513}" srcOrd="0" destOrd="0" presId="urn:microsoft.com/office/officeart/2005/8/layout/orgChart1"/>
    <dgm:cxn modelId="{5F8E6372-E62D-D947-870C-CDDBB6952C06}" type="presParOf" srcId="{76F7697B-533A-7A43-9FCD-DA3CD5D77513}" destId="{05DD9D4C-E422-8D42-BEB5-52CD70ED5742}" srcOrd="0" destOrd="0" presId="urn:microsoft.com/office/officeart/2005/8/layout/orgChart1"/>
    <dgm:cxn modelId="{5A4E8A78-22BC-0C42-A3ED-0300E2A9E666}" type="presParOf" srcId="{76F7697B-533A-7A43-9FCD-DA3CD5D77513}" destId="{C673342C-CCAB-4049-BE29-BD8D5C354621}" srcOrd="1" destOrd="0" presId="urn:microsoft.com/office/officeart/2005/8/layout/orgChart1"/>
    <dgm:cxn modelId="{7E877AF2-AC29-C645-B88D-9269267C360C}" type="presParOf" srcId="{3952CDD2-B968-C84D-89B3-5ADF94BAF6DD}" destId="{AC88ABC1-B8DE-524D-A53A-5771737DDC4A}" srcOrd="1" destOrd="0" presId="urn:microsoft.com/office/officeart/2005/8/layout/orgChart1"/>
    <dgm:cxn modelId="{4E8873ED-6086-FA4B-B3D0-D2CB9B3E3A87}" type="presParOf" srcId="{3952CDD2-B968-C84D-89B3-5ADF94BAF6DD}" destId="{93B2B4C6-6316-2143-9BD6-1DC09981A3B9}" srcOrd="2" destOrd="0" presId="urn:microsoft.com/office/officeart/2005/8/layout/orgChart1"/>
    <dgm:cxn modelId="{558313AD-8451-5F47-9012-FAACC1F3621E}" type="presParOf" srcId="{93B2B4C6-6316-2143-9BD6-1DC09981A3B9}" destId="{526484AD-0587-3048-9095-B072E1010543}" srcOrd="0" destOrd="0" presId="urn:microsoft.com/office/officeart/2005/8/layout/orgChart1"/>
    <dgm:cxn modelId="{D180CF28-C61F-8F45-B0B4-6ED61AC5B024}" type="presParOf" srcId="{93B2B4C6-6316-2143-9BD6-1DC09981A3B9}" destId="{040852C9-270B-604E-AFA7-1ACCB3D4A19B}" srcOrd="1" destOrd="0" presId="urn:microsoft.com/office/officeart/2005/8/layout/orgChart1"/>
    <dgm:cxn modelId="{5B3ADB79-1277-4247-B917-8B984B88EF43}" type="presParOf" srcId="{040852C9-270B-604E-AFA7-1ACCB3D4A19B}" destId="{FCBCEF1D-A758-774F-ACB5-EDA31F5C226B}" srcOrd="0" destOrd="0" presId="urn:microsoft.com/office/officeart/2005/8/layout/orgChart1"/>
    <dgm:cxn modelId="{5EB807D5-4DF3-7F44-AC43-198499A64B0F}" type="presParOf" srcId="{FCBCEF1D-A758-774F-ACB5-EDA31F5C226B}" destId="{4EB760D3-D597-9F4C-AE60-D83C84CDD66A}" srcOrd="0" destOrd="0" presId="urn:microsoft.com/office/officeart/2005/8/layout/orgChart1"/>
    <dgm:cxn modelId="{FD2932CF-FAB7-154F-AF6C-0C0983ED39BB}" type="presParOf" srcId="{FCBCEF1D-A758-774F-ACB5-EDA31F5C226B}" destId="{90D028E7-7675-224D-B0D7-9599A97B37B6}" srcOrd="1" destOrd="0" presId="urn:microsoft.com/office/officeart/2005/8/layout/orgChart1"/>
    <dgm:cxn modelId="{745B8605-5B73-3E47-B01B-13EB083609B4}" type="presParOf" srcId="{040852C9-270B-604E-AFA7-1ACCB3D4A19B}" destId="{F4ADCD99-6FA0-E945-8F6A-57861A976E9C}" srcOrd="1" destOrd="0" presId="urn:microsoft.com/office/officeart/2005/8/layout/orgChart1"/>
    <dgm:cxn modelId="{F1E36C98-0D39-7947-8D8C-1DCD61249694}" type="presParOf" srcId="{F4ADCD99-6FA0-E945-8F6A-57861A976E9C}" destId="{04305B9C-14D8-A749-8486-644B06903EE2}" srcOrd="0" destOrd="0" presId="urn:microsoft.com/office/officeart/2005/8/layout/orgChart1"/>
    <dgm:cxn modelId="{8D417BDC-CEBC-E842-A90B-A2C0B03C5379}" type="presParOf" srcId="{F4ADCD99-6FA0-E945-8F6A-57861A976E9C}" destId="{D5067FFC-26D9-5546-A0D1-88326BD298D7}" srcOrd="1" destOrd="0" presId="urn:microsoft.com/office/officeart/2005/8/layout/orgChart1"/>
    <dgm:cxn modelId="{7E221AEA-132D-F645-A88D-22CDE799AA1B}" type="presParOf" srcId="{D5067FFC-26D9-5546-A0D1-88326BD298D7}" destId="{2E10560A-E024-B34E-A83B-B9F50B00D2CC}" srcOrd="0" destOrd="0" presId="urn:microsoft.com/office/officeart/2005/8/layout/orgChart1"/>
    <dgm:cxn modelId="{7764D076-0798-CF48-A96F-BBF7BB71442D}" type="presParOf" srcId="{2E10560A-E024-B34E-A83B-B9F50B00D2CC}" destId="{A2F9B7F6-4824-FA43-BCCB-4C403571F438}" srcOrd="0" destOrd="0" presId="urn:microsoft.com/office/officeart/2005/8/layout/orgChart1"/>
    <dgm:cxn modelId="{8128A7B2-4D3D-8C43-BE21-EB19E2327480}" type="presParOf" srcId="{2E10560A-E024-B34E-A83B-B9F50B00D2CC}" destId="{6359ABC3-58E2-DB45-9BE2-625119EE3ACA}" srcOrd="1" destOrd="0" presId="urn:microsoft.com/office/officeart/2005/8/layout/orgChart1"/>
    <dgm:cxn modelId="{66FD2C95-D224-5342-AEEC-0F5ED6C0223E}" type="presParOf" srcId="{D5067FFC-26D9-5546-A0D1-88326BD298D7}" destId="{337E3936-077F-1A4D-A190-A792FA945725}" srcOrd="1" destOrd="0" presId="urn:microsoft.com/office/officeart/2005/8/layout/orgChart1"/>
    <dgm:cxn modelId="{7099559F-046B-B74E-BD42-E09EF1C61DF9}" type="presParOf" srcId="{337E3936-077F-1A4D-A190-A792FA945725}" destId="{467BE1B6-FC53-4B43-B3FF-B0475941AD54}" srcOrd="0" destOrd="0" presId="urn:microsoft.com/office/officeart/2005/8/layout/orgChart1"/>
    <dgm:cxn modelId="{AD525801-5CCF-E64C-BC39-449687B2D99C}" type="presParOf" srcId="{337E3936-077F-1A4D-A190-A792FA945725}" destId="{0FDA4DE3-9E41-3B4F-B300-A90099D54F07}" srcOrd="1" destOrd="0" presId="urn:microsoft.com/office/officeart/2005/8/layout/orgChart1"/>
    <dgm:cxn modelId="{EFF22458-817F-4E4A-9DE4-182AF2B9856F}" type="presParOf" srcId="{0FDA4DE3-9E41-3B4F-B300-A90099D54F07}" destId="{6503D4AF-DE30-4A46-B5DA-286607F148D9}" srcOrd="0" destOrd="0" presId="urn:microsoft.com/office/officeart/2005/8/layout/orgChart1"/>
    <dgm:cxn modelId="{4BFE509E-3A71-844E-B4A1-554C38A9F327}" type="presParOf" srcId="{6503D4AF-DE30-4A46-B5DA-286607F148D9}" destId="{3DC656AE-F8BD-A945-9854-B50134ABF00F}" srcOrd="0" destOrd="0" presId="urn:microsoft.com/office/officeart/2005/8/layout/orgChart1"/>
    <dgm:cxn modelId="{A4290943-786C-6845-81F5-87B3B6350597}" type="presParOf" srcId="{6503D4AF-DE30-4A46-B5DA-286607F148D9}" destId="{A06A9B56-1BDA-C74C-9239-F037AF0D1910}" srcOrd="1" destOrd="0" presId="urn:microsoft.com/office/officeart/2005/8/layout/orgChart1"/>
    <dgm:cxn modelId="{5FBAA284-D3D4-3F45-BC94-47CD550A585E}" type="presParOf" srcId="{0FDA4DE3-9E41-3B4F-B300-A90099D54F07}" destId="{490079F1-E7CB-FC4D-B172-453D73A5879D}" srcOrd="1" destOrd="0" presId="urn:microsoft.com/office/officeart/2005/8/layout/orgChart1"/>
    <dgm:cxn modelId="{7ABFDFC8-6994-9B42-A956-8EE91E14D3ED}" type="presParOf" srcId="{0FDA4DE3-9E41-3B4F-B300-A90099D54F07}" destId="{5C0063CE-5C44-F047-BD83-C1020D65305E}" srcOrd="2" destOrd="0" presId="urn:microsoft.com/office/officeart/2005/8/layout/orgChart1"/>
    <dgm:cxn modelId="{D265FC8B-D4CF-C148-97CD-F8CF194D2FDE}" type="presParOf" srcId="{337E3936-077F-1A4D-A190-A792FA945725}" destId="{D9002902-1C6F-1842-B2DA-53F942C57F92}" srcOrd="2" destOrd="0" presId="urn:microsoft.com/office/officeart/2005/8/layout/orgChart1"/>
    <dgm:cxn modelId="{C262683A-4A9E-7644-A50B-32BEAC7A14E9}" type="presParOf" srcId="{337E3936-077F-1A4D-A190-A792FA945725}" destId="{69092A8C-DE2A-1C4C-8ED7-417F1D2322C8}" srcOrd="3" destOrd="0" presId="urn:microsoft.com/office/officeart/2005/8/layout/orgChart1"/>
    <dgm:cxn modelId="{3900306F-D114-2F49-81D2-3A86CF6C9C85}" type="presParOf" srcId="{69092A8C-DE2A-1C4C-8ED7-417F1D2322C8}" destId="{B921AEBE-9D98-0C40-84D4-975DF78521D8}" srcOrd="0" destOrd="0" presId="urn:microsoft.com/office/officeart/2005/8/layout/orgChart1"/>
    <dgm:cxn modelId="{CC84B9D5-9E58-DD40-B226-12CC621C429D}" type="presParOf" srcId="{B921AEBE-9D98-0C40-84D4-975DF78521D8}" destId="{3DC906C4-CC74-4247-836D-2051ED4D3D46}" srcOrd="0" destOrd="0" presId="urn:microsoft.com/office/officeart/2005/8/layout/orgChart1"/>
    <dgm:cxn modelId="{264F9324-8EDC-2C42-B651-C1369938AAD9}" type="presParOf" srcId="{B921AEBE-9D98-0C40-84D4-975DF78521D8}" destId="{501D39B1-D490-AC42-B32B-90A2CFC5A447}" srcOrd="1" destOrd="0" presId="urn:microsoft.com/office/officeart/2005/8/layout/orgChart1"/>
    <dgm:cxn modelId="{2363E477-C928-3B4B-8699-AD21B4D3DE23}" type="presParOf" srcId="{69092A8C-DE2A-1C4C-8ED7-417F1D2322C8}" destId="{104CD2F2-D692-7443-8D54-0966ACFB856A}" srcOrd="1" destOrd="0" presId="urn:microsoft.com/office/officeart/2005/8/layout/orgChart1"/>
    <dgm:cxn modelId="{4319A77D-2DB6-E845-B4A0-8550369FFBC1}" type="presParOf" srcId="{69092A8C-DE2A-1C4C-8ED7-417F1D2322C8}" destId="{E1276208-86E4-5942-90D6-AA919B7D7D2B}" srcOrd="2" destOrd="0" presId="urn:microsoft.com/office/officeart/2005/8/layout/orgChart1"/>
    <dgm:cxn modelId="{BB6D4D08-31ED-364B-AC74-33280A95D66E}" type="presParOf" srcId="{D5067FFC-26D9-5546-A0D1-88326BD298D7}" destId="{2E474658-76E9-C542-8761-492FC6B0C407}" srcOrd="2" destOrd="0" presId="urn:microsoft.com/office/officeart/2005/8/layout/orgChart1"/>
    <dgm:cxn modelId="{B6705E89-CF1A-314F-9ED1-2987A200738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708518" y="1500226"/>
          <a:ext cx="185828" cy="2329046"/>
        </a:xfrm>
        <a:custGeom>
          <a:avLst/>
          <a:gdLst/>
          <a:ahLst/>
          <a:cxnLst/>
          <a:rect l="0" t="0" r="0" b="0"/>
          <a:pathLst>
            <a:path>
              <a:moveTo>
                <a:pt x="0" y="0"/>
              </a:moveTo>
              <a:lnTo>
                <a:pt x="0" y="2329046"/>
              </a:lnTo>
              <a:lnTo>
                <a:pt x="185828" y="232904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708518" y="1500226"/>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708518" y="1500226"/>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327946" y="620640"/>
          <a:ext cx="935335" cy="569873"/>
        </a:xfrm>
        <a:custGeom>
          <a:avLst/>
          <a:gdLst/>
          <a:ahLst/>
          <a:cxnLst/>
          <a:rect l="0" t="0" r="0" b="0"/>
          <a:pathLst>
            <a:path>
              <a:moveTo>
                <a:pt x="935335" y="0"/>
              </a:moveTo>
              <a:lnTo>
                <a:pt x="935335"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64385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643853" y="1212"/>
        <a:ext cx="1238854" cy="619427"/>
      </dsp:txXfrm>
    </dsp:sp>
    <dsp:sp modelId="{4EB760D3-D597-9F4C-AE60-D83C84CDD66A}">
      <dsp:nvSpPr>
        <dsp:cNvPr id="0" name=""/>
        <dsp:cNvSpPr/>
      </dsp:nvSpPr>
      <dsp:spPr>
        <a:xfrm>
          <a:off x="89091"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89091" y="880799"/>
        <a:ext cx="1238854" cy="619427"/>
      </dsp:txXfrm>
    </dsp:sp>
    <dsp:sp modelId="{A2F9B7F6-4824-FA43-BCCB-4C403571F438}">
      <dsp:nvSpPr>
        <dsp:cNvPr id="0" name=""/>
        <dsp:cNvSpPr/>
      </dsp:nvSpPr>
      <dsp:spPr>
        <a:xfrm>
          <a:off x="894346"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894346" y="1760386"/>
        <a:ext cx="1238854" cy="619427"/>
      </dsp:txXfrm>
    </dsp:sp>
    <dsp:sp modelId="{3DC656AE-F8BD-A945-9854-B50134ABF00F}">
      <dsp:nvSpPr>
        <dsp:cNvPr id="0" name=""/>
        <dsp:cNvSpPr/>
      </dsp:nvSpPr>
      <dsp:spPr>
        <a:xfrm>
          <a:off x="894346"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894346" y="2639973"/>
        <a:ext cx="1238854" cy="619427"/>
      </dsp:txXfrm>
    </dsp:sp>
    <dsp:sp modelId="{3DC906C4-CC74-4247-836D-2051ED4D3D46}">
      <dsp:nvSpPr>
        <dsp:cNvPr id="0" name=""/>
        <dsp:cNvSpPr/>
      </dsp:nvSpPr>
      <dsp:spPr>
        <a:xfrm>
          <a:off x="894346"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894346" y="3519559"/>
        <a:ext cx="1238854" cy="619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460747" y="2379813"/>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460747" y="2379813"/>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910569" y="1500226"/>
          <a:ext cx="91440" cy="260159"/>
        </a:xfrm>
        <a:custGeom>
          <a:avLst/>
          <a:gdLst/>
          <a:ahLst/>
          <a:cxnLst/>
          <a:rect l="0" t="0" r="0" b="0"/>
          <a:pathLst>
            <a:path>
              <a:moveTo>
                <a:pt x="45720" y="0"/>
              </a:moveTo>
              <a:lnTo>
                <a:pt x="45720" y="2601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575716" y="620640"/>
          <a:ext cx="439793" cy="569873"/>
        </a:xfrm>
        <a:custGeom>
          <a:avLst/>
          <a:gdLst/>
          <a:ahLst/>
          <a:cxnLst/>
          <a:rect l="0" t="0" r="0" b="0"/>
          <a:pathLst>
            <a:path>
              <a:moveTo>
                <a:pt x="439793" y="0"/>
              </a:moveTo>
              <a:lnTo>
                <a:pt x="439793"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39608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396083" y="1212"/>
        <a:ext cx="1238854" cy="619427"/>
      </dsp:txXfrm>
    </dsp:sp>
    <dsp:sp modelId="{4EB760D3-D597-9F4C-AE60-D83C84CDD66A}">
      <dsp:nvSpPr>
        <dsp:cNvPr id="0" name=""/>
        <dsp:cNvSpPr/>
      </dsp:nvSpPr>
      <dsp:spPr>
        <a:xfrm>
          <a:off x="336862"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336862" y="880799"/>
        <a:ext cx="1238854" cy="619427"/>
      </dsp:txXfrm>
    </dsp:sp>
    <dsp:sp modelId="{A2F9B7F6-4824-FA43-BCCB-4C403571F438}">
      <dsp:nvSpPr>
        <dsp:cNvPr id="0" name=""/>
        <dsp:cNvSpPr/>
      </dsp:nvSpPr>
      <dsp:spPr>
        <a:xfrm>
          <a:off x="336862"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336862" y="1760386"/>
        <a:ext cx="1238854" cy="619427"/>
      </dsp:txXfrm>
    </dsp:sp>
    <dsp:sp modelId="{3DC656AE-F8BD-A945-9854-B50134ABF00F}">
      <dsp:nvSpPr>
        <dsp:cNvPr id="0" name=""/>
        <dsp:cNvSpPr/>
      </dsp:nvSpPr>
      <dsp:spPr>
        <a:xfrm>
          <a:off x="646575"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646575" y="2639973"/>
        <a:ext cx="1238854" cy="619427"/>
      </dsp:txXfrm>
    </dsp:sp>
    <dsp:sp modelId="{3DC906C4-CC74-4247-836D-2051ED4D3D46}">
      <dsp:nvSpPr>
        <dsp:cNvPr id="0" name=""/>
        <dsp:cNvSpPr/>
      </dsp:nvSpPr>
      <dsp:spPr>
        <a:xfrm>
          <a:off x="646575"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646575" y="3519559"/>
        <a:ext cx="1238854" cy="6194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B7056-E839-42A0-BB57-36F898CFBF81}" type="datetimeFigureOut">
              <a:rPr lang="en-US" smtClean="0"/>
              <a:pPr/>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3BF723-FC4D-4A00-9BEA-8F18418DAF64}" type="slidenum">
              <a:rPr lang="en-US" smtClean="0"/>
              <a:pPr/>
              <a:t>‹#›</a:t>
            </a:fld>
            <a:endParaRPr lang="en-US"/>
          </a:p>
        </p:txBody>
      </p:sp>
    </p:spTree>
    <p:extLst>
      <p:ext uri="{BB962C8B-B14F-4D97-AF65-F5344CB8AC3E}">
        <p14:creationId xmlns:p14="http://schemas.microsoft.com/office/powerpoint/2010/main" val="63664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image" Target="../media/image41.wmf"/></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The point of this slide is</a:t>
            </a:r>
            <a:r>
              <a:rPr lang="en-US" baseline="0" dirty="0" smtClean="0"/>
              <a:t> to get the audience to do a reality check regarding the level of sophistication of their own development practices.  Keep in mind that it is in the introduction of other presentations, but in this case it serves as a preface to a discussion on architectures.  That is why the ‘Lack of </a:t>
            </a:r>
            <a:r>
              <a:rPr lang="en-US" baseline="0" dirty="0" err="1" smtClean="0"/>
              <a:t>SMoRES</a:t>
            </a:r>
            <a:r>
              <a:rPr lang="en-US" baseline="0" dirty="0" smtClean="0"/>
              <a:t>’ bullet is highlighted, as it will be the stepping-stone for today’s discussion</a:t>
            </a:r>
            <a:r>
              <a:rPr lang="en-US" baseline="0" smtClean="0"/>
              <a:t>.  </a:t>
            </a:r>
            <a:endParaRPr lang="en-US" dirty="0" smtClean="0"/>
          </a:p>
          <a:p>
            <a:endParaRPr lang="en-US" dirty="0" smtClean="0"/>
          </a:p>
          <a:p>
            <a:r>
              <a:rPr lang="en-US" dirty="0" smtClean="0"/>
              <a:t>Lets start by looking</a:t>
            </a:r>
            <a:r>
              <a:rPr lang="en-US" baseline="0" dirty="0" smtClean="0"/>
              <a:t> at some of the most common mistakes.  These are all common examples that can lead to the duct-tape and hot-glue diagram like the one we just saw.  As engineers, we all appreciate the cost of cutting-corners or taking a short-cut… it may get us there sooner, but at what cost?  In the world of software, there’s a concept known as ‘Software Engineering Debt.’  If we cut corners, we take on more debt, and these are all examples of how we do that.  The more debt we take on, the more interest we accumulate over time, and as we’ve all seen in the recent years, that debt can quickly pile up and accumulate a mountain of interest, making it more expense the longer we wait.  If we wait to pay down that debt until after we release a version of the software to our customer, it’s going to painful and the bugs will be much more costly than if we’d caught them up front.</a:t>
            </a:r>
          </a:p>
          <a:p>
            <a:endParaRPr lang="en-US" baseline="0" dirty="0" smtClean="0"/>
          </a:p>
          <a:p>
            <a:r>
              <a:rPr lang="en-US" baseline="0" dirty="0" smtClean="0"/>
              <a:t>The practices we’ll look at in this presentation will help address most, if not all of these, but do want to mention a few right now.  (I recommend picking a few to really emphasize… here is some additional information on each to allow you to decide</a:t>
            </a:r>
          </a:p>
          <a:p>
            <a:endParaRPr lang="en-US" baseline="0" dirty="0" smtClean="0"/>
          </a:p>
          <a:p>
            <a:pPr marL="514300" indent="-514300">
              <a:buFont typeface="+mj-lt"/>
              <a:buAutoNum type="arabicPeriod"/>
            </a:pPr>
            <a:r>
              <a:rPr lang="en-US" dirty="0" smtClean="0"/>
              <a:t>No source code control (or Project) – if you’re not using it, you’re playing with fire.  Even for a small project with one developer, these tools can save you a tremendous amount of time and heartache.</a:t>
            </a:r>
          </a:p>
          <a:p>
            <a:pPr marL="514300" indent="-514300">
              <a:buFont typeface="+mj-lt"/>
              <a:buAutoNum type="arabicPeriod"/>
            </a:pPr>
            <a:r>
              <a:rPr lang="en-US" dirty="0" smtClean="0"/>
              <a:t>Flat file hierarchy – ever had trouble identifying the top-level VI in an application?  It’s not just an organizational problem, it indicates a lack of encapsulation and proper design.  Use folders, encapsulate your code and make APIs obvious from private </a:t>
            </a:r>
            <a:r>
              <a:rPr lang="en-US" dirty="0" err="1" smtClean="0"/>
              <a:t>subVIs</a:t>
            </a:r>
            <a:endParaRPr lang="en-US" dirty="0" smtClean="0"/>
          </a:p>
          <a:p>
            <a:pPr marL="514300" indent="-514300">
              <a:buFont typeface="+mj-lt"/>
              <a:buAutoNum type="arabicPeriod"/>
            </a:pPr>
            <a:r>
              <a:rPr lang="en-US" dirty="0" smtClean="0"/>
              <a:t>‘Stop’ isn’t tested regularly – there are lots of ways to assess the health of an application, but this is an easy one that you should always be thinking about.  A new feature is no good if it impedes expected behavior and one key indicator is whether or not the application still stops instantly when asked to</a:t>
            </a:r>
          </a:p>
          <a:p>
            <a:pPr marL="514300" indent="-514300">
              <a:buFont typeface="+mj-lt"/>
              <a:buAutoNum type="arabicPeriod"/>
            </a:pPr>
            <a:r>
              <a:rPr lang="en-US" dirty="0" smtClean="0"/>
              <a:t>Wait until the ‘end’ of a project to build an application – if you’re one of those that waited until you were ‘done’ to build an exe for the first time, you’re probably a long ways away from done.  The reality is that, as with any language, a lot of things change in the RTE, and you need to test this on a regular basis</a:t>
            </a:r>
          </a:p>
          <a:p>
            <a:pPr marL="514300" indent="-514300">
              <a:buFont typeface="+mj-lt"/>
              <a:buAutoNum type="arabicPeriod"/>
            </a:pPr>
            <a:r>
              <a:rPr lang="en-US" dirty="0" smtClean="0"/>
              <a:t>Few specifications / documentation / requirements – this is perhaps the most common mistake and the easiest way to ensure that code is not reusable or maintainable</a:t>
            </a:r>
          </a:p>
          <a:p>
            <a:pPr marL="514300" indent="-514300">
              <a:buFont typeface="+mj-lt"/>
              <a:buAutoNum type="arabicPeriod"/>
            </a:pPr>
            <a:r>
              <a:rPr lang="en-US" dirty="0" smtClean="0"/>
              <a:t>No ‘</a:t>
            </a:r>
            <a:r>
              <a:rPr lang="en-US" dirty="0" err="1" smtClean="0"/>
              <a:t>buddying</a:t>
            </a:r>
            <a:r>
              <a:rPr lang="en-US" dirty="0" smtClean="0"/>
              <a:t>’ or code reviews – sometimes the mere act of explaining your code to someone else finds major problems or bugs… do it, and do it often</a:t>
            </a:r>
          </a:p>
          <a:p>
            <a:pPr marL="514300" indent="-514300">
              <a:buFont typeface="+mj-lt"/>
              <a:buAutoNum type="arabicPeriod"/>
            </a:pPr>
            <a:r>
              <a:rPr lang="en-US" dirty="0" smtClean="0"/>
              <a:t>Poor planning (Lack of consideration for </a:t>
            </a:r>
            <a:r>
              <a:rPr lang="en-US" dirty="0" err="1" smtClean="0"/>
              <a:t>SMoRES</a:t>
            </a:r>
            <a:r>
              <a:rPr lang="en-US" dirty="0" smtClean="0"/>
              <a:t>) – This acronym stands for ‘Scalable,’ ‘Modular,’ ‘Reusable,’ ‘Extensible,’ and ‘Simple.’</a:t>
            </a:r>
          </a:p>
          <a:p>
            <a:pPr marL="514300" indent="-514300">
              <a:buFont typeface="+mj-lt"/>
              <a:buAutoNum type="arabicPeriod"/>
            </a:pPr>
            <a:r>
              <a:rPr lang="en-US" dirty="0" smtClean="0"/>
              <a:t>No test plans – you can’t test code if you don’t define how it should behave.</a:t>
            </a:r>
          </a:p>
          <a:p>
            <a:pPr marL="514300" indent="-514300">
              <a:buFont typeface="+mj-lt"/>
              <a:buAutoNum type="arabicPeriod"/>
            </a:pPr>
            <a:r>
              <a:rPr lang="en-US" dirty="0" smtClean="0"/>
              <a:t>Poor error handling – does it stop? Does it tell the user an error? Does it log the error?  If you don’t plan for this early, a simple error can lead to even more problems</a:t>
            </a:r>
          </a:p>
          <a:p>
            <a:pPr marL="514300" indent="-514300">
              <a:buFont typeface="+mj-lt"/>
              <a:buAutoNum type="arabicPeriod"/>
            </a:pPr>
            <a:r>
              <a:rPr lang="en-US" dirty="0" smtClean="0"/>
              <a:t>No consistent style = not </a:t>
            </a:r>
            <a:r>
              <a:rPr lang="en-US" dirty="0" err="1" smtClean="0"/>
              <a:t>readible</a:t>
            </a:r>
            <a:r>
              <a:rPr lang="en-US" dirty="0" smtClean="0"/>
              <a:t>, not maintainable</a:t>
            </a:r>
          </a:p>
          <a:p>
            <a:pPr marL="514300" indent="-514300">
              <a:buFont typeface="+mj-lt"/>
              <a:buAutoNum type="arabicPeriod"/>
            </a:pPr>
            <a:r>
              <a:rPr lang="en-US" dirty="0" smtClean="0"/>
              <a:t>Tight coupling, poor cohesion – impedes reuse</a:t>
            </a:r>
          </a:p>
          <a:p>
            <a:endParaRPr lang="en-US" baseline="0" dirty="0" smtClean="0"/>
          </a:p>
          <a:p>
            <a:r>
              <a:rPr lang="en-US" baseline="0" dirty="0" smtClean="0"/>
              <a:t>A lot of us are under pressure to get things done quickly and to hit aggressive deadlines, but there are a few practices that if we invest in early, will pay dividends down the road.</a:t>
            </a:r>
          </a:p>
          <a:p>
            <a:endParaRPr lang="en-US" b="1" baseline="0" dirty="0" smtClean="0"/>
          </a:p>
          <a:p>
            <a:r>
              <a:rPr lang="en-US" baseline="0" dirty="0" smtClean="0"/>
              <a:t>Any are all of these are topics I’m happy to talk about in-depth.  In fact, if you’re interested, we can arrange a presentation for you and your colleagues on any of these that you're interested in.</a:t>
            </a:r>
            <a:endParaRPr lang="en-US" dirty="0"/>
          </a:p>
        </p:txBody>
      </p:sp>
      <p:sp>
        <p:nvSpPr>
          <p:cNvPr id="4" name="Slide Number Placeholder 3"/>
          <p:cNvSpPr>
            <a:spLocks noGrp="1"/>
          </p:cNvSpPr>
          <p:nvPr>
            <p:ph type="sldNum" sz="quarter" idx="10"/>
          </p:nvPr>
        </p:nvSpPr>
        <p:spPr/>
        <p:txBody>
          <a:bodyPr/>
          <a:lstStyle/>
          <a:p>
            <a:fld id="{22FEC9F4-B186-4468-9F45-623BE5966E4C}"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3"/>
          <p:cNvSpPr>
            <a:spLocks noGrp="1" noChangeArrowheads="1"/>
          </p:cNvSpPr>
          <p:nvPr>
            <p:ph type="body" idx="1"/>
          </p:nvPr>
        </p:nvSpPr>
        <p:spPr/>
        <p:txBody>
          <a:bodyPr>
            <a:normAutofit/>
          </a:bodyPr>
          <a:lstStyle/>
          <a:p>
            <a:r>
              <a:rPr lang="en-US" dirty="0" smtClean="0"/>
              <a:t>From the example, you can see that the resulting XML file contains the Item tag with the parameters passed to the </a:t>
            </a:r>
            <a:r>
              <a:rPr lang="en-US" dirty="0" err="1" smtClean="0"/>
              <a:t>AddItem</a:t>
            </a:r>
            <a:r>
              <a:rPr lang="en-US" dirty="0" smtClean="0"/>
              <a:t> method. </a:t>
            </a:r>
          </a:p>
        </p:txBody>
      </p:sp>
      <p:sp>
        <p:nvSpPr>
          <p:cNvPr id="5" name="Slide Image Placeholder 4"/>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23</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is exposed to you through the same construct as VI Server.  I’m assuming previous familiarity with VI Server…if you don’t have that familiarity, the really </a:t>
            </a:r>
            <a:r>
              <a:rPr lang="en-US" baseline="0" dirty="0" err="1" smtClean="0">
                <a:latin typeface="Times"/>
              </a:rPr>
              <a:t>really</a:t>
            </a:r>
            <a:r>
              <a:rPr lang="en-US" baseline="0" dirty="0" smtClean="0">
                <a:latin typeface="Times"/>
              </a:rPr>
              <a:t> short version is:</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acquire a reference to something, then act on that reference with property and invoke nodes.  These nodes have pop-out lists with a list of the options for that type of reference.</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use the close references function to signal that you are done with those references.  LabVIEW gets slow if you have a lot of references open at the same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24</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exposes a number of new reference types, properties, and methods.  </a:t>
            </a:r>
          </a:p>
          <a:p>
            <a:pPr eaLnBrk="1" hangingPunct="1"/>
            <a:endParaRPr lang="en-US" baseline="0" dirty="0" smtClean="0">
              <a:latin typeface="Times"/>
            </a:endParaRPr>
          </a:p>
          <a:p>
            <a:pPr eaLnBrk="1" hangingPunct="1"/>
            <a:r>
              <a:rPr lang="en-US" baseline="0" dirty="0" smtClean="0">
                <a:latin typeface="Times"/>
              </a:rPr>
              <a:t>If you are using a function, type, property or method which is only available because you turned on scripting, LabVIEW tints it blue to signal to you that it’s different than the stock items in LabVIEW.</a:t>
            </a:r>
            <a:endParaRPr lang="en-US" dirty="0" smtClean="0">
              <a:latin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25</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also exposed a number of new functions on the application control palette.  We’ll talk about these in detail in just a moment.</a:t>
            </a:r>
            <a:endParaRPr lang="en-US" dirty="0"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26</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One of the fundamental things you can do in Scripting</a:t>
            </a:r>
            <a:r>
              <a:rPr lang="en-US" baseline="0" dirty="0" smtClean="0">
                <a:latin typeface="Times"/>
              </a:rPr>
              <a:t> is to create a new blank VI.  You do this with the ‘New VI’ function.</a:t>
            </a:r>
          </a:p>
          <a:p>
            <a:pPr eaLnBrk="1" hangingPunct="1"/>
            <a:endParaRPr lang="en-US" baseline="0" dirty="0" smtClean="0">
              <a:latin typeface="Times"/>
            </a:endParaRPr>
          </a:p>
          <a:p>
            <a:pPr eaLnBrk="1" hangingPunct="1"/>
            <a:r>
              <a:rPr lang="en-US" baseline="0" dirty="0" smtClean="0">
                <a:latin typeface="Times"/>
              </a:rPr>
              <a:t>VI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27</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Another fundamental thing you can do is</a:t>
            </a:r>
            <a:r>
              <a:rPr lang="en-US" baseline="0" dirty="0" smtClean="0">
                <a:latin typeface="Times"/>
              </a:rPr>
              <a:t> create a new object on a VI’s block diagram or front panel.  You do this with the New VI Object function.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one of the built in element types, you provide an argument to the ‘style’ terminal.  This accepts</a:t>
            </a:r>
            <a:r>
              <a:rPr lang="en-US" baseline="0" dirty="0" smtClean="0">
                <a:latin typeface="Times"/>
              </a:rPr>
              <a:t> a giant enumeration which contains an alphabetized list of every single object in LabVIEW.</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something else, like a user defined type-def, or a call to a </a:t>
            </a:r>
            <a:r>
              <a:rPr lang="en-US" dirty="0" err="1" smtClean="0">
                <a:latin typeface="Times"/>
              </a:rPr>
              <a:t>SubVI</a:t>
            </a:r>
            <a:r>
              <a:rPr lang="en-US" dirty="0" smtClean="0">
                <a:latin typeface="Times"/>
              </a:rPr>
              <a:t>,you</a:t>
            </a:r>
            <a:r>
              <a:rPr lang="en-US" baseline="0" dirty="0" smtClean="0">
                <a:latin typeface="Times"/>
              </a:rPr>
              <a:t> provide a path denoting the location where that element is saved on disk.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I want to make a big deal about that, because we find that lots of people have difficulty figuring out how to drop a </a:t>
            </a:r>
            <a:r>
              <a:rPr lang="en-US" baseline="0" dirty="0" err="1" smtClean="0">
                <a:latin typeface="Times"/>
              </a:rPr>
              <a:t>SubVI</a:t>
            </a:r>
            <a:r>
              <a:rPr lang="en-US" baseline="0" dirty="0" smtClean="0">
                <a:latin typeface="Times"/>
              </a:rPr>
              <a:t>.  Let me say that again:  You drop a </a:t>
            </a:r>
            <a:r>
              <a:rPr lang="en-US" baseline="0" dirty="0" err="1" smtClean="0">
                <a:latin typeface="Times"/>
              </a:rPr>
              <a:t>SubVI</a:t>
            </a:r>
            <a:r>
              <a:rPr lang="en-US" baseline="0" dirty="0" smtClean="0">
                <a:latin typeface="Times"/>
              </a:rPr>
              <a:t> call by using the New VI Object function with a path to the </a:t>
            </a:r>
            <a:r>
              <a:rPr lang="en-US" baseline="0" dirty="0" err="1" smtClean="0">
                <a:latin typeface="Times"/>
              </a:rPr>
              <a:t>SubVI</a:t>
            </a:r>
            <a:r>
              <a:rPr lang="en-US" baseline="0" dirty="0" smtClean="0">
                <a:latin typeface="Times"/>
              </a:rPr>
              <a:t> you want to call.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You’ll need to provide a reference to the thing that you want to hold the new object, through the owner </a:t>
            </a:r>
            <a:r>
              <a:rPr lang="en-US" dirty="0" err="1" smtClean="0">
                <a:latin typeface="Times"/>
              </a:rPr>
              <a:t>refnum</a:t>
            </a:r>
            <a:r>
              <a:rPr lang="en-US" dirty="0" smtClean="0">
                <a:latin typeface="Times"/>
              </a:rPr>
              <a:t> argument.</a:t>
            </a:r>
            <a:r>
              <a:rPr lang="en-US" baseline="0" dirty="0" smtClean="0">
                <a:latin typeface="Times"/>
              </a:rPr>
              <a:t>  This can be a VI reference, or a reference to the specific panel or diagram inside the VI.  We’ll talk more about those specific reference types in a bit.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eaLnBrk="1" hangingPunct="1"/>
            <a:r>
              <a:rPr lang="en-US" dirty="0" smtClean="0">
                <a:latin typeface="Times"/>
              </a:rPr>
              <a:t>This primitive emits a reference to the newly created object.  The</a:t>
            </a:r>
            <a:r>
              <a:rPr lang="en-US" baseline="0" dirty="0" smtClean="0">
                <a:latin typeface="Times"/>
              </a:rPr>
              <a:t> type of the object </a:t>
            </a:r>
            <a:r>
              <a:rPr lang="en-US" baseline="0" dirty="0" err="1" smtClean="0">
                <a:latin typeface="Times"/>
              </a:rPr>
              <a:t>refnum</a:t>
            </a:r>
            <a:r>
              <a:rPr lang="en-US" baseline="0" dirty="0" smtClean="0">
                <a:latin typeface="Times"/>
              </a:rPr>
              <a:t> wire is set by wiring something to the ‘vi object class wire’.  The value of your connected data doesn’t matter, only the type.</a:t>
            </a:r>
          </a:p>
          <a:p>
            <a:pPr eaLnBrk="1" hangingPunct="1"/>
            <a:endParaRPr lang="en-US" baseline="0" dirty="0" smtClean="0">
              <a:latin typeface="Times"/>
            </a:endParaRPr>
          </a:p>
          <a:p>
            <a:pPr eaLnBrk="1" hangingPunct="1"/>
            <a:r>
              <a:rPr lang="en-US" baseline="0" dirty="0" smtClean="0">
                <a:latin typeface="Times"/>
              </a:rPr>
              <a:t>Like  the previous function, if you wire the wrong type to ‘vi object class’ for what you tried to create, you’ll get an error at runtime.  Be careful.</a:t>
            </a: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28</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You can use</a:t>
            </a:r>
            <a:r>
              <a:rPr lang="en-US" baseline="0" dirty="0" smtClean="0">
                <a:latin typeface="Times"/>
              </a:rPr>
              <a:t> an invoke node to connect a control from the front panel to a terminal on the connector pane, with a method named ‘Assign Control To Terminal’</a:t>
            </a:r>
            <a:endParaRPr lang="en-US" dirty="0" smtClean="0">
              <a:latin typeface="Time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9">
              <a:defRPr/>
            </a:pPr>
            <a:r>
              <a:rPr lang="en-US" b="1" dirty="0" smtClean="0">
                <a:latin typeface="Helvetica Condensed" pitchFamily="34" charset="0"/>
              </a:rPr>
              <a:t>Potential Flow Chart for Parts of the Wind Farm</a:t>
            </a:r>
            <a:endParaRPr lang="en-US" dirty="0" smtClean="0">
              <a:latin typeface="Times New Roman" pitchFamily="18" charset="0"/>
            </a:endParaRPr>
          </a:p>
          <a:p>
            <a:pPr defTabSz="914319">
              <a:defRPr/>
            </a:pPr>
            <a:r>
              <a:rPr lang="en-US" dirty="0" smtClean="0">
                <a:latin typeface="Times New Roman" pitchFamily="18" charset="0"/>
              </a:rPr>
              <a:t>Flow charts form an integral part of defining the sequential aspects of an application. </a:t>
            </a:r>
            <a:br>
              <a:rPr lang="en-US" dirty="0" smtClean="0">
                <a:latin typeface="Times New Roman" pitchFamily="18" charset="0"/>
              </a:rPr>
            </a:br>
            <a:r>
              <a:rPr lang="en-US" dirty="0" smtClean="0">
                <a:latin typeface="Times New Roman" pitchFamily="18" charset="0"/>
              </a:rPr>
              <a:t>You can easily map</a:t>
            </a:r>
            <a:r>
              <a:rPr lang="en-US" baseline="0" dirty="0" smtClean="0">
                <a:latin typeface="Times New Roman" pitchFamily="18" charset="0"/>
              </a:rPr>
              <a:t> a</a:t>
            </a:r>
            <a:r>
              <a:rPr lang="en-US" dirty="0" smtClean="0">
                <a:latin typeface="Times New Roman" pitchFamily="18" charset="0"/>
              </a:rPr>
              <a:t> flow chart to a Queue Driven Message Handler (or State Machine). Each step, or action or verb, maps to a state in the state machine.</a:t>
            </a:r>
          </a:p>
          <a:p>
            <a:pPr defTabSz="914319">
              <a:defRPr/>
            </a:pPr>
            <a:endParaRPr lang="en-US" dirty="0" smtClean="0">
              <a:latin typeface="Times New Roman" pitchFamily="18" charset="0"/>
            </a:endParaRPr>
          </a:p>
          <a:p>
            <a:pPr marL="847849" indent="-452186" defTabSz="914319">
              <a:tabLst>
                <a:tab pos="847849" algn="l"/>
              </a:tabLst>
              <a:defRPr/>
            </a:pPr>
            <a:r>
              <a:rPr lang="en-US" sz="900" b="1" dirty="0" smtClean="0">
                <a:latin typeface="Helvetica Condensed" pitchFamily="34" charset="0"/>
              </a:rPr>
              <a:t>Note</a:t>
            </a:r>
            <a:r>
              <a:rPr lang="en-US" dirty="0" smtClean="0">
                <a:latin typeface="Times New Roman" pitchFamily="18" charset="0"/>
              </a:rPr>
              <a:t> 	You learn about the Queue-Driven Message Handler design pattern in </a:t>
            </a:r>
            <a:br>
              <a:rPr lang="en-US" dirty="0" smtClean="0">
                <a:latin typeface="Times New Roman" pitchFamily="18" charset="0"/>
              </a:rPr>
            </a:br>
            <a:r>
              <a:rPr lang="en-US" dirty="0" smtClean="0"/>
              <a:t>Lesson 3</a:t>
            </a:r>
            <a:r>
              <a:rPr lang="en-US" dirty="0" smtClean="0">
                <a:latin typeface="Times New Roman" pitchFamily="18" charset="0"/>
              </a:rPr>
              <a:t>, </a:t>
            </a:r>
            <a:r>
              <a:rPr lang="en-US" i="1" dirty="0" smtClean="0">
                <a:latin typeface="Times New Roman" pitchFamily="18" charset="0"/>
              </a:rPr>
              <a:t>Multiple Processes and Inter-Process Communication</a:t>
            </a:r>
            <a:r>
              <a:rPr lang="en-US" dirty="0" smtClean="0">
                <a:latin typeface="Times New Roman" pitchFamily="18" charset="0"/>
              </a:rPr>
              <a:t>.</a:t>
            </a:r>
            <a:endParaRPr lang="en-US" dirty="0"/>
          </a:p>
        </p:txBody>
      </p:sp>
      <p:pic>
        <p:nvPicPr>
          <p:cNvPr id="5" name="Picture 4" descr="note-bw"/>
          <p:cNvPicPr>
            <a:picLocks noChangeAspect="1" noChangeArrowheads="1"/>
          </p:cNvPicPr>
          <p:nvPr/>
        </p:nvPicPr>
        <p:blipFill>
          <a:blip r:embed="rId3"/>
          <a:srcRect/>
          <a:stretch>
            <a:fillRect/>
          </a:stretch>
        </p:blipFill>
        <p:spPr bwMode="auto">
          <a:xfrm>
            <a:off x="771228" y="5225143"/>
            <a:ext cx="209847" cy="213179"/>
          </a:xfrm>
          <a:prstGeom prst="rect">
            <a:avLst/>
          </a:prstGeom>
          <a:noFill/>
          <a:ln w="9525">
            <a:noFill/>
            <a:miter lim="800000"/>
            <a:headEnd/>
            <a:tailEnd/>
          </a:ln>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Custom Diagram for Processes and Objects</a:t>
            </a:r>
          </a:p>
          <a:p>
            <a:r>
              <a:rPr lang="en-US" dirty="0" smtClean="0">
                <a:latin typeface="Times New Roman" pitchFamily="18" charset="0"/>
                <a:cs typeface="Times New Roman" pitchFamily="18" charset="0"/>
              </a:rPr>
              <a:t>This diagram does not follow a specific</a:t>
            </a:r>
            <a:r>
              <a:rPr lang="en-US" baseline="0" dirty="0" smtClean="0">
                <a:latin typeface="Times New Roman" pitchFamily="18" charset="0"/>
                <a:cs typeface="Times New Roman" pitchFamily="18" charset="0"/>
              </a:rPr>
              <a:t> diagramming methodology. Rather, the key processes are defined and the relationships are documented. This helps the software architect visualize the components and better understand the channels of communication.  </a:t>
            </a:r>
            <a:endParaRPr lang="en-US" dirty="0">
              <a:latin typeface="Times New Roman" pitchFamily="18"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a:t>
            </a:r>
            <a:r>
              <a:rPr lang="en-US" baseline="0" dirty="0" smtClean="0"/>
              <a:t> components: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47</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cs typeface="Times New Roman" pitchFamily="18" charset="0"/>
              </a:rPr>
              <a:t>Queue-Driven Message Handler – Implementation</a:t>
            </a:r>
          </a:p>
          <a:p>
            <a:r>
              <a:rPr lang="en-US" sz="1100" dirty="0" smtClean="0">
                <a:latin typeface="Times New Roman" pitchFamily="18" charset="0"/>
                <a:cs typeface="Times New Roman" pitchFamily="18" charset="0"/>
              </a:rPr>
              <a:t>The following slides explore each of these design questions. Many solutions and options fall under the umbrella of best practices. It is incumbent upon you, the developer, to determine the design choice that best fits your team and software requirements.</a:t>
            </a:r>
            <a:endParaRPr lang="en-US" sz="1100" dirty="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dirty="0" smtClean="0">
                <a:latin typeface="Helvetica Condensed" pitchFamily="34" charset="0"/>
              </a:rPr>
              <a:t>QDMH Implementation – Asynchronous Message Communication (AMC) Reference Library</a:t>
            </a:r>
          </a:p>
          <a:p>
            <a:r>
              <a:rPr lang="en-US" sz="1000" dirty="0" smtClean="0"/>
              <a:t>You can download the most recent version of this reference library from the </a:t>
            </a:r>
            <a:r>
              <a:rPr lang="en-US" sz="1000" i="1" dirty="0" smtClean="0"/>
              <a:t>Asynchronous Message Communication (AMC) Reference Library</a:t>
            </a:r>
            <a:r>
              <a:rPr lang="en-US" sz="1000" dirty="0" smtClean="0"/>
              <a:t> developer zone document on www.ni.com. This document also describes in detail how to use the reference library to implement a Queued Message Handler.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these are beneficial</a:t>
            </a:r>
            <a:r>
              <a:rPr lang="en-US" baseline="0" dirty="0" smtClean="0"/>
              <a:t> for any size application</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comparison, consider typical messaging mechanisms such as queues.  These types of data communication implementations invoke some type of action.  When an element is </a:t>
            </a:r>
            <a:r>
              <a:rPr lang="en-US" baseline="0" dirty="0" err="1" smtClean="0"/>
              <a:t>enqueued</a:t>
            </a:r>
            <a:r>
              <a:rPr lang="en-US" baseline="0" dirty="0" smtClean="0"/>
              <a:t>, the </a:t>
            </a:r>
            <a:r>
              <a:rPr lang="en-US" baseline="0" dirty="0" err="1" smtClean="0"/>
              <a:t>dequeue</a:t>
            </a:r>
            <a:r>
              <a:rPr lang="en-US" baseline="0" dirty="0" smtClean="0"/>
              <a:t> will immediately run, receiving the message with a command to process.  In the classic producer/consumer design pattern, the producer loop will cause an action to occur in the consumer loop.</a:t>
            </a:r>
          </a:p>
          <a:p>
            <a:endParaRPr lang="en-US" baseline="0" dirty="0" smtClean="0"/>
          </a:p>
          <a:p>
            <a:r>
              <a:rPr lang="en-US" baseline="0" dirty="0" smtClean="0"/>
              <a:t>In contrast, global data storage is simply a memory location that stores data.  Any process that needs the data must fetch the data.  As such some type of polling would be required for regular retrieval of the data.</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information straight</a:t>
            </a:r>
            <a:r>
              <a:rPr lang="en-US" baseline="0" dirty="0" smtClean="0"/>
              <a:t> out of core 1</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developer of the FGV or action engine wants to avoid the situation in which the someone uses the FGV, forgets to wire the  method and then accidentally changes the state of the FGV.  Making the “get” method the default prevents this.  Additionally, making the method/action a required terminal will force the user to specifically wire to the input as well.</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Functional Global Variables – History</a:t>
            </a:r>
          </a:p>
          <a:p>
            <a:pPr>
              <a:spcBef>
                <a:spcPts val="568"/>
              </a:spcBef>
            </a:pPr>
            <a:r>
              <a:rPr lang="en-US" sz="1100" dirty="0" smtClean="0">
                <a:latin typeface="Times New Roman" pitchFamily="18" charset="0"/>
              </a:rPr>
              <a:t>The functional global variable has a fascinating history. Prior to the release of LabVIEW 2, the value of the initialized shift register had not been defined. This was during the time period in which LabVIEW was black and white and required the developer to disconnect all of the terminals to move an icon. With the release of LabVIEW 2, the LabVIEW development team wisely determined that the uninitialized shift register would retain its previous value. The alternative would have been that it revert back to the default value of the data type.</a:t>
            </a:r>
          </a:p>
          <a:p>
            <a:pPr>
              <a:spcBef>
                <a:spcPts val="568"/>
              </a:spcBef>
            </a:pPr>
            <a:r>
              <a:rPr lang="en-US" sz="1100" dirty="0" smtClean="0">
                <a:latin typeface="Times New Roman" pitchFamily="18" charset="0"/>
              </a:rPr>
              <a:t>Subsequently, with the release of LabVIEW 2, this technique became the methodology for storing global data in LabVIEW. The native global variable was not introduced until LabVIEW 3. But even with the introduction of the native global variable, the functional global variable remained a popular programming technique for global data storage.</a:t>
            </a:r>
            <a:endParaRPr lang="en-US" sz="1000" dirty="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overly simplified message that reaches to LabVIEW community is “don’t use </a:t>
            </a:r>
            <a:r>
              <a:rPr lang="en-US" baseline="0" dirty="0" err="1" smtClean="0"/>
              <a:t>globals</a:t>
            </a:r>
            <a:r>
              <a:rPr lang="en-US" baseline="0" dirty="0" smtClean="0"/>
              <a:t>, use functional </a:t>
            </a:r>
            <a:r>
              <a:rPr lang="en-US" baseline="0" dirty="0" err="1" smtClean="0"/>
              <a:t>globals</a:t>
            </a:r>
            <a:r>
              <a:rPr lang="en-US" baseline="0" dirty="0" smtClean="0"/>
              <a:t> to prevent race conditions.”  However, as we shall see, it’s not just the functional global encapsulation that prevents the race conditions.  So let’s evaluate what this simple set &amp; get functional global provides us.</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4375" y="4343401"/>
            <a:ext cx="5486400" cy="4114800"/>
          </a:xfrm>
        </p:spPr>
        <p:txBody>
          <a:bodyPr>
            <a:normAutofit/>
          </a:bodyPr>
          <a:lstStyle/>
          <a:p>
            <a:endParaRPr lang="en-US"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72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Object</a:t>
            </a:r>
            <a:r>
              <a:rPr lang="en-US" sz="1100" dirty="0" smtClean="0"/>
              <a:t>—The object is the entity that exists at runtime. In the case of LabVIEW, it is essentially a cluster, but a cluster that has special characteristics. Analogously, consider a neighborhood. The object is the house that actually exists.</a:t>
            </a:r>
          </a:p>
          <a:p>
            <a:pPr lvl="1"/>
            <a:r>
              <a:rPr lang="en-US" sz="1100" b="1" dirty="0" smtClean="0"/>
              <a:t>Class</a:t>
            </a:r>
            <a:r>
              <a:rPr lang="en-US" sz="1100" dirty="0" smtClean="0"/>
              <a:t>—The Class could be considered the blueprint of the house. It describes the house and its properties once it has been created.</a:t>
            </a:r>
          </a:p>
          <a:p>
            <a:pPr lvl="1"/>
            <a:r>
              <a:rPr lang="en-US" sz="1100" b="1" dirty="0" smtClean="0"/>
              <a:t>Instances of the Object</a:t>
            </a:r>
            <a:r>
              <a:rPr lang="en-US" sz="1100" dirty="0" smtClean="0"/>
              <a:t>—The instances would be each house that is on the block or neighborhood that was created (or instantiated) based on the blueprint.</a:t>
            </a:r>
          </a:p>
        </p:txBody>
      </p:sp>
      <p:sp>
        <p:nvSpPr>
          <p:cNvPr id="5" name="Slide Image Placeholder 4"/>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Methods</a:t>
            </a:r>
            <a:r>
              <a:rPr lang="en-US" sz="1100" dirty="0" smtClean="0"/>
              <a:t>—Method is an object oriented term. In LabVIEW it refers to the VIs that operate on the private class data.</a:t>
            </a:r>
          </a:p>
        </p:txBody>
      </p:sp>
      <p:sp>
        <p:nvSpPr>
          <p:cNvPr id="5" name="Slide Image Placeholder 4"/>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Creating a Class</a:t>
            </a:r>
          </a:p>
          <a:p>
            <a:r>
              <a:rPr lang="en-US" sz="1100" dirty="0" smtClean="0"/>
              <a:t>The steps to creating a LabVIEW class and understanding the benefits of encapsulation are quite simple. All you need to do is create the class, define the data members just as you would for any type def cluster, then add the Methods (or VIs) to modify the data. Additionally you should build a Test VI for your class.</a:t>
            </a:r>
          </a:p>
          <a:p>
            <a:r>
              <a:rPr lang="en-US" b="1" dirty="0" smtClean="0">
                <a:latin typeface="Helvetica Condensed" pitchFamily="34" charset="0"/>
              </a:rPr>
              <a:t>Step 1</a:t>
            </a:r>
          </a:p>
          <a:p>
            <a:r>
              <a:rPr lang="en-US" sz="1100" dirty="0" smtClean="0"/>
              <a:t>Create a new class from the template browser. Or go to the project explorer right-click </a:t>
            </a:r>
            <a:r>
              <a:rPr lang="en-US" sz="1100" b="1" dirty="0" smtClean="0"/>
              <a:t>My Computer </a:t>
            </a:r>
            <a:r>
              <a:rPr lang="en-US" sz="1100" dirty="0" smtClean="0"/>
              <a:t>and select </a:t>
            </a:r>
            <a:r>
              <a:rPr lang="en-US" sz="1100" b="1" dirty="0" smtClean="0"/>
              <a:t>New»Class</a:t>
            </a:r>
            <a:r>
              <a:rPr lang="en-US" sz="1100" dirty="0" smtClean="0"/>
              <a:t>.</a:t>
            </a:r>
          </a:p>
          <a:p>
            <a:r>
              <a:rPr lang="en-US" sz="1100" dirty="0" smtClean="0"/>
              <a:t>You should also save your class in a new folder.</a:t>
            </a:r>
          </a:p>
          <a:p>
            <a:r>
              <a:rPr lang="en-US" b="1" dirty="0" smtClean="0">
                <a:latin typeface="Helvetica Condensed" pitchFamily="34" charset="0"/>
              </a:rPr>
              <a:t>Step 2</a:t>
            </a:r>
          </a:p>
          <a:p>
            <a:r>
              <a:rPr lang="en-US" sz="1100" dirty="0" smtClean="0"/>
              <a:t>Double-click the </a:t>
            </a:r>
            <a:r>
              <a:rPr lang="en-US" dirty="0" smtClean="0">
                <a:latin typeface="Courier" pitchFamily="49" charset="0"/>
              </a:rPr>
              <a:t>*.ctl</a:t>
            </a:r>
            <a:r>
              <a:rPr lang="en-US" sz="1100" dirty="0" smtClean="0"/>
              <a:t> file to open the Customize Control editor. Define your cluster elements here. </a:t>
            </a:r>
          </a:p>
          <a:p>
            <a:r>
              <a:rPr lang="en-US" sz="1100" dirty="0" smtClean="0"/>
              <a:t>Notice that the typical control types (Control, Type Def and Strict Type Def) are not available. This is a special type called Class Private Data.</a:t>
            </a:r>
          </a:p>
          <a:p>
            <a:r>
              <a:rPr lang="en-US" b="1" dirty="0" smtClean="0">
                <a:latin typeface="Helvetica Condensed" pitchFamily="34" charset="0"/>
              </a:rPr>
              <a:t>Step 3</a:t>
            </a:r>
          </a:p>
          <a:p>
            <a:r>
              <a:rPr lang="en-US" sz="1100" dirty="0" smtClean="0"/>
              <a:t>Add methods to the class. Right-click the </a:t>
            </a:r>
            <a:r>
              <a:rPr lang="en-US" dirty="0" smtClean="0">
                <a:latin typeface="Courier" pitchFamily="49" charset="0"/>
              </a:rPr>
              <a:t>*.lvclass</a:t>
            </a:r>
            <a:r>
              <a:rPr lang="en-US" sz="1100" dirty="0" smtClean="0"/>
              <a:t> and select </a:t>
            </a:r>
            <a:r>
              <a:rPr lang="en-US" sz="1100" b="1" dirty="0" smtClean="0"/>
              <a:t>New»VI from Static Dispatch Template</a:t>
            </a:r>
            <a:r>
              <a:rPr lang="en-US" sz="1100" dirty="0" smtClean="0"/>
              <a:t>. Navigate the block diagram of the newly created VI. You can access the data in the object through the unbundle by name function. Add code and controls and indicators as needed. Modify the connector pane for the newly created controls and indicators. Save the method in the folder that you created when you first saved the class.</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 and Libraries</a:t>
            </a:r>
          </a:p>
          <a:p>
            <a:r>
              <a:rPr lang="en-US" sz="1100" dirty="0" smtClean="0"/>
              <a:t>Recall the discussion about libraries in Lesson 3. For any type of library, including XControls, you can make VIs in the library private. As such those VIs can only be called by another VI that is in the library. Placing a private VI in a block diagram of a VI that is outside the class will cause that VI to be broken. The same holds true for class data or the class object. Notice the icon displayed on the </a:t>
            </a:r>
            <a:r>
              <a:rPr lang="en-US" dirty="0" smtClean="0">
                <a:latin typeface="Courier" pitchFamily="49" charset="0"/>
              </a:rPr>
              <a:t>*.ctl</a:t>
            </a:r>
            <a:r>
              <a:rPr lang="en-US" sz="1100" dirty="0" smtClean="0"/>
              <a:t> in the class or project explorer. It is the red “private” key. As such only VIs in the class can access </a:t>
            </a:r>
            <a:endParaRPr lang="en-US" sz="1100" dirty="0"/>
          </a:p>
        </p:txBody>
      </p:sp>
      <p:sp>
        <p:nvSpPr>
          <p:cNvPr id="5" name="Slide Image Placeholder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a:t>
            </a:r>
          </a:p>
          <a:p>
            <a:r>
              <a:rPr lang="en-US" dirty="0" smtClean="0"/>
              <a:t>The encapsulation benefit is quite evident when you attempt to unbundle the elements of an object. Only VIs that are part of the class can unbundle the class data. All other VIs, those that are not part of the class, will be broken if an unbundle or unbundle by name is wired to the object. You can think about a LVOOP object as a glorified cluster.</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z="1100" b="1" dirty="0" smtClean="0">
                <a:latin typeface="Helvetica Condensed" pitchFamily="34" charset="0"/>
              </a:rPr>
              <a:t>Migrating to OOP</a:t>
            </a:r>
          </a:p>
          <a:p>
            <a:r>
              <a:rPr lang="en-US" dirty="0" smtClean="0"/>
              <a:t>In essence, encapsulation protects data. Protecting data means that only a limited number of VIs have access to the data structure. This data structure is a cluster that is defined by the developer or architect and it can contain any combination of elements. It is more secure than a simple type def. When you create a cluster that is a type def, you achieve the ability to ensure that all instances of the cluster will be updated when the type def is modified. Though this provides an enormous benefit to the developer, the data is still exposed. Any section of code that touches that cluster could modify it through the unbundle or unbundle by name functions. One small change in the data structure could introduce bugs or errors through out an application. As such, the architect or developer can greatly benefit from a feature that not only provides the benefit of the type def, but also protects the data such that a limited number of VIs can modify the data in the cluster.</a:t>
            </a:r>
          </a:p>
          <a:p>
            <a:r>
              <a:rPr lang="en-US" b="1" dirty="0" smtClean="0">
                <a:latin typeface="Helvetica Condensed" pitchFamily="34" charset="0"/>
              </a:rPr>
              <a:t>Easy to teach and use</a:t>
            </a:r>
          </a:p>
          <a:p>
            <a:r>
              <a:rPr lang="en-US" dirty="0" smtClean="0"/>
              <a:t>The ability to create these classes was introduced in LabVIEW 8.2 and since that time has been gaining wide acceptance. More and more code distributed with LabVIEW, or available at </a:t>
            </a:r>
            <a:r>
              <a:rPr lang="en-US" sz="900" dirty="0" smtClean="0">
                <a:latin typeface="Courier" pitchFamily="49" charset="0"/>
              </a:rPr>
              <a:t>ni.com</a:t>
            </a:r>
            <a:r>
              <a:rPr lang="en-US" dirty="0" smtClean="0"/>
              <a:t>, is being developed with LVOOP. As such, it is becoming increasingly important for a LabVIEW development team to have at least a cursory understanding of this technique.</a:t>
            </a:r>
          </a:p>
          <a:p>
            <a:r>
              <a:rPr lang="en-US" dirty="0" smtClean="0"/>
              <a:t>One of the benefits of LVOOP is that it is very easy for a novice developer to use and understand the VIs associated with a LVOOP class. They function just as a normal cluster functions. The only difference is that the developer must use the class Methods to access the data.</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Encapsulation – Simplifies Debugging</a:t>
            </a:r>
          </a:p>
          <a:p>
            <a:r>
              <a:rPr lang="en-US" dirty="0" smtClean="0"/>
              <a:t>On substantial benefit of LVOOP is that it isolates the search area for detecting potential bugs. The only VIs that can access the class data are the methods that are part of the class. Subsequently, when a problem occurs, the developer does not have to explore the entire hierarchy of an application. Instead, the developer simply needs to focus on the class itself to determine the source of the erroneous data.</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Dynamic Dispatch</a:t>
            </a:r>
          </a:p>
          <a:p>
            <a:r>
              <a:rPr lang="en-US" dirty="0" smtClean="0"/>
              <a:t>The real power behind LVOOP is the implementation of inheritance, in particular dynamic dispatch. Essentially, dynamic dispatch is run-time polymorphism. Essentially the wire is intelligent and determines the dynamic VI what will operate on it at run time. Fully understanding inheritance, how to implement it in LabVIEW, and how to leverage it in an application requires and investment. Additionally a full explanation is beyond the scope of this course. However, you will be exposed to the basics and experience the benefits of making this investment.</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Class Hierarchy</a:t>
            </a:r>
          </a:p>
          <a:p>
            <a:r>
              <a:rPr lang="en-US" b="1" dirty="0" smtClean="0">
                <a:latin typeface="Helvetica Condensed" pitchFamily="34" charset="0"/>
              </a:rPr>
              <a:t>We are family</a:t>
            </a:r>
          </a:p>
          <a:p>
            <a:r>
              <a:rPr lang="en-US" dirty="0" smtClean="0"/>
              <a:t>The term “inheritance” clearly describes the relationship that must exist in order for a group of VIs to take advantage of dynamic dispatch. Essentially, a single parent and many children form a group of related classes. The siblings all “inherit” both data and methods from the parent. For now we will focus on inheriting methods.</a:t>
            </a:r>
          </a:p>
          <a:p>
            <a:r>
              <a:rPr lang="en-US" b="1" dirty="0" smtClean="0">
                <a:latin typeface="Helvetica Condensed" pitchFamily="34" charset="0"/>
              </a:rPr>
              <a:t>What is a family?</a:t>
            </a:r>
          </a:p>
          <a:p>
            <a:r>
              <a:rPr lang="en-US" dirty="0" smtClean="0"/>
              <a:t>Many members make up the Jones family. Each child is a “Jones.” Similarly we have a Report family. A TDMS report is a report. And XML report is a report. So in the Report class there is a method called Write to File. Each of the siblings: TDMS, TXT, and XML will have a unique implementation for writing the file. As such, the architect has designed the write to file as a dynamic dispatch method. Subsequently, an application can then be written in which the file format is uncertain until run time. Then at run time, the report wire will be intelligent. It will be either a TDMS Report object, a TXT Report object, or an XML Report object. The nature of that object will then determine the dynamic method to execute at run time.</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89</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Project Explorer</a:t>
            </a:r>
            <a:r>
              <a:rPr lang="en-US" dirty="0" smtClean="0"/>
              <a:t> window includes two pages, the </a:t>
            </a:r>
            <a:r>
              <a:rPr lang="en-US" b="1" dirty="0" smtClean="0"/>
              <a:t>Items</a:t>
            </a:r>
            <a:r>
              <a:rPr lang="en-US" dirty="0" smtClean="0"/>
              <a:t> page and the </a:t>
            </a:r>
            <a:r>
              <a:rPr lang="en-US" b="1" dirty="0" smtClean="0"/>
              <a:t>Files</a:t>
            </a:r>
            <a:r>
              <a:rPr lang="en-US" dirty="0" smtClean="0"/>
              <a:t> page. The </a:t>
            </a:r>
            <a:r>
              <a:rPr lang="en-US" b="1" dirty="0" smtClean="0"/>
              <a:t>Items</a:t>
            </a:r>
            <a:r>
              <a:rPr lang="en-US" dirty="0" smtClean="0"/>
              <a:t> page displays the project items as they exist in the project tree. The </a:t>
            </a:r>
            <a:r>
              <a:rPr lang="en-US" b="1" dirty="0" smtClean="0"/>
              <a:t>Files</a:t>
            </a:r>
            <a:r>
              <a:rPr lang="en-US" dirty="0" smtClean="0"/>
              <a:t> page displays the project items that have a corresponding file on disk. You can organize filenames and folders on this page. Project operations on the </a:t>
            </a:r>
            <a:r>
              <a:rPr lang="en-US" b="1" dirty="0" smtClean="0"/>
              <a:t>Files</a:t>
            </a:r>
            <a:r>
              <a:rPr lang="en-US" dirty="0" smtClean="0"/>
              <a:t> page both reflect and update the contents on disk. You can switch from one page to the other by right-clicking a folder or item under a target and selecting </a:t>
            </a:r>
            <a:r>
              <a:rPr lang="en-US" b="1" dirty="0" smtClean="0"/>
              <a:t>Show in Items View</a:t>
            </a:r>
            <a:r>
              <a:rPr lang="en-US" dirty="0" smtClean="0"/>
              <a:t> or </a:t>
            </a:r>
            <a:r>
              <a:rPr lang="en-US" b="1" dirty="0" smtClean="0"/>
              <a:t>Show in Files View</a:t>
            </a:r>
            <a:r>
              <a:rPr lang="en-US" dirty="0" smtClean="0"/>
              <a:t> from the shortcut menu.</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16FB7E07-E61A-4D93-A090-EC7AA5CA6978}" type="slidenum">
              <a:rPr lang="en-US" b="1">
                <a:solidFill>
                  <a:prstClr val="white"/>
                </a:solidFill>
                <a:latin typeface="Arial Narrow" pitchFamily="34" charset="0"/>
              </a:rPr>
              <a:pPr eaLnBrk="0" fontAlgn="base" hangingPunct="0">
                <a:spcBef>
                  <a:spcPct val="0"/>
                </a:spcBef>
                <a:spcAft>
                  <a:spcPct val="0"/>
                </a:spcAft>
              </a:pPr>
              <a:t>90</a:t>
            </a:fld>
            <a:endParaRPr lang="en-US" b="1" dirty="0">
              <a:solidFill>
                <a:prstClr val="white"/>
              </a:solidFill>
              <a:latin typeface="Arial Narrow" pitchFamily="34" charset="0"/>
            </a:endParaRPr>
          </a:p>
        </p:txBody>
      </p:sp>
      <p:sp>
        <p:nvSpPr>
          <p:cNvPr id="1039362" name="Rectangle 2"/>
          <p:cNvSpPr>
            <a:spLocks noGrp="1" noRot="1" noChangeAspect="1" noChangeArrowheads="1" noTextEdit="1"/>
          </p:cNvSpPr>
          <p:nvPr>
            <p:ph type="sldImg"/>
          </p:nvPr>
        </p:nvSpPr>
        <p:spPr/>
      </p:sp>
      <p:sp>
        <p:nvSpPr>
          <p:cNvPr id="1039363" name="Rectangle 3"/>
          <p:cNvSpPr>
            <a:spLocks noGrp="1" noChangeArrowheads="1"/>
          </p:cNvSpPr>
          <p:nvPr>
            <p:ph type="body" idx="1"/>
          </p:nvPr>
        </p:nvSpPr>
        <p:spPr/>
        <p:txBody>
          <a:bodyPr/>
          <a:lstStyle/>
          <a:p>
            <a:pPr lvl="1">
              <a:lnSpc>
                <a:spcPct val="70000"/>
              </a:lnSpc>
            </a:pPr>
            <a:r>
              <a:rPr lang="en-US" sz="800" dirty="0"/>
              <a:t>Let’s start off by describing just what a code review is. When you perform a code review, which is sometimes referred to as a code walk, you taking someone through your code and explaining how it works.  </a:t>
            </a:r>
          </a:p>
          <a:p>
            <a:pPr lvl="1">
              <a:lnSpc>
                <a:spcPct val="70000"/>
              </a:lnSpc>
            </a:pPr>
            <a:endParaRPr lang="en-US" sz="800" dirty="0"/>
          </a:p>
          <a:p>
            <a:pPr lvl="1">
              <a:lnSpc>
                <a:spcPct val="70000"/>
              </a:lnSpc>
            </a:pPr>
            <a:r>
              <a:rPr lang="en-US" sz="800" dirty="0"/>
              <a:t>There’s an expression about code reviews that goes - “The best code reviews are the ones that actually get done.” Any attempt to review your code is going to beneficial.</a:t>
            </a:r>
          </a:p>
          <a:p>
            <a:pPr lvl="1">
              <a:lnSpc>
                <a:spcPct val="70000"/>
              </a:lnSpc>
            </a:pPr>
            <a:endParaRPr lang="en-US" sz="800" dirty="0"/>
          </a:p>
          <a:p>
            <a:pPr lvl="1">
              <a:lnSpc>
                <a:spcPct val="70000"/>
              </a:lnSpc>
            </a:pPr>
            <a:r>
              <a:rPr lang="en-US" sz="800" dirty="0"/>
              <a:t>The idea behind a code review is that in having another set of eyes look at your code will help you find problems, but, in fact, most issues discovered during a code review are identified by the developer while explaining how everything.</a:t>
            </a:r>
          </a:p>
          <a:p>
            <a:pPr>
              <a:lnSpc>
                <a:spcPct val="70000"/>
              </a:lnSpc>
            </a:pPr>
            <a:endParaRPr lang="en-US" sz="800" dirty="0"/>
          </a:p>
          <a:p>
            <a:pPr>
              <a:lnSpc>
                <a:spcPct val="70000"/>
              </a:lnSpc>
            </a:pPr>
            <a:endParaRPr lang="en-US" sz="800" dirty="0"/>
          </a:p>
          <a:p>
            <a:pPr>
              <a:lnSpc>
                <a:spcPct val="70000"/>
              </a:lnSpc>
            </a:pPr>
            <a:r>
              <a:rPr lang="en-US" sz="800" dirty="0"/>
              <a:t>Once you feel the code is ready to reviewed, meaning you think it is finished, you have to choose your reviewer. This is an important consideration because you need to choose someone who understands LabVIEW and can give constructive, sound feedback. It’s not effective to choose a reviewer who only understands C because too much time is spent explaining the principles behind LabVIEW.</a:t>
            </a:r>
          </a:p>
          <a:p>
            <a:pPr>
              <a:lnSpc>
                <a:spcPct val="70000"/>
              </a:lnSpc>
            </a:pPr>
            <a:endParaRPr lang="en-US" sz="800" dirty="0"/>
          </a:p>
          <a:p>
            <a:pPr>
              <a:lnSpc>
                <a:spcPct val="70000"/>
              </a:lnSpc>
            </a:pPr>
            <a:r>
              <a:rPr lang="en-US" sz="800" dirty="0"/>
              <a:t>In our LabVIEW R&amp;D groups, we have a general rule of thumb that we use: for bug fixes or relatively minor new features and changes, it’s OK for a peer to review the code. For new programs or major new features, the group manager will perform the code review.</a:t>
            </a:r>
          </a:p>
          <a:p>
            <a:pPr>
              <a:lnSpc>
                <a:spcPct val="70000"/>
              </a:lnSpc>
            </a:pPr>
            <a:endParaRPr lang="en-US" sz="800" dirty="0"/>
          </a:p>
          <a:p>
            <a:pPr>
              <a:lnSpc>
                <a:spcPct val="70000"/>
              </a:lnSpc>
            </a:pPr>
            <a:r>
              <a:rPr lang="en-US" sz="800" dirty="0"/>
              <a:t>Once you sit down with your reviewer to walk through your code, you’re going to show them the main path through your code and answer any questions that they may have. Remember that your code should be reflective of the agreed-upon design, the discussion should focus primarily on the architecture of the code (i.e. state machine, producer/consumer, etc.). Some of the topics that may be discussed include how easy the architecture of the code makes it to add a new feature or makes changes, how errors are reported and handled, and whether the code is modular enough. If global or local variables are used, you should explain how you have eliminated the possibility of race conditions. You can also demonstrate that the code doesn’t starve the processor or use a prohibitive amount of memory.</a:t>
            </a:r>
          </a:p>
          <a:p>
            <a:pPr>
              <a:lnSpc>
                <a:spcPct val="70000"/>
              </a:lnSpc>
            </a:pPr>
            <a:endParaRPr lang="en-US" sz="800" dirty="0"/>
          </a:p>
          <a:p>
            <a:pPr>
              <a:lnSpc>
                <a:spcPct val="70000"/>
              </a:lnSpc>
            </a:pPr>
            <a:r>
              <a:rPr lang="en-US" sz="800" dirty="0"/>
              <a:t>Overall, you’re showing your reviewer that you’ve created clean, robust code that will achieve the requirements set out much earlier in the SW development cycle.</a:t>
            </a:r>
          </a:p>
          <a:p>
            <a:pPr>
              <a:lnSpc>
                <a:spcPct val="70000"/>
              </a:lnSpc>
            </a:pPr>
            <a:endParaRPr lang="en-US" sz="800" dirty="0"/>
          </a:p>
          <a:p>
            <a:pPr>
              <a:lnSpc>
                <a:spcPct val="70000"/>
              </a:lnSpc>
            </a:pPr>
            <a:r>
              <a:rPr lang="en-US" sz="800" dirty="0"/>
              <a:t>And now Eric, who is representing R&amp;D today, is going to demonstrate the type of code review that you would find in LabVIEW R&amp;D here at NI.</a:t>
            </a:r>
          </a:p>
          <a:p>
            <a:pPr>
              <a:lnSpc>
                <a:spcPct val="70000"/>
              </a:lnSpc>
            </a:pPr>
            <a:endParaRPr lang="en-US" sz="8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Documentation makes the code easier for others</a:t>
            </a:r>
            <a:r>
              <a:rPr lang="en-US" baseline="0" dirty="0" smtClean="0"/>
              <a:t> (and you!) to understand later.  </a:t>
            </a:r>
          </a:p>
          <a:p>
            <a:pPr lvl="1">
              <a:buFont typeface="Arial" pitchFamily="34" charset="0"/>
              <a:buChar char="•"/>
            </a:pPr>
            <a:r>
              <a:rPr lang="en-US" baseline="0" dirty="0" smtClean="0"/>
              <a:t>Add instructions to your front panel</a:t>
            </a:r>
          </a:p>
          <a:p>
            <a:pPr lvl="1">
              <a:buFont typeface="Arial" pitchFamily="34" charset="0"/>
              <a:buChar char="•"/>
            </a:pPr>
            <a:r>
              <a:rPr lang="en-US" baseline="0" dirty="0" smtClean="0"/>
              <a:t>Add free labels to your block diagram to document the algorithms that you use</a:t>
            </a:r>
          </a:p>
          <a:p>
            <a:pPr lvl="1">
              <a:buFont typeface="Arial" pitchFamily="34" charset="0"/>
              <a:buChar char="•"/>
            </a:pPr>
            <a:r>
              <a:rPr lang="en-US" baseline="0" dirty="0" smtClean="0"/>
              <a:t>Add a description to the VI properties.</a:t>
            </a:r>
          </a:p>
          <a:p>
            <a:pPr lvl="0">
              <a:buFont typeface="Arial" pitchFamily="34" charset="0"/>
              <a:buNone/>
            </a:pPr>
            <a:endParaRPr lang="en-US" baseline="0" dirty="0" smtClean="0"/>
          </a:p>
          <a:p>
            <a:pPr lvl="0">
              <a:buFont typeface="Arial" pitchFamily="34" charset="0"/>
              <a:buNone/>
            </a:pPr>
            <a:r>
              <a:rPr lang="en-US" baseline="0" dirty="0" smtClean="0"/>
              <a:t>Identify any issues with the performance of your code.</a:t>
            </a:r>
          </a:p>
          <a:p>
            <a:pPr lvl="1">
              <a:buFont typeface="Arial" pitchFamily="34" charset="0"/>
              <a:buChar char="•"/>
            </a:pPr>
            <a:r>
              <a:rPr lang="en-US" baseline="0" dirty="0" smtClean="0"/>
              <a:t>Memory Usage – Avoid coercion dots and minimize new memory buffer allocations</a:t>
            </a:r>
          </a:p>
          <a:p>
            <a:pPr lvl="1">
              <a:buFont typeface="Arial" pitchFamily="34" charset="0"/>
              <a:buChar char="•"/>
            </a:pPr>
            <a:r>
              <a:rPr lang="en-US" baseline="0" dirty="0" smtClean="0"/>
              <a:t>Processor Usage – Use Event structures to monitor front panel, add Wait functions to While Loops to free processor resources</a:t>
            </a:r>
          </a:p>
          <a:p>
            <a:pPr lvl="1">
              <a:buFont typeface="Arial" pitchFamily="34" charset="0"/>
              <a:buChar char="•"/>
            </a:pPr>
            <a:r>
              <a:rPr lang="en-US" baseline="0" dirty="0" smtClean="0"/>
              <a:t>Race Conditions – Use local and global variables sparingly</a:t>
            </a:r>
          </a:p>
          <a:p>
            <a:pPr lvl="0">
              <a:buFont typeface="Arial" pitchFamily="34" charset="0"/>
              <a:buNone/>
            </a:pPr>
            <a:endParaRPr lang="en-US" baseline="0" dirty="0" smtClean="0"/>
          </a:p>
          <a:p>
            <a:pPr lvl="0">
              <a:buFont typeface="Arial" pitchFamily="34" charset="0"/>
              <a:buNone/>
            </a:pPr>
            <a:r>
              <a:rPr lang="en-US" baseline="0" dirty="0" smtClean="0"/>
              <a:t>In Lesson 2: Requirements Gathering, we discussed the creation of style and coding standards.  The code review is an ideal opportunity to ensure that the standards that were established have been followed.</a:t>
            </a:r>
          </a:p>
          <a:p>
            <a:endParaRPr lang="en-US" baseline="0" dirty="0" smtClean="0"/>
          </a:p>
          <a:p>
            <a:r>
              <a:rPr lang="en-US" baseline="0" dirty="0" smtClean="0"/>
              <a:t>Many of these checks can be automated by using VI Analyzer, which we will discuss in greater depth later.</a:t>
            </a:r>
          </a:p>
          <a:p>
            <a:endParaRPr lang="en-US" dirty="0"/>
          </a:p>
        </p:txBody>
      </p:sp>
      <p:sp>
        <p:nvSpPr>
          <p:cNvPr id="4" name="Slide Number Placeholder 3"/>
          <p:cNvSpPr>
            <a:spLocks noGrp="1"/>
          </p:cNvSpPr>
          <p:nvPr>
            <p:ph type="sldNum" sz="quarter" idx="10"/>
          </p:nvPr>
        </p:nvSpPr>
        <p:spPr/>
        <p:txBody>
          <a:bodyPr/>
          <a:lstStyle/>
          <a:p>
            <a:fld id="{DB67E71F-297A-4BC5-B742-8F275B79C51A}" type="slidenum">
              <a:rPr lang="en-US" smtClean="0"/>
              <a:pPr/>
              <a:t>93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list illustrates just some of the many different items and criteria that it’s important to screen for during a code review.  There are many more, and many that are specific to certain types of applications and hardware targets.</a:t>
            </a:r>
          </a:p>
          <a:p>
            <a:endParaRPr lang="en-US" baseline="0" dirty="0" smtClean="0"/>
          </a:p>
          <a:p>
            <a:r>
              <a:rPr lang="en-US" baseline="0" dirty="0" smtClean="0"/>
              <a:t>National Instruments coordinates thousands of developers around the world that are developing applications in a variety of different languages, including LabVIEW.  As a result, code reviews are an important part of this process, but we use tools to help identify potentially problematic areas that require additional attention.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94</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46CD8AF1-037D-427F-9DA6-2C43B438CC2E}" type="slidenum">
              <a:rPr lang="en-US" b="1">
                <a:solidFill>
                  <a:prstClr val="white"/>
                </a:solidFill>
                <a:latin typeface="Arial Narrow" pitchFamily="34" charset="0"/>
              </a:rPr>
              <a:pPr eaLnBrk="0" fontAlgn="base" hangingPunct="0">
                <a:spcBef>
                  <a:spcPct val="0"/>
                </a:spcBef>
                <a:spcAft>
                  <a:spcPct val="0"/>
                </a:spcAft>
              </a:pPr>
              <a:t>95</a:t>
            </a:fld>
            <a:endParaRPr lang="en-US" b="1" dirty="0">
              <a:solidFill>
                <a:prstClr val="white"/>
              </a:solidFill>
              <a:latin typeface="Arial Narrow" pitchFamily="34" charset="0"/>
            </a:endParaRPr>
          </a:p>
        </p:txBody>
      </p:sp>
      <p:sp>
        <p:nvSpPr>
          <p:cNvPr id="1059842" name="Rectangle 2"/>
          <p:cNvSpPr>
            <a:spLocks noGrp="1" noRot="1" noChangeAspect="1" noChangeArrowheads="1" noTextEdit="1"/>
          </p:cNvSpPr>
          <p:nvPr>
            <p:ph type="sldImg"/>
          </p:nvPr>
        </p:nvSpPr>
        <p:spPr/>
      </p:sp>
      <p:sp>
        <p:nvSpPr>
          <p:cNvPr id="1059843" name="Rectangle 3"/>
          <p:cNvSpPr>
            <a:spLocks noGrp="1" noChangeArrowheads="1"/>
          </p:cNvSpPr>
          <p:nvPr>
            <p:ph type="body" idx="1"/>
          </p:nvPr>
        </p:nvSpPr>
        <p:spPr>
          <a:xfrm>
            <a:off x="916264" y="4340902"/>
            <a:ext cx="5025473" cy="4116049"/>
          </a:xfrm>
        </p:spPr>
        <p:txBody>
          <a:bodyPr/>
          <a:lstStyle/>
          <a:p>
            <a:r>
              <a:rPr lang="en-US" sz="1000" dirty="0" smtClean="0"/>
              <a:t>In </a:t>
            </a:r>
            <a:r>
              <a:rPr lang="en-US" sz="1000" dirty="0"/>
              <a:t>order to simplify the process, you need to take advantage of tools that can help automate the code inspection and help identify improvements. One example is the LabVIEW VI Analyzer tool, which is an add-on for LabVIEW 7 and 7.1 that analyzes any LabVIEW code and then steps the user through the test failures. You can also generate reports that allow you track code improvements over time, and can be checked into source code control software along with your </a:t>
            </a:r>
            <a:r>
              <a:rPr lang="en-US" sz="1000" dirty="0" err="1"/>
              <a:t>VIs.</a:t>
            </a:r>
            <a:r>
              <a:rPr lang="en-US" sz="1000" dirty="0"/>
              <a:t> </a:t>
            </a:r>
          </a:p>
          <a:p>
            <a:pPr lvl="0"/>
            <a:endParaRPr lang="en-US" u="sng" dirty="0"/>
          </a:p>
          <a:p>
            <a:pPr lvl="0"/>
            <a:r>
              <a:rPr lang="en-US" u="sng" dirty="0"/>
              <a:t>Static code analysis</a:t>
            </a:r>
            <a:r>
              <a:rPr lang="en-US" dirty="0"/>
              <a:t> refers to any tool or method that has pre-established criteria by which it can compare source code to see if it meets standards for style, organization and technique.  This can be performed prior to, or even without, compilation or execution of the application</a:t>
            </a:r>
            <a:r>
              <a:rPr lang="en-US" dirty="0" smtClean="0"/>
              <a:t>.</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the release</a:t>
            </a:r>
            <a:r>
              <a:rPr lang="en-US" baseline="0" dirty="0" smtClean="0"/>
              <a:t> of VI Scripting, it’s now possible to create your own VI Analyzer test.</a:t>
            </a:r>
            <a:endParaRPr lang="en-US" dirty="0" smtClean="0"/>
          </a:p>
          <a:p>
            <a:pPr lvl="0"/>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all of the mentioned use-cases are appropriate, it is perhaps the most useful to know exactly what you’re looking for or where you’re looking for it.  This makes it easier to sort through the information to find details that can help address your specific concern.</a:t>
            </a:r>
          </a:p>
          <a:p>
            <a:pPr defTabSz="881482">
              <a:defRPr/>
            </a:pPr>
            <a:endParaRPr lang="en-US" dirty="0"/>
          </a:p>
          <a:p>
            <a:pPr defTabSz="881482">
              <a:defRPr/>
            </a:pPr>
            <a:r>
              <a:rPr lang="en-US" dirty="0"/>
              <a:t>Problems such as memory leaks can have costly consequences for systems that are required to sustain operation for extended periods of time or for software that has been released to a customer.  If software that needs debugging has been deployed and the LabVIEW development environment is not installed on the current machine, it may be beneficial to perform dynamic analysis of the code with the Desktop Execution Trace Toolkit over the network.  For deployed systems, even if the development environment is available, it may be impractical or difficult to locally troubleshoot or profile the execution of a running system.  </a:t>
            </a:r>
          </a:p>
          <a:p>
            <a:endParaRPr lang="en-US" dirty="0"/>
          </a:p>
        </p:txBody>
      </p:sp>
      <p:sp>
        <p:nvSpPr>
          <p:cNvPr id="4" name="Slide Number Placeholder 3"/>
          <p:cNvSpPr>
            <a:spLocks noGrp="1"/>
          </p:cNvSpPr>
          <p:nvPr>
            <p:ph type="sldNum" sz="quarter" idx="10"/>
          </p:nvPr>
        </p:nvSpPr>
        <p:spPr/>
        <p:txBody>
          <a:bodyPr/>
          <a:lstStyle/>
          <a:p>
            <a:fld id="{39E68AA2-4625-45FF-A273-2BEF4096393C}" type="slidenum">
              <a:rPr lang="en-US">
                <a:solidFill>
                  <a:prstClr val="black"/>
                </a:solidFill>
              </a:rPr>
              <a:pPr/>
              <a:t>98</a:t>
            </a:fld>
            <a:endParaRPr lang="en-US"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Runs on Windows</a:t>
            </a:r>
            <a:endParaRPr lang="en-US" dirty="0"/>
          </a:p>
        </p:txBody>
      </p:sp>
      <p:sp>
        <p:nvSpPr>
          <p:cNvPr id="4" name="Slide Number Placeholder 3"/>
          <p:cNvSpPr>
            <a:spLocks noGrp="1"/>
          </p:cNvSpPr>
          <p:nvPr>
            <p:ph type="sldNum" sz="quarter" idx="10"/>
          </p:nvPr>
        </p:nvSpPr>
        <p:spPr/>
        <p:txBody>
          <a:bodyPr/>
          <a:lstStyle/>
          <a:p>
            <a:fld id="{D37CB82B-0CDC-4C65-989C-B82B868C1131}" type="slidenum">
              <a:rPr lang="en-US">
                <a:solidFill>
                  <a:prstClr val="black"/>
                </a:solidFill>
              </a:rPr>
              <a:pPr/>
              <a:t>100</a:t>
            </a:fld>
            <a:endParaRPr lang="en-US"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a:t>
            </a:r>
            <a:r>
              <a:rPr lang="en-US" baseline="0" dirty="0" smtClean="0"/>
              <a:t> out that these tests can be invoked and run programmatically.  This is especially useful when combined with programmatic build processes.  This palette is installed with the toolkit.  It also allows us to open the results dialogue and create a report.</a:t>
            </a:r>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101</a:t>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Where Can You Go for More Code and Ideas?</a:t>
            </a:r>
          </a:p>
          <a:p>
            <a:r>
              <a:rPr lang="en-US" baseline="0" dirty="0" smtClean="0"/>
              <a:t>The crew at LAVA throws a great BBQ at NIWeek, engages in interesting discussions about the fifth dimension, and enjoys general wackiness in the LAVA lounge. Yes, you can post questions and get answers.</a:t>
            </a:r>
          </a:p>
          <a:p>
            <a:r>
              <a:rPr lang="en-US" baseline="0" dirty="0" smtClean="0"/>
              <a:t>Most importantly you can follow many interesting threads about new advanced design patterns in LabVIEW. Follow the comments from Aristos Queue to get the last word on LVOOP. Follow interesting discussions on the new DVR feature. Investigate new advanced design patterns such as LVx and Message Pump (based on LVOOP). Shape the form of the new LVOOP based error handling tools.</a:t>
            </a:r>
          </a:p>
          <a:p>
            <a:endParaRPr lang="en-US" baseline="0" dirty="0" smtClean="0"/>
          </a:p>
          <a:p>
            <a:endParaRPr lang="en-US" baseline="0" dirty="0" smtClean="0"/>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smtClean="0"/>
              <a:t>Adding Folders to a Project</a:t>
            </a:r>
          </a:p>
          <a:p>
            <a:r>
              <a:rPr lang="en-US" dirty="0" smtClean="0"/>
              <a:t>Use the </a:t>
            </a:r>
            <a:r>
              <a:rPr lang="en-US" b="1" dirty="0" smtClean="0"/>
              <a:t>Project Explorer</a:t>
            </a:r>
            <a:r>
              <a:rPr lang="en-US" dirty="0" smtClean="0"/>
              <a:t> window to add folders to create an organizational structure for items in a LabVIEW project.</a:t>
            </a:r>
          </a:p>
          <a:p>
            <a:endParaRPr lang="en-US" dirty="0" smtClean="0"/>
          </a:p>
          <a:p>
            <a:r>
              <a:rPr lang="en-US" dirty="0" smtClean="0"/>
              <a:t>Adding auto-populated folders adds a directory on disk to the project. LabVIEW continuously monitors and updates the folder according to changes made in the project and on disk. A blue folder icon with a yellow cylinder identifies this type of folder. To disconnect an auto-populated folder from disk, right-click the auto-populated folder on the Items page and select </a:t>
            </a:r>
            <a:r>
              <a:rPr lang="en-US" b="1" dirty="0" smtClean="0"/>
              <a:t>Stop Auto-populating </a:t>
            </a:r>
            <a:r>
              <a:rPr lang="en-US" dirty="0" smtClean="0"/>
              <a:t>from the shortcut menu. LabVIEW disconnects the folder from the corresponding folder on disk. This option is available only to top-level folders and applies recursively to subfolders of auto-populated folders.</a:t>
            </a:r>
          </a:p>
          <a:p>
            <a:endParaRPr lang="en-US" dirty="0" smtClean="0"/>
          </a:p>
          <a:p>
            <a:r>
              <a:rPr lang="en-US" dirty="0" smtClean="0"/>
              <a:t>A virtual folder organizes project items and does not represent files on disk. A silver folder icon identifies this type of folder. You can convert a virtual folder to an auto-populated folder. Right-click the virtual folder and select </a:t>
            </a:r>
            <a:r>
              <a:rPr lang="en-US" b="1" dirty="0" smtClean="0"/>
              <a:t>Convert to Auto-populating Folder </a:t>
            </a:r>
            <a:r>
              <a:rPr lang="en-US" dirty="0" smtClean="0"/>
              <a:t>to display a file dialog box. Select a folder on disk to auto-populate. An auto-populated folder appears in the project. </a:t>
            </a:r>
          </a:p>
          <a:p>
            <a:endParaRPr lang="en-US" dirty="0" smtClean="0"/>
          </a:p>
          <a:p>
            <a:r>
              <a:rPr lang="en-US" dirty="0" smtClean="0"/>
              <a:t>LabVIEW automatically renames the virtual folder to match the disk folder and adds all contents of the disk folder to the project. If items in the directory already exist in the project, the items move within the auto-populated folder. Items in the virtual folder that do not exist in the directory on disk move to the target.</a:t>
            </a:r>
          </a:p>
          <a:p>
            <a:endParaRPr lang="en-US" dirty="0" smtClean="0"/>
          </a:p>
          <a:p>
            <a:endParaRPr lang="en-US" dirty="0" smtClean="0"/>
          </a:p>
          <a:p>
            <a:endParaRPr lang="en-US" dirty="0"/>
          </a:p>
        </p:txBody>
      </p:sp>
      <p:sp>
        <p:nvSpPr>
          <p:cNvPr id="7" name="Slide Image Placeholder 6"/>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Use </a:t>
            </a:r>
            <a:r>
              <a:rPr lang="en-US" b="1" dirty="0" smtClean="0">
                <a:cs typeface="Times New Roman" pitchFamily="18" charset="0"/>
              </a:rPr>
              <a:t>Dependencies</a:t>
            </a:r>
            <a:r>
              <a:rPr lang="en-US" dirty="0" smtClean="0">
                <a:cs typeface="Times New Roman" pitchFamily="18" charset="0"/>
              </a:rPr>
              <a:t> to view items that VIs under a target require. Each target in a LabVIEW Project includes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lists the VI hierarchies of all VIs in the project. </a:t>
            </a:r>
          </a:p>
          <a:p>
            <a:endParaRPr lang="en-US" dirty="0" smtClean="0">
              <a:cs typeface="Times New Roman" pitchFamily="18" charset="0"/>
            </a:endParaRPr>
          </a:p>
          <a:p>
            <a:pPr defTabSz="897301" eaLnBrk="0" fontAlgn="base" hangingPunct="0">
              <a:spcBef>
                <a:spcPct val="30000"/>
              </a:spcBef>
              <a:spcAft>
                <a:spcPct val="0"/>
              </a:spcAft>
              <a:defRPr/>
            </a:pPr>
            <a:r>
              <a:rPr lang="en-US" dirty="0" smtClean="0">
                <a:cs typeface="Times New Roman" pitchFamily="18" charset="0"/>
              </a:rPr>
              <a:t>You cannot add items directly to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updates automatically when you add, remove, or save an item in the project. For example, if you add a VI that includes a subVI to a target, LabVIEW adds the subVI to </a:t>
            </a:r>
            <a:r>
              <a:rPr lang="en-US" b="1" dirty="0" smtClean="0">
                <a:cs typeface="Times New Roman" pitchFamily="18" charset="0"/>
              </a:rPr>
              <a:t>Dependencies</a:t>
            </a:r>
            <a:r>
              <a:rPr lang="en-US" dirty="0" smtClean="0">
                <a:cs typeface="Times New Roman" pitchFamily="18" charset="0"/>
              </a:rPr>
              <a:t>. However, if you add a dependent item under a target, the item does not appear under </a:t>
            </a:r>
            <a:r>
              <a:rPr lang="en-US" b="1" dirty="0" smtClean="0">
                <a:cs typeface="Times New Roman" pitchFamily="18" charset="0"/>
              </a:rPr>
              <a:t>Dependencies</a:t>
            </a:r>
            <a:r>
              <a:rPr lang="en-US" dirty="0" smtClean="0">
                <a:cs typeface="Times New Roman" pitchFamily="18" charset="0"/>
              </a:rPr>
              <a:t>. For example, if you add the VI and the subVI under the target, LabVIEW does not add the subVI under </a:t>
            </a:r>
            <a:r>
              <a:rPr lang="en-US" b="1" dirty="0" smtClean="0">
                <a:cs typeface="Times New Roman" pitchFamily="18" charset="0"/>
              </a:rPr>
              <a:t>Dependencies</a:t>
            </a:r>
            <a:r>
              <a:rPr lang="en-US" dirty="0" smtClean="0">
                <a:cs typeface="Times New Roman" pitchFamily="18" charset="0"/>
              </a:rPr>
              <a:t>. You can right-click </a:t>
            </a:r>
            <a:r>
              <a:rPr lang="en-US" b="1" dirty="0" smtClean="0">
                <a:cs typeface="Times New Roman" pitchFamily="18" charset="0"/>
              </a:rPr>
              <a:t>Dependencies</a:t>
            </a:r>
            <a:r>
              <a:rPr lang="en-US" dirty="0" smtClean="0">
                <a:cs typeface="Times New Roman" pitchFamily="18" charset="0"/>
              </a:rPr>
              <a:t> and select </a:t>
            </a:r>
            <a:r>
              <a:rPr lang="en-US" b="1" dirty="0" smtClean="0">
                <a:cs typeface="Times New Roman" pitchFamily="18" charset="0"/>
              </a:rPr>
              <a:t>Refresh</a:t>
            </a:r>
            <a:r>
              <a:rPr lang="en-US" dirty="0" smtClean="0">
                <a:cs typeface="Times New Roman" pitchFamily="18" charset="0"/>
              </a:rPr>
              <a:t> from the shortcut menu to view the current dependencies. </a:t>
            </a:r>
          </a:p>
          <a:p>
            <a:endParaRPr lang="en-US" dirty="0" smtClean="0">
              <a:cs typeface="Times New Roman" pitchFamily="18" charset="0"/>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a:t>
            </a:r>
            <a:r>
              <a:rPr lang="en-US" baseline="0" dirty="0" smtClean="0"/>
              <a:t> with some common code.  Login Screen, Display…  As incorporate into a new project, name spacing</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body" idx="1"/>
          </p:nvPr>
        </p:nvSpPr>
        <p:spPr/>
        <p:txBody>
          <a:bodyPr>
            <a:normAutofit/>
          </a:bodyPr>
          <a:lstStyle/>
          <a:p>
            <a:r>
              <a:rPr lang="en-US" dirty="0" smtClean="0"/>
              <a:t>This example creates a project file with a single folder called Project Folder. The project is saved, specified by the value of the Path control. The first step is to instantiate a new project using the New method of the Project class. After you instantiate the project, you can open the window and access the My Computer root of the project. Every copy of LabVIEW has the My Computer root as a target. When you have a reference to the My Computer root, you can use the </a:t>
            </a:r>
            <a:r>
              <a:rPr lang="en-US" dirty="0" err="1" smtClean="0"/>
              <a:t>AddItem</a:t>
            </a:r>
            <a:r>
              <a:rPr lang="en-US" dirty="0" smtClean="0"/>
              <a:t> method to add files, folders, or VIs to the Project. After you create the Project Folder, you can save the project using the Save method of the Project class. The Close Reference function then cleans up the references.</a:t>
            </a:r>
          </a:p>
          <a:p>
            <a:endParaRPr lang="en-US" b="1" dirty="0" smtClean="0"/>
          </a:p>
          <a:p>
            <a:r>
              <a:rPr lang="en-US" b="1" dirty="0" smtClean="0"/>
              <a:t>Tip:</a:t>
            </a:r>
            <a:r>
              <a:rPr lang="en-US" dirty="0" smtClean="0"/>
              <a:t> You can learn how to use the properties and methods of various Project classes by first interacting with the Project and viewing the resulting XML code. This shows you the types of parameters that are passed to the properties and methods using the VI Server. </a:t>
            </a:r>
          </a:p>
        </p:txBody>
      </p:sp>
      <p:sp>
        <p:nvSpPr>
          <p:cNvPr id="6" name="Slide Image Placeholder 5"/>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73870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96356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5421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805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814470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2609444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310594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p:nvSpPr>
        <p:spPr>
          <a:xfrm>
            <a:off x="350489" y="6330950"/>
            <a:ext cx="679994" cy="276999"/>
          </a:xfrm>
          <a:prstGeom prst="rect">
            <a:avLst/>
          </a:prstGeom>
          <a:noFill/>
        </p:spPr>
        <p:txBody>
          <a:bodyPr wrap="none" rtlCol="0">
            <a:spAutoFit/>
          </a:bodyPr>
          <a:lstStyle/>
          <a:p>
            <a:r>
              <a:rPr lang="en-US" sz="1200" dirty="0" smtClean="0"/>
              <a:t>ni.com </a:t>
            </a:r>
            <a:endParaRPr lang="en-US" sz="1200" b="0" dirty="0">
              <a:solidFill>
                <a:schemeClr val="tx1"/>
              </a:solidFill>
              <a:latin typeface="+mn-lt"/>
            </a:endParaRPr>
          </a:p>
        </p:txBody>
      </p:sp>
    </p:spTree>
    <p:extLst>
      <p:ext uri="{BB962C8B-B14F-4D97-AF65-F5344CB8AC3E}">
        <p14:creationId xmlns:p14="http://schemas.microsoft.com/office/powerpoint/2010/main" val="655524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1873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896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41874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10512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03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55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24997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720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8C3AD48-3095-044E-BBE6-CC608DFA5F20}" type="datetimeFigureOut">
              <a:rPr lang="en-US" smtClean="0"/>
              <a:pPr/>
              <a:t>1/27/14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ED53B1-042F-8646-98B5-FB230431B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100" y="3886200"/>
            <a:ext cx="8197701" cy="1981200"/>
          </a:xfrm>
        </p:spPr>
        <p:txBody>
          <a:bodyPr/>
          <a:lstStyle>
            <a:lvl1pPr marL="225401" indent="-225401">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8"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8" Type="http://schemas.openxmlformats.org/officeDocument/2006/relationships/image" Target="../media/image1.jpe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92" r:id="rId7"/>
    <p:sldLayoutId id="2147483693" r:id="rId8"/>
    <p:sldLayoutId id="2147483694" r:id="rId9"/>
    <p:sldLayoutId id="2147483695" r:id="rId10"/>
    <p:sldLayoutId id="2147483696" r:id="rId11"/>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5695105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image" Target="../media/image100.png"/><Relationship Id="rId6" Type="http://schemas.openxmlformats.org/officeDocument/2006/relationships/image" Target="../media/image101.png"/><Relationship Id="rId7" Type="http://schemas.openxmlformats.org/officeDocument/2006/relationships/image" Target="../media/image102.png"/><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101.xml.rels><?xml version="1.0" encoding="UTF-8" standalone="yes"?>
<Relationships xmlns="http://schemas.openxmlformats.org/package/2006/relationships"><Relationship Id="rId3" Type="http://schemas.openxmlformats.org/officeDocument/2006/relationships/image" Target="../media/image103.png"/><Relationship Id="rId4" Type="http://schemas.openxmlformats.org/officeDocument/2006/relationships/image" Target="../media/image104.png"/><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 Id="rId3"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8.png"/><Relationship Id="rId3"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ni.com/LabVIEWtools" TargetMode="External"/><Relationship Id="rId3"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6.png"/><Relationship Id="rId3" Type="http://schemas.openxmlformats.org/officeDocument/2006/relationships/image" Target="../media/image67.png"/></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0.png"/><Relationship Id="rId1" Type="http://schemas.openxmlformats.org/officeDocument/2006/relationships/slideLayout" Target="../slideLayouts/slideLayout3.xml"/><Relationship Id="rId2" Type="http://schemas.openxmlformats.org/officeDocument/2006/relationships/image" Target="../media/image68.png"/></Relationships>
</file>

<file path=ppt/slides/_rels/slide72.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0.png"/><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comments" Target="../comments/comment2.xml"/></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8.png"/></Relationships>
</file>

<file path=ppt/slides/_rels/slide79.xml.rels><?xml version="1.0" encoding="UTF-8" standalone="yes"?>
<Relationships xmlns="http://schemas.openxmlformats.org/package/2006/relationships"><Relationship Id="rId3" Type="http://schemas.openxmlformats.org/officeDocument/2006/relationships/image" Target="../media/image79.png"/><Relationship Id="rId4" Type="http://schemas.openxmlformats.org/officeDocument/2006/relationships/image" Target="../media/image80.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wmf"/><Relationship Id="rId6" Type="http://schemas.openxmlformats.org/officeDocument/2006/relationships/comments" Target="../comments/comment3.xml"/><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6.png"/><Relationship Id="rId3" Type="http://schemas.openxmlformats.org/officeDocument/2006/relationships/image" Target="../media/image8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8.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8.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95.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91.png"/><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cibel.ni.com/content/docs/DOC-28198" TargetMode="External"/><Relationship Id="rId3" Type="http://schemas.openxmlformats.org/officeDocument/2006/relationships/image" Target="../media/image92.png"/></Relationships>
</file>

<file path=ppt/slides/_rels/slide97.xml.rels><?xml version="1.0" encoding="UTF-8" standalone="yes"?>
<Relationships xmlns="http://schemas.openxmlformats.org/package/2006/relationships"><Relationship Id="rId3" Type="http://schemas.openxmlformats.org/officeDocument/2006/relationships/image" Target="../media/image94.png"/><Relationship Id="rId4" Type="http://schemas.openxmlformats.org/officeDocument/2006/relationships/image" Target="../media/image95.png"/><Relationship Id="rId1" Type="http://schemas.openxmlformats.org/officeDocument/2006/relationships/slideLayout" Target="../slideLayouts/slideLayout3.xml"/><Relationship Id="rId2" Type="http://schemas.openxmlformats.org/officeDocument/2006/relationships/image" Target="../media/image93.png"/></Relationships>
</file>

<file path=ppt/slides/_rels/slide98.xml.rels><?xml version="1.0" encoding="UTF-8" standalone="yes"?>
<Relationships xmlns="http://schemas.openxmlformats.org/package/2006/relationships"><Relationship Id="rId3" Type="http://schemas.openxmlformats.org/officeDocument/2006/relationships/image" Target="../media/image96.png"/><Relationship Id="rId4" Type="http://schemas.openxmlformats.org/officeDocument/2006/relationships/image" Target="../media/image97.png"/><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LabVIEW</a:t>
            </a:r>
            <a:r>
              <a:rPr lang="en-US" dirty="0" smtClean="0"/>
              <a:t> For Advanced Applications</a:t>
            </a:r>
            <a:endParaRPr lang="en-US" dirty="0"/>
          </a:p>
        </p:txBody>
      </p:sp>
      <p:sp>
        <p:nvSpPr>
          <p:cNvPr id="3" name="Subtitle 2"/>
          <p:cNvSpPr>
            <a:spLocks noGrp="1"/>
          </p:cNvSpPr>
          <p:nvPr>
            <p:ph type="subTitle" idx="1"/>
          </p:nvPr>
        </p:nvSpPr>
        <p:spPr/>
        <p:txBody>
          <a:bodyPr/>
          <a:lstStyle/>
          <a:p>
            <a:r>
              <a:rPr lang="en-US" dirty="0" smtClean="0"/>
              <a:t>Nancy </a:t>
            </a:r>
            <a:r>
              <a:rPr lang="en-US" dirty="0" err="1" smtClean="0"/>
              <a:t>Hollenback</a:t>
            </a:r>
            <a:r>
              <a:rPr lang="en-US" dirty="0" smtClean="0"/>
              <a:t> – NI Field Architect</a:t>
            </a:r>
          </a:p>
          <a:p>
            <a:r>
              <a:rPr lang="en-US" dirty="0" smtClean="0"/>
              <a:t>Certified LabVIEW Architect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Using Project Folders</a:t>
            </a:r>
          </a:p>
        </p:txBody>
      </p:sp>
      <p:sp>
        <p:nvSpPr>
          <p:cNvPr id="45059" name="Rectangle 3"/>
          <p:cNvSpPr>
            <a:spLocks noGrp="1" noChangeArrowheads="1"/>
          </p:cNvSpPr>
          <p:nvPr>
            <p:ph idx="1"/>
          </p:nvPr>
        </p:nvSpPr>
        <p:spPr/>
        <p:txBody>
          <a:bodyPr/>
          <a:lstStyle/>
          <a:p>
            <a:pPr lvl="1">
              <a:buNone/>
            </a:pPr>
            <a:r>
              <a:rPr lang="en-US" dirty="0" smtClean="0"/>
              <a:t>Virtual folder</a:t>
            </a:r>
          </a:p>
          <a:p>
            <a:pPr lvl="2"/>
            <a:r>
              <a:rPr lang="en-US" dirty="0" smtClean="0"/>
              <a:t>Organizes project items and does not represent files on disk</a:t>
            </a:r>
          </a:p>
          <a:p>
            <a:pPr lvl="1">
              <a:buNone/>
            </a:pPr>
            <a:r>
              <a:rPr lang="en-US" dirty="0" smtClean="0"/>
              <a:t>Auto-populating folder</a:t>
            </a:r>
          </a:p>
          <a:p>
            <a:pPr lvl="2"/>
            <a:r>
              <a:rPr lang="en-US" dirty="0" smtClean="0"/>
              <a:t>Adds a directory on disk to the project</a:t>
            </a:r>
          </a:p>
          <a:p>
            <a:pPr lvl="2"/>
            <a:r>
              <a:rPr lang="en-US" dirty="0" smtClean="0"/>
              <a:t>LabVIEW continuously monitors and updates the folder according to changes made in the project and on disk</a:t>
            </a:r>
          </a:p>
        </p:txBody>
      </p:sp>
      <p:pic>
        <p:nvPicPr>
          <p:cNvPr id="8195" name="Picture 3" descr="noloc_missing_art_imagefile_virtual folder"/>
          <p:cNvPicPr>
            <a:picLocks noChangeAspect="1" noChangeArrowheads="1"/>
          </p:cNvPicPr>
          <p:nvPr/>
        </p:nvPicPr>
        <p:blipFill>
          <a:blip r:embed="rId3" cstate="print"/>
          <a:srcRect/>
          <a:stretch>
            <a:fillRect/>
          </a:stretch>
        </p:blipFill>
        <p:spPr bwMode="auto">
          <a:xfrm>
            <a:off x="914400" y="1524000"/>
            <a:ext cx="424090" cy="346983"/>
          </a:xfrm>
          <a:prstGeom prst="rect">
            <a:avLst/>
          </a:prstGeom>
          <a:noFill/>
          <a:ln w="9525">
            <a:noFill/>
            <a:miter lim="800000"/>
            <a:headEnd/>
            <a:tailEnd/>
          </a:ln>
          <a:effectLst/>
        </p:spPr>
      </p:pic>
      <p:pic>
        <p:nvPicPr>
          <p:cNvPr id="8196" name="Picture 4" descr="noloc_missing_art_imagefile_autopop folder"/>
          <p:cNvPicPr>
            <a:picLocks noChangeAspect="1" noChangeArrowheads="1"/>
          </p:cNvPicPr>
          <p:nvPr/>
        </p:nvPicPr>
        <p:blipFill>
          <a:blip r:embed="rId4" cstate="print"/>
          <a:srcRect/>
          <a:stretch>
            <a:fillRect/>
          </a:stretch>
        </p:blipFill>
        <p:spPr bwMode="auto">
          <a:xfrm>
            <a:off x="914400" y="2286000"/>
            <a:ext cx="438829" cy="369541"/>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3000375" y="3514725"/>
            <a:ext cx="2562225" cy="2200275"/>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3276600" y="1676400"/>
            <a:ext cx="2514600" cy="2286000"/>
          </a:xfrm>
          <a:prstGeom prst="roundRect">
            <a:avLst>
              <a:gd name="adj" fmla="val 711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2400" b="1" dirty="0">
                <a:solidFill>
                  <a:prstClr val="white"/>
                </a:solidFill>
              </a:rPr>
              <a:t>Windows Desktop</a:t>
            </a:r>
          </a:p>
        </p:txBody>
      </p:sp>
      <p:sp>
        <p:nvSpPr>
          <p:cNvPr id="5" name="Rounded Rectangle 4"/>
          <p:cNvSpPr/>
          <p:nvPr/>
        </p:nvSpPr>
        <p:spPr bwMode="auto">
          <a:xfrm>
            <a:off x="3810000" y="1905000"/>
            <a:ext cx="1447800" cy="15240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sp>
        <p:nvSpPr>
          <p:cNvPr id="2" name="Title 1"/>
          <p:cNvSpPr>
            <a:spLocks noGrp="1"/>
          </p:cNvSpPr>
          <p:nvPr>
            <p:ph type="title"/>
          </p:nvPr>
        </p:nvSpPr>
        <p:spPr/>
        <p:txBody>
          <a:bodyPr/>
          <a:lstStyle/>
          <a:p>
            <a:r>
              <a:rPr lang="en-US" dirty="0" smtClean="0"/>
              <a:t>LabVIEW Unit Test Framework</a:t>
            </a:r>
            <a:endParaRPr lang="en-US" dirty="0"/>
          </a:p>
        </p:txBody>
      </p:sp>
      <p:sp>
        <p:nvSpPr>
          <p:cNvPr id="12" name="TextBox 11"/>
          <p:cNvSpPr txBox="1"/>
          <p:nvPr/>
        </p:nvSpPr>
        <p:spPr>
          <a:xfrm>
            <a:off x="3850979" y="2983468"/>
            <a:ext cx="1330621" cy="369332"/>
          </a:xfrm>
          <a:prstGeom prst="rect">
            <a:avLst/>
          </a:prstGeom>
          <a:noFill/>
        </p:spPr>
        <p:txBody>
          <a:bodyPr wrap="none" rtlCol="0">
            <a:spAutoFit/>
          </a:bodyPr>
          <a:lstStyle/>
          <a:p>
            <a:r>
              <a:rPr lang="en-US" dirty="0">
                <a:solidFill>
                  <a:prstClr val="black"/>
                </a:solidFill>
              </a:rPr>
              <a:t>VI Under Test</a:t>
            </a:r>
          </a:p>
        </p:txBody>
      </p:sp>
      <p:sp>
        <p:nvSpPr>
          <p:cNvPr id="13" name="Right Arrow 12"/>
          <p:cNvSpPr/>
          <p:nvPr/>
        </p:nvSpPr>
        <p:spPr bwMode="auto">
          <a:xfrm>
            <a:off x="2057400" y="2209800"/>
            <a:ext cx="17526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b="1" dirty="0">
                <a:solidFill>
                  <a:prstClr val="black"/>
                </a:solidFill>
              </a:rPr>
              <a:t>Input Values</a:t>
            </a:r>
          </a:p>
        </p:txBody>
      </p:sp>
      <p:sp>
        <p:nvSpPr>
          <p:cNvPr id="15" name="Right Arrow 14"/>
          <p:cNvSpPr/>
          <p:nvPr/>
        </p:nvSpPr>
        <p:spPr bwMode="auto">
          <a:xfrm>
            <a:off x="5257800" y="2209800"/>
            <a:ext cx="1676400" cy="7620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Output</a:t>
            </a:r>
          </a:p>
        </p:txBody>
      </p:sp>
      <p:pic>
        <p:nvPicPr>
          <p:cNvPr id="8" name="Picture 7" descr="VIICON.png"/>
          <p:cNvPicPr>
            <a:picLocks noChangeAspect="1"/>
          </p:cNvPicPr>
          <p:nvPr/>
        </p:nvPicPr>
        <p:blipFill>
          <a:blip r:embed="rId3" cstate="email"/>
          <a:srcRect l="14756" t="9376" r="6546" b="10926"/>
          <a:stretch>
            <a:fillRect/>
          </a:stretch>
        </p:blipFill>
        <p:spPr>
          <a:xfrm>
            <a:off x="4155779" y="2057400"/>
            <a:ext cx="860611" cy="914400"/>
          </a:xfrm>
          <a:prstGeom prst="rect">
            <a:avLst/>
          </a:prstGeom>
        </p:spPr>
      </p:pic>
      <p:sp>
        <p:nvSpPr>
          <p:cNvPr id="20" name="Right Arrow 19"/>
          <p:cNvSpPr/>
          <p:nvPr/>
        </p:nvSpPr>
        <p:spPr bwMode="auto">
          <a:xfrm>
            <a:off x="2057400" y="3962400"/>
            <a:ext cx="49530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prstClr val="black"/>
                </a:solidFill>
              </a:rPr>
              <a:t>Expected Output</a:t>
            </a:r>
          </a:p>
        </p:txBody>
      </p:sp>
      <p:sp>
        <p:nvSpPr>
          <p:cNvPr id="21" name="Rounded Rectangle 20"/>
          <p:cNvSpPr/>
          <p:nvPr/>
        </p:nvSpPr>
        <p:spPr bwMode="auto">
          <a:xfrm>
            <a:off x="228600" y="1828800"/>
            <a:ext cx="18288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dirty="0">
              <a:solidFill>
                <a:prstClr val="black"/>
              </a:solidFill>
            </a:endParaRPr>
          </a:p>
        </p:txBody>
      </p:sp>
      <p:sp>
        <p:nvSpPr>
          <p:cNvPr id="22" name="Rounded Rectangle 21"/>
          <p:cNvSpPr/>
          <p:nvPr/>
        </p:nvSpPr>
        <p:spPr bwMode="auto">
          <a:xfrm>
            <a:off x="7010400" y="1828800"/>
            <a:ext cx="19050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pic>
        <p:nvPicPr>
          <p:cNvPr id="23" name="Picture 4"/>
          <p:cNvPicPr>
            <a:picLocks noChangeAspect="1" noChangeArrowheads="1"/>
          </p:cNvPicPr>
          <p:nvPr/>
        </p:nvPicPr>
        <p:blipFill>
          <a:blip r:embed="rId4" cstate="email"/>
          <a:srcRect/>
          <a:stretch>
            <a:fillRect/>
          </a:stretch>
        </p:blipFill>
        <p:spPr bwMode="auto">
          <a:xfrm>
            <a:off x="7315200" y="2057400"/>
            <a:ext cx="1371600" cy="1828800"/>
          </a:xfrm>
          <a:prstGeom prst="rect">
            <a:avLst/>
          </a:prstGeom>
          <a:noFill/>
          <a:ln w="9525">
            <a:solidFill>
              <a:schemeClr val="accent1">
                <a:lumMod val="75000"/>
              </a:schemeClr>
            </a:solidFill>
            <a:miter lim="800000"/>
            <a:headEnd/>
            <a:tailEnd/>
          </a:ln>
          <a:effectLst/>
        </p:spPr>
      </p:pic>
      <p:pic>
        <p:nvPicPr>
          <p:cNvPr id="24" name="Picture 2"/>
          <p:cNvPicPr>
            <a:picLocks noChangeAspect="1" noChangeArrowheads="1"/>
          </p:cNvPicPr>
          <p:nvPr/>
        </p:nvPicPr>
        <p:blipFill>
          <a:blip r:embed="rId5" cstate="email"/>
          <a:srcRect/>
          <a:stretch>
            <a:fillRect/>
          </a:stretch>
        </p:blipFill>
        <p:spPr bwMode="auto">
          <a:xfrm>
            <a:off x="7086600" y="2687752"/>
            <a:ext cx="1066800" cy="1350847"/>
          </a:xfrm>
          <a:prstGeom prst="rect">
            <a:avLst/>
          </a:prstGeom>
          <a:ln>
            <a:noFill/>
          </a:ln>
          <a:effectLst>
            <a:outerShdw blurRad="50800" dist="38100" dir="2700000" algn="tl" rotWithShape="0">
              <a:prstClr val="black">
                <a:alpha val="40000"/>
              </a:prstClr>
            </a:outerShdw>
            <a:reflection blurRad="12700" stA="30000" endPos="30000" dist="5000" dir="5400000" sy="-100000" algn="bl" rotWithShape="0"/>
          </a:effectLst>
        </p:spPr>
      </p:pic>
      <p:sp>
        <p:nvSpPr>
          <p:cNvPr id="25" name="TextBox 24"/>
          <p:cNvSpPr txBox="1"/>
          <p:nvPr/>
        </p:nvSpPr>
        <p:spPr>
          <a:xfrm>
            <a:off x="228600" y="4038600"/>
            <a:ext cx="1828800" cy="646331"/>
          </a:xfrm>
          <a:prstGeom prst="rect">
            <a:avLst/>
          </a:prstGeom>
          <a:noFill/>
        </p:spPr>
        <p:txBody>
          <a:bodyPr wrap="square" rtlCol="0">
            <a:spAutoFit/>
          </a:bodyPr>
          <a:lstStyle/>
          <a:p>
            <a:pPr algn="ctr"/>
            <a:r>
              <a:rPr lang="en-US" b="1" dirty="0">
                <a:solidFill>
                  <a:prstClr val="black"/>
                </a:solidFill>
              </a:rPr>
              <a:t>Unit Test </a:t>
            </a:r>
          </a:p>
          <a:p>
            <a:pPr algn="ctr"/>
            <a:r>
              <a:rPr lang="en-US" b="1" dirty="0">
                <a:solidFill>
                  <a:prstClr val="black"/>
                </a:solidFill>
              </a:rPr>
              <a:t>Framework</a:t>
            </a:r>
          </a:p>
        </p:txBody>
      </p:sp>
      <p:pic>
        <p:nvPicPr>
          <p:cNvPr id="26" name="Picture 5"/>
          <p:cNvPicPr>
            <a:picLocks noChangeAspect="1" noChangeArrowheads="1"/>
          </p:cNvPicPr>
          <p:nvPr/>
        </p:nvPicPr>
        <p:blipFill>
          <a:blip r:embed="rId6" cstate="email"/>
          <a:srcRect/>
          <a:stretch>
            <a:fillRect/>
          </a:stretch>
        </p:blipFill>
        <p:spPr bwMode="auto">
          <a:xfrm>
            <a:off x="489432" y="2337547"/>
            <a:ext cx="1415568" cy="1243854"/>
          </a:xfrm>
          <a:prstGeom prst="rect">
            <a:avLst/>
          </a:prstGeom>
          <a:noFill/>
          <a:ln w="9525">
            <a:noFill/>
            <a:miter lim="800000"/>
            <a:headEnd/>
            <a:tailEnd/>
          </a:ln>
          <a:effectLst/>
        </p:spPr>
      </p:pic>
      <p:pic>
        <p:nvPicPr>
          <p:cNvPr id="27" name="Picture 26" descr="LVTEST.png"/>
          <p:cNvPicPr>
            <a:picLocks noChangeAspect="1"/>
          </p:cNvPicPr>
          <p:nvPr/>
        </p:nvPicPr>
        <p:blipFill>
          <a:blip r:embed="rId7" cstate="email"/>
          <a:stretch>
            <a:fillRect/>
          </a:stretch>
        </p:blipFill>
        <p:spPr>
          <a:xfrm>
            <a:off x="304800" y="3048000"/>
            <a:ext cx="838200" cy="86285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8" name="TextBox 27"/>
          <p:cNvSpPr txBox="1"/>
          <p:nvPr/>
        </p:nvSpPr>
        <p:spPr>
          <a:xfrm>
            <a:off x="7010400" y="4191000"/>
            <a:ext cx="1905000" cy="646331"/>
          </a:xfrm>
          <a:prstGeom prst="rect">
            <a:avLst/>
          </a:prstGeom>
          <a:noFill/>
        </p:spPr>
        <p:txBody>
          <a:bodyPr wrap="square" rtlCol="0">
            <a:spAutoFit/>
          </a:bodyPr>
          <a:lstStyle/>
          <a:p>
            <a:pPr algn="ctr"/>
            <a:r>
              <a:rPr lang="en-US" b="1" dirty="0">
                <a:solidFill>
                  <a:prstClr val="black"/>
                </a:solidFill>
              </a:rPr>
              <a:t>Automated</a:t>
            </a:r>
          </a:p>
          <a:p>
            <a:pPr algn="ctr"/>
            <a:r>
              <a:rPr lang="en-US" b="1" dirty="0">
                <a:solidFill>
                  <a:prstClr val="black"/>
                </a:solidFill>
              </a:rPr>
              <a:t>Report Generation</a:t>
            </a:r>
          </a:p>
        </p:txBody>
      </p:sp>
      <p:sp>
        <p:nvSpPr>
          <p:cNvPr id="19" name="Rounded Rectangle 18"/>
          <p:cNvSpPr/>
          <p:nvPr/>
        </p:nvSpPr>
        <p:spPr bwMode="auto">
          <a:xfrm>
            <a:off x="1524000" y="5257800"/>
            <a:ext cx="6019800" cy="6096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b="1" dirty="0">
                <a:solidFill>
                  <a:prstClr val="black"/>
                </a:solidFill>
              </a:rPr>
              <a:t>Test vector = Input value(s) + Expected output(s)</a:t>
            </a:r>
          </a:p>
        </p:txBody>
      </p:sp>
    </p:spTree>
    <p:extLst>
      <p:ext uri="{BB962C8B-B14F-4D97-AF65-F5344CB8AC3E}">
        <p14:creationId xmlns:p14="http://schemas.microsoft.com/office/powerpoint/2010/main" val="1035320987"/>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email"/>
          <a:srcRect/>
          <a:stretch>
            <a:fillRect/>
          </a:stretch>
        </p:blipFill>
        <p:spPr bwMode="auto">
          <a:xfrm>
            <a:off x="4191000" y="1447800"/>
            <a:ext cx="4572000" cy="4011071"/>
          </a:xfrm>
          <a:prstGeom prst="rect">
            <a:avLst/>
          </a:prstGeom>
          <a:noFill/>
          <a:ln w="9525">
            <a:noFill/>
            <a:miter lim="800000"/>
            <a:headEnd/>
            <a:tailEnd/>
          </a:ln>
          <a:effectLst/>
        </p:spPr>
      </p:pic>
      <p:sp>
        <p:nvSpPr>
          <p:cNvPr id="13" name="Rectangle 12"/>
          <p:cNvSpPr/>
          <p:nvPr/>
        </p:nvSpPr>
        <p:spPr bwMode="auto">
          <a:xfrm>
            <a:off x="3962400" y="4343400"/>
            <a:ext cx="2286000" cy="1447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10" name="Title 9"/>
          <p:cNvSpPr>
            <a:spLocks noGrp="1"/>
          </p:cNvSpPr>
          <p:nvPr>
            <p:ph type="title"/>
          </p:nvPr>
        </p:nvSpPr>
        <p:spPr/>
        <p:txBody>
          <a:bodyPr/>
          <a:lstStyle/>
          <a:p>
            <a:r>
              <a:rPr lang="en-US" dirty="0" smtClean="0"/>
              <a:t>Programmatic Unit Testing</a:t>
            </a:r>
            <a:endParaRPr lang="en-US" dirty="0"/>
          </a:p>
        </p:txBody>
      </p:sp>
      <p:sp>
        <p:nvSpPr>
          <p:cNvPr id="14" name="Content Placeholder 13"/>
          <p:cNvSpPr>
            <a:spLocks noGrp="1"/>
          </p:cNvSpPr>
          <p:nvPr>
            <p:ph idx="1"/>
          </p:nvPr>
        </p:nvSpPr>
        <p:spPr>
          <a:xfrm>
            <a:off x="304800" y="1676400"/>
            <a:ext cx="3886200" cy="2514600"/>
          </a:xfrm>
        </p:spPr>
        <p:txBody>
          <a:bodyPr/>
          <a:lstStyle/>
          <a:p>
            <a:r>
              <a:rPr lang="en-US" dirty="0" smtClean="0"/>
              <a:t>Programmatically invoke testing and report generation</a:t>
            </a:r>
            <a:endParaRPr lang="en-US" dirty="0"/>
          </a:p>
        </p:txBody>
      </p:sp>
      <p:pic>
        <p:nvPicPr>
          <p:cNvPr id="334850" name="Picture 2"/>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1143000" y="3810000"/>
            <a:ext cx="5282029" cy="2165367"/>
          </a:xfrm>
          <a:prstGeom prst="rect">
            <a:avLst/>
          </a:prstGeom>
          <a:noFill/>
          <a:ln w="9525">
            <a:noFill/>
            <a:miter lim="800000"/>
            <a:headEnd/>
            <a:tailEnd/>
          </a:ln>
          <a:effectLst/>
        </p:spPr>
      </p:pic>
    </p:spTree>
    <p:extLst>
      <p:ext uri="{BB962C8B-B14F-4D97-AF65-F5344CB8AC3E}">
        <p14:creationId xmlns:p14="http://schemas.microsoft.com/office/powerpoint/2010/main" val="580855298"/>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 Participate</a:t>
            </a:r>
            <a:r>
              <a:rPr lang="en-US" baseline="0" dirty="0" smtClean="0"/>
              <a:t> in Local and Global Community</a:t>
            </a:r>
            <a:endParaRPr lang="en-US" dirty="0"/>
          </a:p>
        </p:txBody>
      </p:sp>
      <p:sp>
        <p:nvSpPr>
          <p:cNvPr id="3" name="Content Placeholder 2"/>
          <p:cNvSpPr>
            <a:spLocks noGrp="1"/>
          </p:cNvSpPr>
          <p:nvPr>
            <p:ph idx="1"/>
          </p:nvPr>
        </p:nvSpPr>
        <p:spPr>
          <a:xfrm>
            <a:off x="469696" y="1981200"/>
            <a:ext cx="7759904" cy="4089192"/>
          </a:xfrm>
        </p:spPr>
        <p:txBody>
          <a:bodyPr/>
          <a:lstStyle/>
          <a:p>
            <a:r>
              <a:rPr lang="en-US" dirty="0" smtClean="0"/>
              <a:t>Participate in regional LabVIEW User Group meetings</a:t>
            </a:r>
          </a:p>
          <a:p>
            <a:r>
              <a:rPr lang="en-US" dirty="0" smtClean="0"/>
              <a:t>Attend LabVIEW Developer Day events in various cities.</a:t>
            </a:r>
          </a:p>
          <a:p>
            <a:r>
              <a:rPr lang="en-US" dirty="0" smtClean="0"/>
              <a:t>Attend CLD Summits and CLA Summits.</a:t>
            </a:r>
          </a:p>
          <a:p>
            <a:r>
              <a:rPr lang="en-US" dirty="0" smtClean="0"/>
              <a:t>Attend </a:t>
            </a:r>
            <a:r>
              <a:rPr lang="en-US" dirty="0" err="1" smtClean="0"/>
              <a:t>NIWeek</a:t>
            </a:r>
            <a:endParaRPr lang="en-US" dirty="0" smtClean="0"/>
          </a:p>
        </p:txBody>
      </p:sp>
      <p:sp>
        <p:nvSpPr>
          <p:cNvPr id="4" name="Rectangle 3"/>
          <p:cNvSpPr/>
          <p:nvPr/>
        </p:nvSpPr>
        <p:spPr>
          <a:xfrm>
            <a:off x="1981200" y="4724400"/>
            <a:ext cx="4572000" cy="1200328"/>
          </a:xfrm>
          <a:prstGeom prst="rect">
            <a:avLst/>
          </a:prstGeom>
        </p:spPr>
        <p:txBody>
          <a:bodyPr>
            <a:spAutoFit/>
          </a:bodyPr>
          <a:lstStyle/>
          <a:p>
            <a:pPr algn="ctr"/>
            <a:r>
              <a:rPr lang="en-US" sz="2400" i="1" dirty="0" smtClean="0">
                <a:solidFill>
                  <a:schemeClr val="tx2"/>
                </a:solidFill>
              </a:rPr>
              <a:t>Let David </a:t>
            </a:r>
            <a:r>
              <a:rPr lang="en-US" sz="2400" i="1" dirty="0" err="1" smtClean="0">
                <a:solidFill>
                  <a:schemeClr val="tx2"/>
                </a:solidFill>
              </a:rPr>
              <a:t>Bonal</a:t>
            </a:r>
            <a:r>
              <a:rPr lang="en-US" sz="2400" i="1" dirty="0" smtClean="0">
                <a:solidFill>
                  <a:schemeClr val="tx2"/>
                </a:solidFill>
              </a:rPr>
              <a:t> know that we want a CLD Summit in ABQ in Oct. 2014</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Communities at NI.com</a:t>
            </a:r>
            <a:endParaRPr lang="en-US" dirty="0"/>
          </a:p>
        </p:txBody>
      </p:sp>
      <p:sp>
        <p:nvSpPr>
          <p:cNvPr id="6" name="Content Placeholder 5"/>
          <p:cNvSpPr>
            <a:spLocks noGrp="1"/>
          </p:cNvSpPr>
          <p:nvPr>
            <p:ph idx="1"/>
          </p:nvPr>
        </p:nvSpPr>
        <p:spPr>
          <a:xfrm>
            <a:off x="6019800" y="1219200"/>
            <a:ext cx="3124200" cy="4876800"/>
          </a:xfrm>
        </p:spPr>
        <p:txBody>
          <a:bodyPr/>
          <a:lstStyle/>
          <a:p>
            <a:pPr>
              <a:buNone/>
            </a:pPr>
            <a:r>
              <a:rPr lang="en-US" dirty="0" smtClean="0"/>
              <a:t>Join existing communities or create your own.</a:t>
            </a:r>
          </a:p>
          <a:p>
            <a:endParaRPr lang="en-US" dirty="0" smtClean="0"/>
          </a:p>
          <a:p>
            <a:pPr>
              <a:buNone/>
            </a:pPr>
            <a:r>
              <a:rPr lang="en-US" dirty="0" smtClean="0"/>
              <a:t>Don’t miss:</a:t>
            </a:r>
          </a:p>
          <a:p>
            <a:r>
              <a:rPr lang="en-US" dirty="0" smtClean="0"/>
              <a:t>LabVIEW APIs</a:t>
            </a:r>
          </a:p>
          <a:p>
            <a:r>
              <a:rPr lang="en-US" dirty="0" smtClean="0"/>
              <a:t>Reference Designs</a:t>
            </a:r>
          </a:p>
          <a:p>
            <a:r>
              <a:rPr lang="en-US" dirty="0" smtClean="0"/>
              <a:t>UI</a:t>
            </a:r>
          </a:p>
          <a:p>
            <a:r>
              <a:rPr lang="en-US" dirty="0" smtClean="0"/>
              <a:t>Large Apps</a:t>
            </a:r>
          </a:p>
          <a:p>
            <a:r>
              <a:rPr lang="en-US" dirty="0" smtClean="0"/>
              <a:t>Quick Drop</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762000" y="1219200"/>
            <a:ext cx="4924425" cy="4648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Can You Go for More Code and Ideas?</a:t>
            </a:r>
            <a:endParaRPr lang="en-US" dirty="0"/>
          </a:p>
        </p:txBody>
      </p:sp>
      <p:sp>
        <p:nvSpPr>
          <p:cNvPr id="5" name="TextBox 4"/>
          <p:cNvSpPr txBox="1"/>
          <p:nvPr/>
        </p:nvSpPr>
        <p:spPr>
          <a:xfrm>
            <a:off x="4967785" y="1719618"/>
            <a:ext cx="3452883" cy="3600986"/>
          </a:xfrm>
          <a:prstGeom prst="rect">
            <a:avLst/>
          </a:prstGeom>
          <a:noFill/>
        </p:spPr>
        <p:txBody>
          <a:bodyPr wrap="square" rtlCol="0">
            <a:spAutoFit/>
          </a:bodyPr>
          <a:lstStyle/>
          <a:p>
            <a:pPr algn="ctr"/>
            <a:r>
              <a:rPr lang="en-US" sz="3600" b="1" dirty="0" smtClean="0"/>
              <a:t>www.lavag.org</a:t>
            </a:r>
          </a:p>
          <a:p>
            <a:pPr algn="ctr"/>
            <a:r>
              <a:rPr lang="en-US" sz="2400" u="sng" dirty="0" smtClean="0"/>
              <a:t>More Than A Message Board</a:t>
            </a:r>
          </a:p>
          <a:p>
            <a:pPr algn="ctr"/>
            <a:r>
              <a:rPr lang="en-US" sz="2400" dirty="0" smtClean="0"/>
              <a:t>A Community of Avid LabVIEW Programmers</a:t>
            </a:r>
          </a:p>
          <a:p>
            <a:pPr algn="ctr"/>
            <a:r>
              <a:rPr lang="en-US" sz="2400" dirty="0" smtClean="0"/>
              <a:t>A Place to Learn About New Technologies</a:t>
            </a:r>
          </a:p>
          <a:p>
            <a:pPr algn="ctr"/>
            <a:r>
              <a:rPr lang="en-US" sz="2400" dirty="0" smtClean="0"/>
              <a:t>A Place to Shape the Future of LabVIEW</a:t>
            </a:r>
          </a:p>
        </p:txBody>
      </p:sp>
      <p:pic>
        <p:nvPicPr>
          <p:cNvPr id="6" name="Picture 5" descr="lava2.png"/>
          <p:cNvPicPr>
            <a:picLocks noChangeAspect="1"/>
          </p:cNvPicPr>
          <p:nvPr/>
        </p:nvPicPr>
        <p:blipFill>
          <a:blip r:embed="rId3" cstate="print"/>
          <a:stretch>
            <a:fillRect/>
          </a:stretch>
        </p:blipFill>
        <p:spPr>
          <a:xfrm>
            <a:off x="402609" y="1519095"/>
            <a:ext cx="4165861" cy="422661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1219200" y="1600200"/>
            <a:ext cx="2686050" cy="37814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dirty="0" smtClean="0"/>
              <a:t>The Project Is A Workspace For Organizing Files</a:t>
            </a:r>
            <a:endParaRPr lang="en-US" dirty="0"/>
          </a:p>
        </p:txBody>
      </p:sp>
      <p:cxnSp>
        <p:nvCxnSpPr>
          <p:cNvPr id="6" name="Straight Arrow Connector 5"/>
          <p:cNvCxnSpPr/>
          <p:nvPr/>
        </p:nvCxnSpPr>
        <p:spPr>
          <a:xfrm>
            <a:off x="3200400" y="2667000"/>
            <a:ext cx="1752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514600" y="48006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1" y="26670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Organize </a:t>
            </a:r>
            <a:r>
              <a:rPr lang="en-US" dirty="0" err="1" smtClean="0">
                <a:solidFill>
                  <a:schemeClr val="tx2"/>
                </a:solidFill>
              </a:rPr>
              <a:t>subVIs</a:t>
            </a:r>
            <a:r>
              <a:rPr lang="en-US" dirty="0" smtClean="0">
                <a:solidFill>
                  <a:schemeClr val="tx2"/>
                </a:solidFill>
              </a:rPr>
              <a:t> and controls, placing them in virtual or auto-populating folders.</a:t>
            </a:r>
            <a:endParaRPr lang="en-US" dirty="0">
              <a:solidFill>
                <a:schemeClr val="tx2"/>
              </a:solidFill>
            </a:endParaRPr>
          </a:p>
        </p:txBody>
      </p:sp>
      <p:sp>
        <p:nvSpPr>
          <p:cNvPr id="15" name="TextBox 14"/>
          <p:cNvSpPr txBox="1"/>
          <p:nvPr/>
        </p:nvSpPr>
        <p:spPr>
          <a:xfrm>
            <a:off x="5181600" y="43434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Clearly label Main VIs and leave them at the top level of the project.</a:t>
            </a:r>
            <a:endParaRPr lang="en-US" dirty="0">
              <a:solidFill>
                <a:schemeClr val="tx2"/>
              </a:solidFill>
            </a:endParaRPr>
          </a:p>
        </p:txBody>
      </p:sp>
      <p:cxnSp>
        <p:nvCxnSpPr>
          <p:cNvPr id="10" name="Straight Arrow Connector 9"/>
          <p:cNvCxnSpPr/>
          <p:nvPr/>
        </p:nvCxnSpPr>
        <p:spPr>
          <a:xfrm>
            <a:off x="3276600" y="22098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81600" y="2057400"/>
            <a:ext cx="3657599"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Include project documentation.</a:t>
            </a:r>
            <a:endParaRPr lang="en-US" dirty="0">
              <a:solidFill>
                <a:schemeClr val="tx2"/>
              </a:solidFill>
            </a:endParaRPr>
          </a:p>
        </p:txBody>
      </p:sp>
      <p:cxnSp>
        <p:nvCxnSpPr>
          <p:cNvPr id="18" name="Straight Arrow Connector 17"/>
          <p:cNvCxnSpPr/>
          <p:nvPr/>
        </p:nvCxnSpPr>
        <p:spPr>
          <a:xfrm flipV="1">
            <a:off x="3200400" y="2895600"/>
            <a:ext cx="1752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Project Dependencies</a:t>
            </a:r>
          </a:p>
        </p:txBody>
      </p:sp>
      <p:sp>
        <p:nvSpPr>
          <p:cNvPr id="49155" name="Rectangle 3"/>
          <p:cNvSpPr>
            <a:spLocks noGrp="1" noChangeArrowheads="1"/>
          </p:cNvSpPr>
          <p:nvPr>
            <p:ph idx="1"/>
          </p:nvPr>
        </p:nvSpPr>
        <p:spPr>
          <a:xfrm>
            <a:off x="4572000" y="1524000"/>
            <a:ext cx="3810000" cy="3886200"/>
          </a:xfrm>
        </p:spPr>
        <p:txBody>
          <a:bodyPr/>
          <a:lstStyle/>
          <a:p>
            <a:pPr lvl="1"/>
            <a:r>
              <a:rPr lang="en-US" dirty="0" smtClean="0"/>
              <a:t>Select </a:t>
            </a:r>
            <a:r>
              <a:rPr lang="en-US" b="1" dirty="0" smtClean="0"/>
              <a:t>Dependencies</a:t>
            </a:r>
            <a:r>
              <a:rPr lang="en-US" dirty="0" smtClean="0"/>
              <a:t> to open the list of </a:t>
            </a:r>
            <a:r>
              <a:rPr lang="en-US" dirty="0" err="1" smtClean="0"/>
              <a:t>subVIs</a:t>
            </a:r>
            <a:r>
              <a:rPr lang="en-US" dirty="0" smtClean="0"/>
              <a:t> that VIs under a given target require.</a:t>
            </a:r>
          </a:p>
          <a:p>
            <a:pPr lvl="1"/>
            <a:r>
              <a:rPr lang="en-US" dirty="0" smtClean="0"/>
              <a:t>Identify VIs and libraries that are used by other VIs in the project</a:t>
            </a:r>
          </a:p>
        </p:txBody>
      </p:sp>
      <p:pic>
        <p:nvPicPr>
          <p:cNvPr id="3074" name="Picture 2"/>
          <p:cNvPicPr>
            <a:picLocks noChangeAspect="1" noChangeArrowheads="1"/>
          </p:cNvPicPr>
          <p:nvPr/>
        </p:nvPicPr>
        <p:blipFill>
          <a:blip r:embed="rId3" cstate="print"/>
          <a:srcRect/>
          <a:stretch>
            <a:fillRect/>
          </a:stretch>
        </p:blipFill>
        <p:spPr bwMode="auto">
          <a:xfrm>
            <a:off x="457200" y="1143000"/>
            <a:ext cx="3028950" cy="5019675"/>
          </a:xfrm>
          <a:prstGeom prst="rect">
            <a:avLst/>
          </a:prstGeom>
          <a:noFill/>
          <a:ln w="9525">
            <a:noFill/>
            <a:miter lim="800000"/>
            <a:headEnd/>
            <a:tailEnd/>
          </a:ln>
        </p:spPr>
      </p:pic>
      <p:sp>
        <p:nvSpPr>
          <p:cNvPr id="6" name="Rounded Rectangle 5"/>
          <p:cNvSpPr/>
          <p:nvPr/>
        </p:nvSpPr>
        <p:spPr>
          <a:xfrm>
            <a:off x="914400" y="4114800"/>
            <a:ext cx="2362200" cy="16764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Conveniently Locate Project Templates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838200" y="1752600"/>
            <a:ext cx="3400425" cy="3314700"/>
          </a:xfrm>
          <a:prstGeom prst="rect">
            <a:avLst/>
          </a:prstGeom>
          <a:noFill/>
          <a:ln w="9525">
            <a:noFill/>
            <a:miter lim="800000"/>
            <a:headEnd/>
            <a:tailEnd/>
          </a:ln>
        </p:spPr>
      </p:pic>
      <p:cxnSp>
        <p:nvCxnSpPr>
          <p:cNvPr id="4" name="Straight Arrow Connector 3"/>
          <p:cNvCxnSpPr/>
          <p:nvPr/>
        </p:nvCxnSpPr>
        <p:spPr>
          <a:xfrm>
            <a:off x="3886200" y="46482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962400"/>
            <a:ext cx="3657599" cy="1477328"/>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Facilitate the development of code modules from vetted templates based on common design patterns or defined project interfaces.</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Code For Reuse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95400" y="1447800"/>
            <a:ext cx="2943225" cy="4191000"/>
          </a:xfrm>
          <a:prstGeom prst="rect">
            <a:avLst/>
          </a:prstGeom>
          <a:noFill/>
          <a:ln w="9525">
            <a:noFill/>
            <a:miter lim="800000"/>
            <a:headEnd/>
            <a:tailEnd/>
          </a:ln>
        </p:spPr>
      </p:pic>
      <p:cxnSp>
        <p:nvCxnSpPr>
          <p:cNvPr id="4" name="Straight Arrow Connector 3"/>
          <p:cNvCxnSpPr/>
          <p:nvPr/>
        </p:nvCxnSpPr>
        <p:spPr>
          <a:xfrm>
            <a:off x="3810000" y="4114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505200"/>
            <a:ext cx="3657599"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Define a space in the project for locating VIs that could potentially be rolled into reuse libraries.</a:t>
            </a:r>
            <a:endParaRPr lang="en-US" dirty="0">
              <a:solidFill>
                <a:schemeClr val="tx2"/>
              </a:solidFill>
            </a:endParaRPr>
          </a:p>
        </p:txBody>
      </p:sp>
      <p:sp>
        <p:nvSpPr>
          <p:cNvPr id="6" name="Rounded Rectangle 5"/>
          <p:cNvSpPr/>
          <p:nvPr/>
        </p:nvSpPr>
        <p:spPr>
          <a:xfrm>
            <a:off x="1752600" y="3733800"/>
            <a:ext cx="1905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a:t>
            </a: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990600" y="1600200"/>
            <a:ext cx="2667000" cy="3657600"/>
          </a:xfrm>
          <a:prstGeom prst="rect">
            <a:avLst/>
          </a:prstGeom>
          <a:noFill/>
          <a:ln w="9525">
            <a:noFill/>
            <a:miter lim="800000"/>
            <a:headEnd/>
            <a:tailEnd/>
          </a:ln>
        </p:spPr>
      </p:pic>
      <p:cxnSp>
        <p:nvCxnSpPr>
          <p:cNvPr id="4" name="Straight Arrow Connector 3"/>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495800" y="3392269"/>
            <a:ext cx="3657599" cy="1200329"/>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Consider distributing code modules as a project library.  Each VI is uniquely owned by the </a:t>
            </a:r>
            <a:r>
              <a:rPr lang="en-US" dirty="0" err="1" smtClean="0">
                <a:solidFill>
                  <a:schemeClr val="tx2"/>
                </a:solidFill>
              </a:rPr>
              <a:t>lvlib</a:t>
            </a:r>
            <a:r>
              <a:rPr lang="en-US" dirty="0" smtClean="0">
                <a:solidFill>
                  <a:schemeClr val="tx2"/>
                </a:solidFill>
              </a:rPr>
              <a:t>.</a:t>
            </a:r>
            <a:endParaRPr lang="en-US" dirty="0">
              <a:solidFill>
                <a:schemeClr val="tx2"/>
              </a:solidFill>
            </a:endParaRPr>
          </a:p>
        </p:txBody>
      </p:sp>
      <p:sp>
        <p:nvSpPr>
          <p:cNvPr id="6" name="Rounded Rectangle 5"/>
          <p:cNvSpPr/>
          <p:nvPr/>
        </p:nvSpPr>
        <p:spPr>
          <a:xfrm>
            <a:off x="1295400" y="3352800"/>
            <a:ext cx="19050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 – Access Scope</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838200" y="1524000"/>
            <a:ext cx="5667375" cy="28575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2819400" y="4419600"/>
            <a:ext cx="5819775" cy="742950"/>
          </a:xfrm>
          <a:prstGeom prst="rect">
            <a:avLst/>
          </a:prstGeom>
          <a:noFill/>
          <a:ln w="38100">
            <a:solidFill>
              <a:srgbClr val="C00000"/>
            </a:solidFill>
            <a:miter lim="800000"/>
            <a:headEnd/>
            <a:tailEnd/>
          </a:ln>
        </p:spPr>
      </p:pic>
      <p:sp>
        <p:nvSpPr>
          <p:cNvPr id="7" name="Rounded Rectangle 6"/>
          <p:cNvSpPr/>
          <p:nvPr/>
        </p:nvSpPr>
        <p:spPr>
          <a:xfrm>
            <a:off x="4419600" y="1828800"/>
            <a:ext cx="533400" cy="457200"/>
          </a:xfrm>
          <a:prstGeom prst="roundRect">
            <a:avLst/>
          </a:prstGeom>
          <a:noFill/>
          <a:ln w="38100">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876800" y="2438400"/>
            <a:ext cx="0" cy="182880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14400" y="5410200"/>
            <a:ext cx="7712368" cy="646331"/>
          </a:xfrm>
          <a:prstGeom prst="rect">
            <a:avLst/>
          </a:prstGeom>
          <a:noFill/>
        </p:spPr>
        <p:txBody>
          <a:bodyPr wrap="none" rtlCol="0">
            <a:spAutoFit/>
          </a:bodyPr>
          <a:lstStyle/>
          <a:p>
            <a:r>
              <a:rPr lang="en-US" dirty="0" smtClean="0"/>
              <a:t>Provide a public interface for VIs that will be used by the main application.</a:t>
            </a:r>
          </a:p>
          <a:p>
            <a:r>
              <a:rPr lang="en-US" dirty="0" smtClean="0"/>
              <a:t>Protect code that may change by making the VI private.</a:t>
            </a:r>
          </a:p>
        </p:txBody>
      </p:sp>
      <p:sp>
        <p:nvSpPr>
          <p:cNvPr id="11" name="TextBox 10"/>
          <p:cNvSpPr txBox="1"/>
          <p:nvPr/>
        </p:nvSpPr>
        <p:spPr>
          <a:xfrm>
            <a:off x="6629400" y="2209800"/>
            <a:ext cx="2057400" cy="1200329"/>
          </a:xfrm>
          <a:prstGeom prst="rect">
            <a:avLst/>
          </a:prstGeom>
          <a:noFill/>
        </p:spPr>
        <p:txBody>
          <a:bodyPr wrap="square" rtlCol="0">
            <a:spAutoFit/>
          </a:bodyPr>
          <a:lstStyle/>
          <a:p>
            <a:r>
              <a:rPr lang="en-US" dirty="0" smtClean="0">
                <a:solidFill>
                  <a:srgbClr val="C00000"/>
                </a:solidFill>
              </a:rPr>
              <a:t>Private VIs can only be called by other VIs in a library.</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914400" y="977378"/>
            <a:ext cx="6934200" cy="443282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Project Libraries – Name Spacing</a:t>
            </a:r>
            <a:endParaRPr lang="en-US" dirty="0"/>
          </a:p>
        </p:txBody>
      </p:sp>
      <p:sp>
        <p:nvSpPr>
          <p:cNvPr id="5" name="Rounded Rectangle 4"/>
          <p:cNvSpPr/>
          <p:nvPr/>
        </p:nvSpPr>
        <p:spPr>
          <a:xfrm>
            <a:off x="4876800" y="12059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876800" y="34157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200400" y="1434578"/>
            <a:ext cx="1447800" cy="2057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3400" y="5334001"/>
            <a:ext cx="80010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 name of the VI, when it is in the LabVIEW environment, contains the library name as well.  As such, two different VIs with the same name can be in memory at the same time.</a:t>
            </a:r>
            <a:endParaRPr lang="en-US" dirty="0">
              <a:solidFill>
                <a:schemeClr val="tx2"/>
              </a:solidFill>
            </a:endParaRPr>
          </a:p>
        </p:txBody>
      </p:sp>
      <p:cxnSp>
        <p:nvCxnSpPr>
          <p:cNvPr id="13" name="Straight Arrow Connector 12"/>
          <p:cNvCxnSpPr/>
          <p:nvPr/>
        </p:nvCxnSpPr>
        <p:spPr>
          <a:xfrm flipV="1">
            <a:off x="3200400" y="3644378"/>
            <a:ext cx="1447800" cy="228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Caveats and Guidelines	</a:t>
            </a:r>
            <a:endParaRPr lang="en-US" dirty="0"/>
          </a:p>
        </p:txBody>
      </p:sp>
      <p:sp>
        <p:nvSpPr>
          <p:cNvPr id="3" name="Content Placeholder 2"/>
          <p:cNvSpPr>
            <a:spLocks noGrp="1"/>
          </p:cNvSpPr>
          <p:nvPr>
            <p:ph idx="1"/>
          </p:nvPr>
        </p:nvSpPr>
        <p:spPr>
          <a:xfrm>
            <a:off x="457200" y="1295400"/>
            <a:ext cx="8174242" cy="3886200"/>
          </a:xfrm>
        </p:spPr>
        <p:txBody>
          <a:bodyPr/>
          <a:lstStyle/>
          <a:p>
            <a:r>
              <a:rPr lang="en-US" dirty="0" smtClean="0"/>
              <a:t>Remember that the .</a:t>
            </a:r>
            <a:r>
              <a:rPr lang="en-US" dirty="0" err="1" smtClean="0"/>
              <a:t>lvlib</a:t>
            </a:r>
            <a:r>
              <a:rPr lang="en-US" dirty="0" smtClean="0"/>
              <a:t> is an xml file, but Vis cannot be added by editing the xml file</a:t>
            </a:r>
          </a:p>
          <a:p>
            <a:r>
              <a:rPr lang="en-US" dirty="0" smtClean="0"/>
              <a:t>Move and rename VIs from the Project Explorer</a:t>
            </a:r>
          </a:p>
          <a:p>
            <a:r>
              <a:rPr lang="en-US" dirty="0" smtClean="0"/>
              <a:t>Decide how to structure .</a:t>
            </a:r>
            <a:r>
              <a:rPr lang="en-US" dirty="0" err="1" smtClean="0"/>
              <a:t>lvproj</a:t>
            </a:r>
            <a:r>
              <a:rPr lang="en-US" dirty="0" smtClean="0"/>
              <a:t> and .</a:t>
            </a:r>
            <a:r>
              <a:rPr lang="en-US" dirty="0" err="1" smtClean="0"/>
              <a:t>lvlib</a:t>
            </a:r>
            <a:r>
              <a:rPr lang="en-US" dirty="0" smtClean="0"/>
              <a:t> for team development and effective SCC</a:t>
            </a:r>
          </a:p>
          <a:p>
            <a:r>
              <a:rPr lang="en-US" dirty="0" smtClean="0"/>
              <a:t>In general, keep all VIs and the associated .</a:t>
            </a:r>
            <a:r>
              <a:rPr lang="en-US" dirty="0" err="1" smtClean="0"/>
              <a:t>lvlib</a:t>
            </a:r>
            <a:r>
              <a:rPr lang="en-US" dirty="0" smtClean="0"/>
              <a:t> in the same folder on the drive</a:t>
            </a:r>
          </a:p>
          <a:p>
            <a:r>
              <a:rPr lang="en-US" dirty="0" smtClean="0"/>
              <a:t>Have a separate .</a:t>
            </a:r>
            <a:r>
              <a:rPr lang="en-US" dirty="0" err="1" smtClean="0"/>
              <a:t>lvproj</a:t>
            </a:r>
            <a:r>
              <a:rPr lang="en-US" dirty="0" smtClean="0"/>
              <a:t> for each .</a:t>
            </a:r>
            <a:r>
              <a:rPr lang="en-US" dirty="0" err="1" smtClean="0"/>
              <a:t>lvlib</a:t>
            </a:r>
            <a:endParaRPr lang="en-US" dirty="0" smtClean="0"/>
          </a:p>
        </p:txBody>
      </p:sp>
      <p:sp>
        <p:nvSpPr>
          <p:cNvPr id="4" name="Rectangle 3"/>
          <p:cNvSpPr/>
          <p:nvPr/>
        </p:nvSpPr>
        <p:spPr>
          <a:xfrm>
            <a:off x="2133600" y="4800600"/>
            <a:ext cx="4572000" cy="1015663"/>
          </a:xfrm>
          <a:prstGeom prst="rect">
            <a:avLst/>
          </a:prstGeom>
        </p:spPr>
        <p:txBody>
          <a:bodyPr>
            <a:spAutoFit/>
          </a:bodyPr>
          <a:lstStyle/>
          <a:p>
            <a:pPr algn="ctr"/>
            <a:r>
              <a:rPr lang="en-US" sz="2000" i="1" dirty="0" smtClean="0">
                <a:solidFill>
                  <a:schemeClr val="accent1"/>
                </a:solidFill>
              </a:rPr>
              <a:t>Each development team should explore options for organizing the project and establish standards</a:t>
            </a:r>
            <a:endParaRPr lang="en-US" sz="2000" i="1" dirty="0">
              <a:solidFill>
                <a:schemeClr val="accent1"/>
              </a:solidFill>
            </a:endParaRPr>
          </a:p>
        </p:txBody>
      </p:sp>
    </p:spTree>
    <p:extLst>
      <p:ext uri="{BB962C8B-B14F-4D97-AF65-F5344CB8AC3E}">
        <p14:creationId xmlns:p14="http://schemas.microsoft.com/office/powerpoint/2010/main" val="3508446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#2 - Automate Aspects of the Software Development Process</a:t>
            </a:r>
            <a:endParaRPr lang="en-US" dirty="0"/>
          </a:p>
        </p:txBody>
      </p:sp>
      <p:sp>
        <p:nvSpPr>
          <p:cNvPr id="3" name="Content Placeholder 2"/>
          <p:cNvSpPr>
            <a:spLocks noGrp="1"/>
          </p:cNvSpPr>
          <p:nvPr>
            <p:ph idx="1"/>
          </p:nvPr>
        </p:nvSpPr>
        <p:spPr>
          <a:xfrm>
            <a:off x="457200" y="1600200"/>
            <a:ext cx="8174242" cy="4949008"/>
          </a:xfrm>
        </p:spPr>
        <p:txBody>
          <a:bodyPr>
            <a:normAutofit/>
          </a:bodyPr>
          <a:lstStyle/>
          <a:p>
            <a:pPr marL="0" indent="0">
              <a:spcBef>
                <a:spcPct val="0"/>
              </a:spcBef>
              <a:buClrTx/>
              <a:buSzTx/>
              <a:buNone/>
              <a:defRPr/>
            </a:pPr>
            <a:r>
              <a:rPr lang="en-US" sz="2800" dirty="0" smtClean="0"/>
              <a:t>Master VI Server</a:t>
            </a:r>
          </a:p>
          <a:p>
            <a:pPr marL="0" indent="0">
              <a:spcBef>
                <a:spcPct val="0"/>
              </a:spcBef>
              <a:buClrTx/>
              <a:buSzTx/>
              <a:buNone/>
              <a:defRPr/>
            </a:pPr>
            <a:endParaRPr lang="en-US" sz="2800" dirty="0" smtClean="0"/>
          </a:p>
          <a:p>
            <a:pPr marL="0" indent="0">
              <a:spcBef>
                <a:spcPct val="0"/>
              </a:spcBef>
              <a:buClrTx/>
              <a:buSzTx/>
              <a:buNone/>
              <a:defRPr/>
            </a:pPr>
            <a:r>
              <a:rPr lang="en-US" sz="2800" dirty="0" smtClean="0"/>
              <a:t>Create templates for design documents, code reviews and test plans</a:t>
            </a:r>
          </a:p>
          <a:p>
            <a:pPr marL="0" indent="0">
              <a:spcBef>
                <a:spcPct val="0"/>
              </a:spcBef>
              <a:buClrTx/>
              <a:buSzTx/>
              <a:buNone/>
              <a:defRPr/>
            </a:pPr>
            <a:endParaRPr lang="en-US" dirty="0" smtClean="0"/>
          </a:p>
          <a:p>
            <a:pPr marL="0" indent="0">
              <a:spcBef>
                <a:spcPct val="0"/>
              </a:spcBef>
              <a:buClrTx/>
              <a:buSzTx/>
              <a:buNone/>
              <a:defRPr/>
            </a:pPr>
            <a:r>
              <a:rPr lang="en-US" sz="2800" dirty="0" smtClean="0"/>
              <a:t>Start simple adding and add few steps to your existing work flow</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LabVIEW</a:t>
            </a:r>
            <a:r>
              <a:rPr lang="en-US" dirty="0" smtClean="0"/>
              <a:t> for Advanced Applications</a:t>
            </a:r>
            <a:endParaRPr lang="en-US" dirty="0"/>
          </a:p>
        </p:txBody>
      </p:sp>
      <p:sp>
        <p:nvSpPr>
          <p:cNvPr id="3" name="Content Placeholder 2"/>
          <p:cNvSpPr>
            <a:spLocks noGrp="1"/>
          </p:cNvSpPr>
          <p:nvPr>
            <p:ph idx="1"/>
          </p:nvPr>
        </p:nvSpPr>
        <p:spPr>
          <a:xfrm>
            <a:off x="609600" y="1524000"/>
            <a:ext cx="8174242" cy="4949008"/>
          </a:xfrm>
        </p:spPr>
        <p:txBody>
          <a:bodyPr/>
          <a:lstStyle/>
          <a:p>
            <a:pPr>
              <a:buNone/>
            </a:pPr>
            <a:r>
              <a:rPr lang="en-US" dirty="0" smtClean="0"/>
              <a:t>Agenda</a:t>
            </a:r>
          </a:p>
          <a:p>
            <a:r>
              <a:rPr lang="en-US" dirty="0" smtClean="0"/>
              <a:t>Definition of advanced apps</a:t>
            </a:r>
          </a:p>
          <a:p>
            <a:r>
              <a:rPr lang="en-US" dirty="0" smtClean="0"/>
              <a:t>Pitfalls of advanced apps</a:t>
            </a:r>
          </a:p>
          <a:p>
            <a:r>
              <a:rPr lang="en-US" dirty="0" smtClean="0"/>
              <a:t>10 keys for successful advanced apps in LabVIEW</a:t>
            </a:r>
          </a:p>
          <a:p>
            <a:endParaRPr lang="en-US" dirty="0"/>
          </a:p>
        </p:txBody>
      </p:sp>
      <p:sp>
        <p:nvSpPr>
          <p:cNvPr id="4" name="TextBox 3"/>
          <p:cNvSpPr txBox="1"/>
          <p:nvPr/>
        </p:nvSpPr>
        <p:spPr>
          <a:xfrm rot="20995377">
            <a:off x="1686553" y="4042007"/>
            <a:ext cx="5316480" cy="584776"/>
          </a:xfrm>
          <a:prstGeom prst="rect">
            <a:avLst/>
          </a:prstGeom>
          <a:noFill/>
        </p:spPr>
        <p:txBody>
          <a:bodyPr wrap="none" rtlCol="0">
            <a:spAutoFit/>
          </a:bodyPr>
          <a:lstStyle/>
          <a:p>
            <a:r>
              <a:rPr lang="en-US" sz="3200" dirty="0" smtClean="0">
                <a:solidFill>
                  <a:schemeClr val="accent1"/>
                </a:solidFill>
              </a:rPr>
              <a:t>Observations from the field!!</a:t>
            </a:r>
            <a:endParaRPr lang="en-US" sz="3200"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Leverage VI Server for Code Documentation Tools </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381000" y="2590800"/>
            <a:ext cx="6477000" cy="344805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5943600" y="1143000"/>
            <a:ext cx="2857500" cy="1695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6" descr="Project API - Create a Project Programmatically"/>
          <p:cNvPicPr>
            <a:picLocks noChangeAspect="1" noChangeArrowheads="1"/>
          </p:cNvPicPr>
          <p:nvPr/>
        </p:nvPicPr>
        <p:blipFill>
          <a:blip r:embed="rId3" cstate="print"/>
          <a:stretch>
            <a:fillRect/>
          </a:stretch>
        </p:blipFill>
        <p:spPr bwMode="auto">
          <a:xfrm>
            <a:off x="752188" y="2227369"/>
            <a:ext cx="7904564" cy="1289397"/>
          </a:xfrm>
          <a:prstGeom prst="rect">
            <a:avLst/>
          </a:prstGeom>
          <a:noFill/>
          <a:ln w="9525">
            <a:noFill/>
            <a:miter lim="800000"/>
            <a:headEnd/>
            <a:tailEnd/>
          </a:ln>
          <a:effectLst/>
        </p:spPr>
      </p:pic>
      <p:sp>
        <p:nvSpPr>
          <p:cNvPr id="57346" name="Rectangle 2"/>
          <p:cNvSpPr>
            <a:spLocks noGrp="1" noChangeArrowheads="1"/>
          </p:cNvSpPr>
          <p:nvPr>
            <p:ph type="title"/>
          </p:nvPr>
        </p:nvSpPr>
        <p:spPr/>
        <p:txBody>
          <a:bodyPr/>
          <a:lstStyle/>
          <a:p>
            <a:r>
              <a:rPr lang="en-US" dirty="0" smtClean="0"/>
              <a:t>Project API – Create Tools </a:t>
            </a:r>
          </a:p>
        </p:txBody>
      </p:sp>
      <p:sp>
        <p:nvSpPr>
          <p:cNvPr id="15" name="Content Placeholder 14"/>
          <p:cNvSpPr>
            <a:spLocks noGrp="1"/>
          </p:cNvSpPr>
          <p:nvPr>
            <p:ph idx="1"/>
          </p:nvPr>
        </p:nvSpPr>
        <p:spPr/>
        <p:txBody>
          <a:bodyPr/>
          <a:lstStyle/>
          <a:p>
            <a:r>
              <a:rPr lang="en-US" dirty="0" smtClean="0"/>
              <a:t>Example: Create a project with a folder and save the project</a:t>
            </a:r>
            <a:endParaRPr lang="en-US" dirty="0"/>
          </a:p>
        </p:txBody>
      </p:sp>
      <p:pic>
        <p:nvPicPr>
          <p:cNvPr id="6" name="Project API - Result of Programmatically Creating a Project.bmp" descr="C:\Perforce\CustomerEducation\CourseMaterial\LabVIEW Advanced 1\Version 8.5\Slides\Art\Project API - Result of Programmatically Creating a Project.bmp"/>
          <p:cNvPicPr>
            <a:picLocks noChangeAspect="1"/>
          </p:cNvPicPr>
          <p:nvPr/>
        </p:nvPicPr>
        <p:blipFill>
          <a:blip r:embed="rId4" cstate="print"/>
          <a:stretch>
            <a:fillRect/>
          </a:stretch>
        </p:blipFill>
        <p:spPr>
          <a:xfrm>
            <a:off x="5296284" y="3652337"/>
            <a:ext cx="3533334" cy="24857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smtClean="0"/>
              <a:t>Project API – Create Project Example XML File</a:t>
            </a:r>
          </a:p>
        </p:txBody>
      </p:sp>
      <p:pic>
        <p:nvPicPr>
          <p:cNvPr id="58371" name="Picture 4" descr="Project API - Create a Project Programmatically"/>
          <p:cNvPicPr>
            <a:picLocks noChangeAspect="1" noChangeArrowheads="1"/>
          </p:cNvPicPr>
          <p:nvPr/>
        </p:nvPicPr>
        <p:blipFill>
          <a:blip r:embed="rId3" cstate="print"/>
          <a:stretch>
            <a:fillRect/>
          </a:stretch>
        </p:blipFill>
        <p:spPr bwMode="auto">
          <a:xfrm>
            <a:off x="886948" y="1577584"/>
            <a:ext cx="7284378" cy="1188232"/>
          </a:xfrm>
          <a:prstGeom prst="rect">
            <a:avLst/>
          </a:prstGeom>
          <a:noFill/>
          <a:ln w="9525">
            <a:noFill/>
            <a:miter lim="800000"/>
            <a:headEnd/>
            <a:tailEnd/>
          </a:ln>
        </p:spPr>
      </p:pic>
      <p:pic>
        <p:nvPicPr>
          <p:cNvPr id="58373" name="Picture 7"/>
          <p:cNvPicPr>
            <a:picLocks noChangeAspect="1" noChangeArrowheads="1"/>
          </p:cNvPicPr>
          <p:nvPr/>
        </p:nvPicPr>
        <p:blipFill>
          <a:blip r:embed="rId4" cstate="print"/>
          <a:stretch>
            <a:fillRect/>
          </a:stretch>
        </p:blipFill>
        <p:spPr bwMode="auto">
          <a:xfrm>
            <a:off x="1143000" y="3505200"/>
            <a:ext cx="5160963" cy="1660933"/>
          </a:xfrm>
          <a:prstGeom prst="rect">
            <a:avLst/>
          </a:prstGeom>
          <a:noFill/>
          <a:ln w="9525" algn="ctr">
            <a:noFill/>
            <a:miter lim="800000"/>
            <a:headEnd type="none" w="sm" len="sm"/>
            <a:tailEnd type="none" w="sm" len="sm"/>
          </a:ln>
        </p:spPr>
      </p:pic>
      <p:sp>
        <p:nvSpPr>
          <p:cNvPr id="58374" name="Oval 9"/>
          <p:cNvSpPr>
            <a:spLocks noChangeArrowheads="1"/>
          </p:cNvSpPr>
          <p:nvPr/>
        </p:nvSpPr>
        <p:spPr bwMode="auto">
          <a:xfrm>
            <a:off x="1219200" y="4648200"/>
            <a:ext cx="3505200" cy="152400"/>
          </a:xfrm>
          <a:prstGeom prst="ellipse">
            <a:avLst/>
          </a:prstGeom>
          <a:noFill/>
          <a:ln w="38100" algn="ctr">
            <a:solidFill>
              <a:srgbClr val="5E84B8"/>
            </a:solidFill>
            <a:round/>
            <a:headEnd type="none" w="sm" len="sm"/>
            <a:tailEnd type="none" w="sm" len="sm"/>
          </a:ln>
        </p:spPr>
        <p:txBody>
          <a:bodyPr wrap="none" anchor="ctr"/>
          <a:lstStyle/>
          <a:p>
            <a:endParaRPr lang="en-US"/>
          </a:p>
        </p:txBody>
      </p:sp>
      <p:sp>
        <p:nvSpPr>
          <p:cNvPr id="58375" name="Line 10"/>
          <p:cNvSpPr>
            <a:spLocks noChangeShapeType="1"/>
          </p:cNvSpPr>
          <p:nvPr/>
        </p:nvSpPr>
        <p:spPr bwMode="auto">
          <a:xfrm flipV="1">
            <a:off x="2971800" y="2514600"/>
            <a:ext cx="533400" cy="2133600"/>
          </a:xfrm>
          <a:prstGeom prst="line">
            <a:avLst/>
          </a:prstGeom>
          <a:noFill/>
          <a:ln w="38100">
            <a:solidFill>
              <a:srgbClr val="5E84B8"/>
            </a:solidFill>
            <a:round/>
            <a:headEnd type="none" w="sm" len="sm"/>
            <a:tailEnd type="triangle" w="sm" len="sm"/>
          </a:ln>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lstStyle/>
          <a:p>
            <a:pPr eaLnBrk="1" hangingPunct="1"/>
            <a:r>
              <a:rPr lang="en-US" dirty="0" smtClean="0"/>
              <a:t>Scripting is exposed through VI Server</a:t>
            </a:r>
          </a:p>
        </p:txBody>
      </p:sp>
      <p:pic>
        <p:nvPicPr>
          <p:cNvPr id="3074" name="Picture 2"/>
          <p:cNvPicPr>
            <a:picLocks noChangeAspect="1" noChangeArrowheads="1"/>
          </p:cNvPicPr>
          <p:nvPr/>
        </p:nvPicPr>
        <p:blipFill>
          <a:blip r:embed="rId3" cstate="print"/>
          <a:srcRect/>
          <a:stretch>
            <a:fillRect/>
          </a:stretch>
        </p:blipFill>
        <p:spPr bwMode="auto">
          <a:xfrm>
            <a:off x="2286000" y="3505200"/>
            <a:ext cx="2743200" cy="1638300"/>
          </a:xfrm>
          <a:prstGeom prst="rect">
            <a:avLst/>
          </a:prstGeom>
          <a:noFill/>
          <a:ln w="9525">
            <a:noFill/>
            <a:miter lim="800000"/>
            <a:headEnd/>
            <a:tailEnd/>
          </a:ln>
          <a:effectLst/>
        </p:spPr>
      </p:pic>
      <p:pic>
        <p:nvPicPr>
          <p:cNvPr id="19458" name="Picture 2"/>
          <p:cNvPicPr>
            <a:picLocks noChangeAspect="1" noChangeArrowheads="1"/>
          </p:cNvPicPr>
          <p:nvPr/>
        </p:nvPicPr>
        <p:blipFill>
          <a:blip r:embed="rId4" cstate="print"/>
          <a:srcRect/>
          <a:stretch>
            <a:fillRect/>
          </a:stretch>
        </p:blipFill>
        <p:spPr bwMode="auto">
          <a:xfrm>
            <a:off x="4818925" y="3482050"/>
            <a:ext cx="1238250" cy="6381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noAutofit/>
          </a:bodyPr>
          <a:lstStyle/>
          <a:p>
            <a:pPr eaLnBrk="1" hangingPunct="1">
              <a:buNone/>
            </a:pPr>
            <a:r>
              <a:rPr lang="en-US" dirty="0" smtClean="0"/>
              <a:t>Scripting activates additional parts of VI Server</a:t>
            </a:r>
          </a:p>
          <a:p>
            <a:pPr lvl="1" eaLnBrk="1" hangingPunct="1"/>
            <a:r>
              <a:rPr lang="en-US" sz="2400" dirty="0" smtClean="0"/>
              <a:t>New Reference Types</a:t>
            </a:r>
          </a:p>
          <a:p>
            <a:pPr lvl="1" eaLnBrk="1" hangingPunct="1"/>
            <a:r>
              <a:rPr lang="en-US" sz="2400" dirty="0" smtClean="0"/>
              <a:t>New Properties</a:t>
            </a:r>
          </a:p>
          <a:p>
            <a:pPr lvl="1" eaLnBrk="1" hangingPunct="1"/>
            <a:r>
              <a:rPr lang="en-US" sz="2400" dirty="0" smtClean="0"/>
              <a:t>New Methods</a:t>
            </a:r>
          </a:p>
        </p:txBody>
      </p:sp>
      <p:pic>
        <p:nvPicPr>
          <p:cNvPr id="4098" name="Picture 2"/>
          <p:cNvPicPr>
            <a:picLocks noChangeAspect="1" noChangeArrowheads="1"/>
          </p:cNvPicPr>
          <p:nvPr/>
        </p:nvPicPr>
        <p:blipFill>
          <a:blip r:embed="rId3" cstate="print"/>
          <a:srcRect/>
          <a:stretch>
            <a:fillRect/>
          </a:stretch>
        </p:blipFill>
        <p:spPr bwMode="auto">
          <a:xfrm>
            <a:off x="2948650" y="4250800"/>
            <a:ext cx="3200400" cy="17335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type="body" idx="1"/>
          </p:nvPr>
        </p:nvSpPr>
        <p:spPr>
          <a:xfrm>
            <a:off x="685800" y="1981200"/>
            <a:ext cx="7924800" cy="3657600"/>
          </a:xfrm>
        </p:spPr>
        <p:txBody>
          <a:bodyPr/>
          <a:lstStyle/>
          <a:p>
            <a:pPr eaLnBrk="1" hangingPunct="1">
              <a:buNone/>
            </a:pPr>
            <a:r>
              <a:rPr lang="en-US" dirty="0" smtClean="0"/>
              <a:t>Scripting exposes new functions</a:t>
            </a:r>
          </a:p>
          <a:p>
            <a:pPr lvl="1" eaLnBrk="1" hangingPunct="1"/>
            <a:r>
              <a:rPr lang="en-US" sz="2400" dirty="0" smtClean="0"/>
              <a:t>New VI</a:t>
            </a:r>
          </a:p>
          <a:p>
            <a:pPr lvl="1" eaLnBrk="1" hangingPunct="1"/>
            <a:r>
              <a:rPr lang="en-US" sz="2400" dirty="0" smtClean="0"/>
              <a:t>New VI Object</a:t>
            </a:r>
          </a:p>
          <a:p>
            <a:pPr lvl="1" eaLnBrk="1" hangingPunct="1"/>
            <a:r>
              <a:rPr lang="en-US" sz="2400" dirty="0" smtClean="0"/>
              <a:t>Open VI Object Reference</a:t>
            </a:r>
          </a:p>
          <a:p>
            <a:pPr eaLnBrk="1" hangingPunct="1">
              <a:buNone/>
            </a:pPr>
            <a:endParaRPr lang="en-US" dirty="0" smtClean="0"/>
          </a:p>
        </p:txBody>
      </p:sp>
      <p:pic>
        <p:nvPicPr>
          <p:cNvPr id="4" name="Picture 3"/>
          <p:cNvPicPr>
            <a:picLocks noChangeAspect="1" noChangeArrowheads="1"/>
          </p:cNvPicPr>
          <p:nvPr/>
        </p:nvPicPr>
        <p:blipFill>
          <a:blip r:embed="rId3" cstate="print"/>
          <a:srcRect/>
          <a:stretch>
            <a:fillRect/>
          </a:stretch>
        </p:blipFill>
        <p:spPr bwMode="auto">
          <a:xfrm>
            <a:off x="6315075" y="3324225"/>
            <a:ext cx="1685925" cy="22383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533400"/>
          </a:xfrm>
        </p:spPr>
        <p:txBody>
          <a:bodyPr/>
          <a:lstStyle/>
          <a:p>
            <a:pPr eaLnBrk="1" hangingPunct="1"/>
            <a:r>
              <a:rPr lang="en-US" dirty="0" smtClean="0"/>
              <a:t>Scripting 101: New VI</a:t>
            </a:r>
          </a:p>
        </p:txBody>
      </p:sp>
      <p:pic>
        <p:nvPicPr>
          <p:cNvPr id="10243" name="Picture 3"/>
          <p:cNvPicPr>
            <a:picLocks noChangeAspect="1" noChangeArrowheads="1"/>
          </p:cNvPicPr>
          <p:nvPr/>
        </p:nvPicPr>
        <p:blipFill>
          <a:blip r:embed="rId3" cstate="print"/>
          <a:srcRect/>
          <a:stretch>
            <a:fillRect/>
          </a:stretch>
        </p:blipFill>
        <p:spPr bwMode="auto">
          <a:xfrm>
            <a:off x="3200400" y="2971800"/>
            <a:ext cx="2757230" cy="3124200"/>
          </a:xfrm>
          <a:prstGeom prst="rect">
            <a:avLst/>
          </a:prstGeom>
          <a:noFill/>
          <a:ln w="9525">
            <a:noFill/>
            <a:miter lim="800000"/>
            <a:headEnd/>
            <a:tailEnd/>
          </a:ln>
          <a:effectLst/>
        </p:spPr>
      </p:pic>
      <p:sp>
        <p:nvSpPr>
          <p:cNvPr id="8" name="Rectangle 7"/>
          <p:cNvSpPr/>
          <p:nvPr/>
        </p:nvSpPr>
        <p:spPr>
          <a:xfrm>
            <a:off x="3200400" y="25146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a:t>
            </a:r>
            <a:endParaRPr lang="en-US" sz="2000" dirty="0">
              <a:latin typeface="Arial" pitchFamily="34" charset="0"/>
              <a:cs typeface="Arial" pitchFamily="34" charset="0"/>
            </a:endParaRPr>
          </a:p>
        </p:txBody>
      </p:sp>
      <p:sp>
        <p:nvSpPr>
          <p:cNvPr id="14" name="Rectangle 13"/>
          <p:cNvSpPr/>
          <p:nvPr/>
        </p:nvSpPr>
        <p:spPr>
          <a:xfrm>
            <a:off x="2480479" y="4686698"/>
            <a:ext cx="702435" cy="307777"/>
          </a:xfrm>
          <a:prstGeom prst="rect">
            <a:avLst/>
          </a:prstGeom>
        </p:spPr>
        <p:txBody>
          <a:bodyPr wrap="none">
            <a:spAutoFit/>
          </a:bodyPr>
          <a:lstStyle/>
          <a:p>
            <a:pPr algn="r"/>
            <a:r>
              <a:rPr lang="en-US" sz="1400" dirty="0" smtClean="0">
                <a:latin typeface="Arial" pitchFamily="34" charset="0"/>
                <a:cs typeface="Arial" pitchFamily="34" charset="0"/>
              </a:rPr>
              <a:t>vi type</a:t>
            </a:r>
            <a:endParaRPr lang="en-US" sz="1400" dirty="0">
              <a:latin typeface="Arial" pitchFamily="34" charset="0"/>
              <a:cs typeface="Arial" pitchFamily="34" charset="0"/>
            </a:endParaRPr>
          </a:p>
        </p:txBody>
      </p:sp>
      <p:pic>
        <p:nvPicPr>
          <p:cNvPr id="17" name="Picture 3"/>
          <p:cNvPicPr>
            <a:picLocks noChangeAspect="1" noChangeArrowheads="1"/>
          </p:cNvPicPr>
          <p:nvPr/>
        </p:nvPicPr>
        <p:blipFill>
          <a:blip r:embed="rId4" cstate="print"/>
          <a:srcRect b="51515"/>
          <a:stretch>
            <a:fillRect/>
          </a:stretch>
        </p:blipFill>
        <p:spPr bwMode="auto">
          <a:xfrm>
            <a:off x="381000" y="3733800"/>
            <a:ext cx="2104053" cy="12192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609600"/>
          </a:xfrm>
        </p:spPr>
        <p:txBody>
          <a:bodyPr/>
          <a:lstStyle/>
          <a:p>
            <a:pPr eaLnBrk="1" hangingPunct="1"/>
            <a:r>
              <a:rPr lang="en-US" dirty="0" smtClean="0"/>
              <a:t>Scripting 102: New object</a:t>
            </a:r>
          </a:p>
        </p:txBody>
      </p:sp>
      <p:sp>
        <p:nvSpPr>
          <p:cNvPr id="6" name="Rectangle 5"/>
          <p:cNvSpPr/>
          <p:nvPr/>
        </p:nvSpPr>
        <p:spPr>
          <a:xfrm>
            <a:off x="3817147" y="4038600"/>
            <a:ext cx="553357" cy="307777"/>
          </a:xfrm>
          <a:prstGeom prst="rect">
            <a:avLst/>
          </a:prstGeom>
        </p:spPr>
        <p:txBody>
          <a:bodyPr wrap="none">
            <a:spAutoFit/>
          </a:bodyPr>
          <a:lstStyle/>
          <a:p>
            <a:pPr algn="r"/>
            <a:r>
              <a:rPr lang="en-US" sz="1400" dirty="0" smtClean="0">
                <a:latin typeface="Arial" pitchFamily="34" charset="0"/>
                <a:cs typeface="Arial" pitchFamily="34" charset="0"/>
              </a:rPr>
              <a:t>style</a:t>
            </a:r>
            <a:endParaRPr lang="en-US" sz="1400" dirty="0">
              <a:latin typeface="Arial" pitchFamily="34" charset="0"/>
              <a:cs typeface="Arial" pitchFamily="34" charset="0"/>
            </a:endParaRPr>
          </a:p>
        </p:txBody>
      </p:sp>
      <p:sp>
        <p:nvSpPr>
          <p:cNvPr id="7" name="Rectangle 6"/>
          <p:cNvSpPr/>
          <p:nvPr/>
        </p:nvSpPr>
        <p:spPr>
          <a:xfrm>
            <a:off x="3070148" y="3611300"/>
            <a:ext cx="1300356" cy="307777"/>
          </a:xfrm>
          <a:prstGeom prst="rect">
            <a:avLst/>
          </a:prstGeom>
        </p:spPr>
        <p:txBody>
          <a:bodyPr wrap="none">
            <a:spAutoFit/>
          </a:bodyPr>
          <a:lstStyle/>
          <a:p>
            <a:pPr algn="r"/>
            <a:r>
              <a:rPr lang="en-US" sz="1400" dirty="0" smtClean="0">
                <a:latin typeface="Arial" pitchFamily="34" charset="0"/>
                <a:cs typeface="Arial" pitchFamily="34" charset="0"/>
              </a:rPr>
              <a:t>vi object class</a:t>
            </a:r>
            <a:endParaRPr lang="en-US" sz="1400" dirty="0">
              <a:latin typeface="Arial" pitchFamily="34" charset="0"/>
              <a:cs typeface="Arial" pitchFamily="34" charset="0"/>
            </a:endParaRPr>
          </a:p>
        </p:txBody>
      </p:sp>
      <p:sp>
        <p:nvSpPr>
          <p:cNvPr id="9" name="Rectangle 8"/>
          <p:cNvSpPr/>
          <p:nvPr/>
        </p:nvSpPr>
        <p:spPr>
          <a:xfrm>
            <a:off x="3092590" y="3810000"/>
            <a:ext cx="1277914" cy="307777"/>
          </a:xfrm>
          <a:prstGeom prst="rect">
            <a:avLst/>
          </a:prstGeom>
        </p:spPr>
        <p:txBody>
          <a:bodyPr wrap="none">
            <a:spAutoFit/>
          </a:bodyPr>
          <a:lstStyle/>
          <a:p>
            <a:pPr algn="r"/>
            <a:r>
              <a:rPr lang="en-US" sz="1400" dirty="0" smtClean="0">
                <a:latin typeface="Arial" pitchFamily="34" charset="0"/>
                <a:cs typeface="Arial" pitchFamily="34" charset="0"/>
              </a:rPr>
              <a:t>owner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1" name="Rectangle 10"/>
          <p:cNvSpPr/>
          <p:nvPr/>
        </p:nvSpPr>
        <p:spPr>
          <a:xfrm>
            <a:off x="3861136" y="4744573"/>
            <a:ext cx="532518" cy="307777"/>
          </a:xfrm>
          <a:prstGeom prst="rect">
            <a:avLst/>
          </a:prstGeom>
        </p:spPr>
        <p:txBody>
          <a:bodyPr wrap="none">
            <a:spAutoFit/>
          </a:bodyPr>
          <a:lstStyle/>
          <a:p>
            <a:pPr algn="r"/>
            <a:r>
              <a:rPr lang="en-US" sz="1400" dirty="0" smtClean="0">
                <a:latin typeface="Arial" pitchFamily="34" charset="0"/>
                <a:cs typeface="Arial" pitchFamily="34" charset="0"/>
              </a:rPr>
              <a:t>path</a:t>
            </a:r>
            <a:endParaRPr lang="en-US" sz="1400" dirty="0">
              <a:latin typeface="Arial" pitchFamily="34" charset="0"/>
              <a:cs typeface="Arial" pitchFamily="34" charset="0"/>
            </a:endParaRPr>
          </a:p>
        </p:txBody>
      </p:sp>
      <p:sp>
        <p:nvSpPr>
          <p:cNvPr id="14" name="Rectangle 13"/>
          <p:cNvSpPr/>
          <p:nvPr/>
        </p:nvSpPr>
        <p:spPr>
          <a:xfrm>
            <a:off x="6961304" y="3916100"/>
            <a:ext cx="1268296" cy="307777"/>
          </a:xfrm>
          <a:prstGeom prst="rect">
            <a:avLst/>
          </a:prstGeom>
        </p:spPr>
        <p:txBody>
          <a:bodyPr wrap="none">
            <a:spAutoFit/>
          </a:bodyPr>
          <a:lstStyle/>
          <a:p>
            <a:r>
              <a:rPr lang="en-US" sz="1400" dirty="0" smtClean="0">
                <a:latin typeface="Arial" pitchFamily="34" charset="0"/>
                <a:cs typeface="Arial" pitchFamily="34" charset="0"/>
              </a:rPr>
              <a:t>object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5" name="Rectangle 14"/>
          <p:cNvSpPr/>
          <p:nvPr/>
        </p:nvSpPr>
        <p:spPr>
          <a:xfrm>
            <a:off x="4038600" y="30480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 Object</a:t>
            </a:r>
            <a:endParaRPr lang="en-US" sz="2000" dirty="0">
              <a:latin typeface="Arial" pitchFamily="34" charset="0"/>
              <a:cs typeface="Arial"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4360979" y="3390900"/>
            <a:ext cx="2609850" cy="2019300"/>
          </a:xfrm>
          <a:prstGeom prst="rect">
            <a:avLst/>
          </a:prstGeom>
          <a:noFill/>
          <a:ln w="9525">
            <a:noFill/>
            <a:miter lim="800000"/>
            <a:headEnd/>
            <a:tailEnd/>
          </a:ln>
          <a:effectLst/>
        </p:spPr>
      </p:pic>
      <p:pic>
        <p:nvPicPr>
          <p:cNvPr id="18" name="Picture 8"/>
          <p:cNvPicPr>
            <a:picLocks noChangeAspect="1" noChangeArrowheads="1"/>
          </p:cNvPicPr>
          <p:nvPr/>
        </p:nvPicPr>
        <p:blipFill>
          <a:blip r:embed="rId4" cstate="print"/>
          <a:srcRect/>
          <a:stretch>
            <a:fillRect/>
          </a:stretch>
        </p:blipFill>
        <p:spPr bwMode="auto">
          <a:xfrm>
            <a:off x="701093" y="3581401"/>
            <a:ext cx="2443330" cy="1752599"/>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469696" y="1981200"/>
            <a:ext cx="8174242" cy="4089192"/>
          </a:xfrm>
        </p:spPr>
        <p:txBody>
          <a:bodyPr/>
          <a:lstStyle/>
          <a:p>
            <a:pPr eaLnBrk="1" hangingPunct="1"/>
            <a:r>
              <a:rPr lang="en-US" dirty="0" smtClean="0"/>
              <a:t>Scripting 103: Add Control To Connector Pane</a:t>
            </a:r>
          </a:p>
        </p:txBody>
      </p:sp>
      <p:pic>
        <p:nvPicPr>
          <p:cNvPr id="14338" name="Picture 2"/>
          <p:cNvPicPr>
            <a:picLocks noChangeAspect="1" noChangeArrowheads="1"/>
          </p:cNvPicPr>
          <p:nvPr/>
        </p:nvPicPr>
        <p:blipFill>
          <a:blip r:embed="rId3" cstate="print"/>
          <a:srcRect/>
          <a:stretch>
            <a:fillRect/>
          </a:stretch>
        </p:blipFill>
        <p:spPr bwMode="auto">
          <a:xfrm>
            <a:off x="828675" y="2590800"/>
            <a:ext cx="7486650" cy="21336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with Scripting Springboard</a:t>
            </a:r>
            <a:endParaRPr lang="en-US" dirty="0"/>
          </a:p>
        </p:txBody>
      </p:sp>
      <p:sp>
        <p:nvSpPr>
          <p:cNvPr id="3" name="Content Placeholder 2"/>
          <p:cNvSpPr>
            <a:spLocks noGrp="1"/>
          </p:cNvSpPr>
          <p:nvPr>
            <p:ph idx="1"/>
          </p:nvPr>
        </p:nvSpPr>
        <p:spPr>
          <a:xfrm>
            <a:off x="469696" y="5562600"/>
            <a:ext cx="8174242" cy="507792"/>
          </a:xfrm>
        </p:spPr>
        <p:txBody>
          <a:bodyPr/>
          <a:lstStyle/>
          <a:p>
            <a:r>
              <a:rPr lang="en-US" dirty="0" smtClean="0"/>
              <a:t>Found at the LabVIEW APIs Community</a:t>
            </a:r>
            <a:endParaRPr lang="en-US" dirty="0"/>
          </a:p>
        </p:txBody>
      </p:sp>
      <p:pic>
        <p:nvPicPr>
          <p:cNvPr id="16387" name="Picture 3"/>
          <p:cNvPicPr>
            <a:picLocks noChangeAspect="1" noChangeArrowheads="1"/>
          </p:cNvPicPr>
          <p:nvPr/>
        </p:nvPicPr>
        <p:blipFill>
          <a:blip r:embed="rId2" cstate="print"/>
          <a:srcRect/>
          <a:stretch>
            <a:fillRect/>
          </a:stretch>
        </p:blipFill>
        <p:spPr bwMode="auto">
          <a:xfrm>
            <a:off x="895350" y="1862138"/>
            <a:ext cx="7353300" cy="31337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Advanced Applications &amp; LabVIEW Ability</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1" name="Right Arrow 30"/>
          <p:cNvSpPr/>
          <p:nvPr/>
        </p:nvSpPr>
        <p:spPr>
          <a:xfrm>
            <a:off x="5562600" y="1219200"/>
            <a:ext cx="24384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
        <p:nvSpPr>
          <p:cNvPr id="32" name="Right Arrow 31"/>
          <p:cNvSpPr/>
          <p:nvPr/>
        </p:nvSpPr>
        <p:spPr>
          <a:xfrm>
            <a:off x="3581400" y="1219200"/>
            <a:ext cx="44196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31"/>
                                        </p:tgtEl>
                                      </p:cBhvr>
                                    </p:animEffect>
                                    <p:set>
                                      <p:cBhvr>
                                        <p:cTn id="11" dur="1" fill="hold">
                                          <p:stCondLst>
                                            <p:cond delay="1999"/>
                                          </p:stCondLst>
                                        </p:cTn>
                                        <p:tgtEl>
                                          <p:spTgt spid="3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Drop – Powered by VI Scripting</a:t>
            </a:r>
            <a:endParaRPr lang="en-US" dirty="0"/>
          </a:p>
        </p:txBody>
      </p:sp>
      <p:sp>
        <p:nvSpPr>
          <p:cNvPr id="3" name="Content Placeholder 2"/>
          <p:cNvSpPr>
            <a:spLocks noGrp="1"/>
          </p:cNvSpPr>
          <p:nvPr>
            <p:ph idx="1"/>
          </p:nvPr>
        </p:nvSpPr>
        <p:spPr>
          <a:xfrm>
            <a:off x="533400" y="5740608"/>
            <a:ext cx="8174242" cy="812592"/>
          </a:xfrm>
        </p:spPr>
        <p:txBody>
          <a:bodyPr/>
          <a:lstStyle/>
          <a:p>
            <a:r>
              <a:rPr lang="en-US" dirty="0" smtClean="0"/>
              <a:t>From the Quick Drop Enthusiast community page.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90600" y="1219200"/>
            <a:ext cx="5895975" cy="43053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800600" y="3657600"/>
            <a:ext cx="3876675" cy="1428750"/>
          </a:xfrm>
          <a:prstGeom prst="rect">
            <a:avLst/>
          </a:prstGeom>
          <a:noFill/>
          <a:ln w="38100">
            <a:solidFill>
              <a:schemeClr val="accent1"/>
            </a:solid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Design Your Application First</a:t>
            </a:r>
            <a:endParaRPr lang="en-US" dirty="0"/>
          </a:p>
        </p:txBody>
      </p:sp>
      <p:sp>
        <p:nvSpPr>
          <p:cNvPr id="3" name="Content Placeholder 2"/>
          <p:cNvSpPr>
            <a:spLocks noGrp="1"/>
          </p:cNvSpPr>
          <p:nvPr>
            <p:ph idx="1"/>
          </p:nvPr>
        </p:nvSpPr>
        <p:spPr>
          <a:xfrm>
            <a:off x="469696" y="1121384"/>
            <a:ext cx="6083504" cy="4441216"/>
          </a:xfrm>
        </p:spPr>
        <p:txBody>
          <a:bodyPr/>
          <a:lstStyle/>
          <a:p>
            <a:pPr>
              <a:buNone/>
            </a:pPr>
            <a:r>
              <a:rPr lang="en-US" dirty="0" smtClean="0"/>
              <a:t>One of the strengths for LabVIEW is that it excels for rapid prototyping.  With tight deadlines, some developers skip this critical step.</a:t>
            </a:r>
          </a:p>
          <a:p>
            <a:pPr>
              <a:buNone/>
            </a:pPr>
            <a:endParaRPr lang="en-US" dirty="0" smtClean="0"/>
          </a:p>
          <a:p>
            <a:pPr>
              <a:buNone/>
            </a:pPr>
            <a:r>
              <a:rPr lang="en-US" dirty="0" smtClean="0"/>
              <a:t>Design documents may include:</a:t>
            </a:r>
          </a:p>
          <a:p>
            <a:r>
              <a:rPr lang="en-US" dirty="0" smtClean="0"/>
              <a:t>	Diagrams (flow charts, variety of UML diagrams)</a:t>
            </a:r>
          </a:p>
          <a:p>
            <a:r>
              <a:rPr lang="en-US" dirty="0" smtClean="0"/>
              <a:t>	Documents (word, spreadsheet)</a:t>
            </a:r>
          </a:p>
          <a:p>
            <a:r>
              <a:rPr lang="en-US" dirty="0" smtClean="0"/>
              <a:t>	Prototypes</a:t>
            </a:r>
            <a:endParaRPr lang="en-US" dirty="0"/>
          </a:p>
        </p:txBody>
      </p:sp>
      <p:pic>
        <p:nvPicPr>
          <p:cNvPr id="4" name="Picture 2" descr="noloc_missing_art_imagefile"/>
          <p:cNvPicPr>
            <a:picLocks noChangeAspect="1" noChangeArrowheads="1"/>
          </p:cNvPicPr>
          <p:nvPr/>
        </p:nvPicPr>
        <p:blipFill>
          <a:blip r:embed="rId2" cstate="print"/>
          <a:srcRect/>
          <a:stretch>
            <a:fillRect/>
          </a:stretch>
        </p:blipFill>
        <p:spPr bwMode="auto">
          <a:xfrm>
            <a:off x="6324600" y="1828800"/>
            <a:ext cx="2518834" cy="2667000"/>
          </a:xfrm>
          <a:prstGeom prst="rect">
            <a:avLst/>
          </a:prstGeom>
          <a:noFill/>
        </p:spPr>
      </p:pic>
      <p:sp>
        <p:nvSpPr>
          <p:cNvPr id="5" name="TextBox 4"/>
          <p:cNvSpPr txBox="1"/>
          <p:nvPr/>
        </p:nvSpPr>
        <p:spPr>
          <a:xfrm>
            <a:off x="1524000" y="5638800"/>
            <a:ext cx="5367816" cy="461665"/>
          </a:xfrm>
          <a:prstGeom prst="rect">
            <a:avLst/>
          </a:prstGeom>
          <a:noFill/>
        </p:spPr>
        <p:txBody>
          <a:bodyPr wrap="none" rtlCol="0">
            <a:spAutoFit/>
          </a:bodyPr>
          <a:lstStyle/>
          <a:p>
            <a:r>
              <a:rPr lang="en-US" sz="2400" i="1" dirty="0" smtClean="0">
                <a:solidFill>
                  <a:schemeClr val="tx2"/>
                </a:solidFill>
              </a:rPr>
              <a:t>This is the Achilles heel of LabVIEW!!!</a:t>
            </a:r>
            <a:endParaRPr lang="en-US" sz="24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170003" cy="964092"/>
          </a:xfrm>
        </p:spPr>
        <p:txBody>
          <a:bodyPr/>
          <a:lstStyle/>
          <a:p>
            <a:r>
              <a:rPr lang="en-US" dirty="0" smtClean="0"/>
              <a:t>What is the Unique Problem To Solve?</a:t>
            </a:r>
            <a:endParaRPr lang="en-US" dirty="0"/>
          </a:p>
        </p:txBody>
      </p:sp>
    </p:spTree>
    <p:extLst>
      <p:ext uri="{BB962C8B-B14F-4D97-AF65-F5344CB8AC3E}">
        <p14:creationId xmlns:p14="http://schemas.microsoft.com/office/powerpoint/2010/main" val="18899225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a:t>
            </a:r>
            <a:r>
              <a:rPr lang="en-US" baseline="0" dirty="0" smtClean="0"/>
              <a:t> of a Medium Scale Real-Time Application</a:t>
            </a:r>
            <a:endParaRPr lang="en-US" dirty="0"/>
          </a:p>
        </p:txBody>
      </p:sp>
      <p:sp>
        <p:nvSpPr>
          <p:cNvPr id="4" name="Content Placeholder 3"/>
          <p:cNvSpPr>
            <a:spLocks noGrp="1"/>
          </p:cNvSpPr>
          <p:nvPr>
            <p:ph idx="1"/>
          </p:nvPr>
        </p:nvSpPr>
        <p:spPr>
          <a:xfrm>
            <a:off x="469696" y="5105400"/>
            <a:ext cx="8174242" cy="964992"/>
          </a:xfrm>
        </p:spPr>
        <p:txBody>
          <a:bodyPr>
            <a:normAutofit fontScale="85000" lnSpcReduction="20000"/>
          </a:bodyPr>
          <a:lstStyle/>
          <a:p>
            <a:r>
              <a:rPr lang="en-US" dirty="0" smtClean="0"/>
              <a:t>Each block or process will map to a design pattern in LabVIEW.</a:t>
            </a:r>
          </a:p>
          <a:p>
            <a:r>
              <a:rPr lang="en-US" dirty="0" smtClean="0"/>
              <a:t>The architect must define communication mechanisms and integration test plan.</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42975" y="1066800"/>
            <a:ext cx="7258050" cy="3962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114800" y="6005568"/>
            <a:ext cx="2362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Processes Map to Queued Message Handlers</a:t>
            </a:r>
            <a:endParaRPr lang="en-US" dirty="0"/>
          </a:p>
        </p:txBody>
      </p:sp>
      <p:grpSp>
        <p:nvGrpSpPr>
          <p:cNvPr id="3" name="Group 8"/>
          <p:cNvGrpSpPr/>
          <p:nvPr/>
        </p:nvGrpSpPr>
        <p:grpSpPr>
          <a:xfrm>
            <a:off x="6916088" y="1387512"/>
            <a:ext cx="1588168" cy="1371600"/>
            <a:chOff x="7675982" y="2883739"/>
            <a:chExt cx="1038225" cy="952500"/>
          </a:xfrm>
        </p:grpSpPr>
        <p:pic>
          <p:nvPicPr>
            <p:cNvPr id="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7" name="Rectangle 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a:t>
              </a:r>
            </a:p>
            <a:p>
              <a:pPr algn="ctr"/>
              <a:r>
                <a:rPr lang="en-US" b="1" dirty="0" smtClean="0"/>
                <a:t>Process</a:t>
              </a:r>
              <a:endParaRPr lang="en-US" b="1" dirty="0"/>
            </a:p>
          </p:txBody>
        </p:sp>
      </p:grpSp>
      <p:grpSp>
        <p:nvGrpSpPr>
          <p:cNvPr id="4" name="Group 8"/>
          <p:cNvGrpSpPr/>
          <p:nvPr/>
        </p:nvGrpSpPr>
        <p:grpSpPr>
          <a:xfrm>
            <a:off x="6916088" y="3151840"/>
            <a:ext cx="1588168" cy="1371600"/>
            <a:chOff x="7675982" y="2883739"/>
            <a:chExt cx="1038225" cy="952500"/>
          </a:xfrm>
        </p:grpSpPr>
        <p:pic>
          <p:nvPicPr>
            <p:cNvPr id="11"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2" name="Rectangle 11"/>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a:t>
              </a:r>
            </a:p>
            <a:p>
              <a:pPr algn="ctr"/>
              <a:r>
                <a:rPr lang="en-US" b="1" dirty="0" smtClean="0"/>
                <a:t>Process</a:t>
              </a:r>
              <a:endParaRPr lang="en-US" b="1" dirty="0"/>
            </a:p>
          </p:txBody>
        </p:sp>
      </p:grpSp>
      <p:grpSp>
        <p:nvGrpSpPr>
          <p:cNvPr id="5" name="Group 8"/>
          <p:cNvGrpSpPr/>
          <p:nvPr/>
        </p:nvGrpSpPr>
        <p:grpSpPr>
          <a:xfrm>
            <a:off x="6916088" y="4898576"/>
            <a:ext cx="1588168" cy="1371600"/>
            <a:chOff x="7675982" y="2883739"/>
            <a:chExt cx="1038225" cy="952500"/>
          </a:xfrm>
        </p:grpSpPr>
        <p:pic>
          <p:nvPicPr>
            <p:cNvPr id="14"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5" name="Rectangle 14"/>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Display</a:t>
              </a:r>
            </a:p>
            <a:p>
              <a:pPr algn="ctr"/>
              <a:r>
                <a:rPr lang="en-US" b="1" dirty="0" smtClean="0"/>
                <a:t>Process</a:t>
              </a:r>
              <a:endParaRPr lang="en-US" b="1" dirty="0"/>
            </a:p>
          </p:txBody>
        </p:sp>
      </p:grpSp>
      <p:pic>
        <p:nvPicPr>
          <p:cNvPr id="1028" name="Picture 4" descr="loc_easy_to_recreate Demonstrations\TLC\TLC Main\TLC Main.vi"/>
          <p:cNvPicPr>
            <a:picLocks noChangeAspect="1" noChangeArrowheads="1"/>
          </p:cNvPicPr>
          <p:nvPr/>
        </p:nvPicPr>
        <p:blipFill>
          <a:blip r:embed="rId4" cstate="print"/>
          <a:srcRect/>
          <a:stretch>
            <a:fillRect/>
          </a:stretch>
        </p:blipFill>
        <p:spPr bwMode="auto">
          <a:xfrm>
            <a:off x="559360" y="1122904"/>
            <a:ext cx="4345172" cy="5486400"/>
          </a:xfrm>
          <a:prstGeom prst="rect">
            <a:avLst/>
          </a:prstGeom>
          <a:noFill/>
          <a:ln w="9525">
            <a:noFill/>
            <a:miter lim="800000"/>
            <a:headEnd/>
            <a:tailEnd/>
          </a:ln>
        </p:spPr>
      </p:pic>
      <p:sp>
        <p:nvSpPr>
          <p:cNvPr id="18" name="Trapezoid 17"/>
          <p:cNvSpPr/>
          <p:nvPr/>
        </p:nvSpPr>
        <p:spPr>
          <a:xfrm rot="5400000">
            <a:off x="5181600" y="12451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p:cNvSpPr/>
          <p:nvPr/>
        </p:nvSpPr>
        <p:spPr>
          <a:xfrm rot="5400000">
            <a:off x="5181600" y="3003624"/>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p:cNvSpPr/>
          <p:nvPr/>
        </p:nvSpPr>
        <p:spPr>
          <a:xfrm rot="5400000">
            <a:off x="5181600" y="47503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
          <p:cNvGrpSpPr/>
          <p:nvPr/>
        </p:nvGrpSpPr>
        <p:grpSpPr>
          <a:xfrm>
            <a:off x="4976916" y="914400"/>
            <a:ext cx="3938484" cy="4876800"/>
            <a:chOff x="4114800" y="1029335"/>
            <a:chExt cx="3938484" cy="5796915"/>
          </a:xfrm>
        </p:grpSpPr>
        <p:pic>
          <p:nvPicPr>
            <p:cNvPr id="2051" name="Picture 3"/>
            <p:cNvPicPr>
              <a:picLocks noChangeAspect="1" noChangeArrowheads="1"/>
            </p:cNvPicPr>
            <p:nvPr/>
          </p:nvPicPr>
          <p:blipFill>
            <a:blip r:embed="rId3" cstate="print"/>
            <a:srcRect/>
            <a:stretch>
              <a:fillRect/>
            </a:stretch>
          </p:blipFill>
          <p:spPr bwMode="auto">
            <a:xfrm>
              <a:off x="4114800" y="1029335"/>
              <a:ext cx="3886200" cy="5796915"/>
            </a:xfrm>
            <a:prstGeom prst="rect">
              <a:avLst/>
            </a:prstGeom>
            <a:noFill/>
            <a:ln w="9525">
              <a:noFill/>
              <a:miter lim="800000"/>
              <a:headEnd/>
              <a:tailEnd/>
            </a:ln>
          </p:spPr>
        </p:pic>
        <p:sp>
          <p:nvSpPr>
            <p:cNvPr id="5" name="TextBox 4"/>
            <p:cNvSpPr txBox="1"/>
            <p:nvPr/>
          </p:nvSpPr>
          <p:spPr>
            <a:xfrm>
              <a:off x="4191000" y="1752600"/>
              <a:ext cx="2667000" cy="369332"/>
            </a:xfrm>
            <a:prstGeom prst="rect">
              <a:avLst/>
            </a:prstGeom>
            <a:noFill/>
          </p:spPr>
          <p:txBody>
            <a:bodyPr wrap="square" rtlCol="0">
              <a:spAutoFit/>
            </a:bodyPr>
            <a:lstStyle/>
            <a:p>
              <a:pPr marL="119063" indent="-119063">
                <a:buFont typeface="Arial" pitchFamily="34" charset="0"/>
                <a:buChar char="•"/>
              </a:pPr>
              <a:endParaRPr lang="en-US" b="1" dirty="0" smtClean="0"/>
            </a:p>
          </p:txBody>
        </p:sp>
        <p:sp>
          <p:nvSpPr>
            <p:cNvPr id="7" name="TextBox 6"/>
            <p:cNvSpPr txBox="1"/>
            <p:nvPr/>
          </p:nvSpPr>
          <p:spPr>
            <a:xfrm>
              <a:off x="5257800" y="1247001"/>
              <a:ext cx="533400" cy="276999"/>
            </a:xfrm>
            <a:prstGeom prst="rect">
              <a:avLst/>
            </a:prstGeom>
            <a:noFill/>
          </p:spPr>
          <p:txBody>
            <a:bodyPr wrap="square" rtlCol="0">
              <a:spAutoFit/>
            </a:bodyPr>
            <a:lstStyle/>
            <a:p>
              <a:r>
                <a:rPr lang="en-US" sz="1200" dirty="0" smtClean="0"/>
                <a:t>Start</a:t>
              </a:r>
              <a:endParaRPr lang="en-US" sz="1200" dirty="0"/>
            </a:p>
          </p:txBody>
        </p:sp>
        <p:sp>
          <p:nvSpPr>
            <p:cNvPr id="8" name="TextBox 7"/>
            <p:cNvSpPr txBox="1"/>
            <p:nvPr/>
          </p:nvSpPr>
          <p:spPr>
            <a:xfrm>
              <a:off x="5090672" y="1932801"/>
              <a:ext cx="914400" cy="246221"/>
            </a:xfrm>
            <a:prstGeom prst="rect">
              <a:avLst/>
            </a:prstGeom>
            <a:noFill/>
          </p:spPr>
          <p:txBody>
            <a:bodyPr wrap="square" rtlCol="0">
              <a:spAutoFit/>
            </a:bodyPr>
            <a:lstStyle/>
            <a:p>
              <a:r>
                <a:rPr lang="en-US" sz="1000" dirty="0" smtClean="0"/>
                <a:t>Refresh UI</a:t>
              </a:r>
              <a:endParaRPr lang="en-US" sz="1000" dirty="0"/>
            </a:p>
          </p:txBody>
        </p:sp>
        <p:sp>
          <p:nvSpPr>
            <p:cNvPr id="11" name="TextBox 10"/>
            <p:cNvSpPr txBox="1"/>
            <p:nvPr/>
          </p:nvSpPr>
          <p:spPr>
            <a:xfrm>
              <a:off x="5036884" y="3291968"/>
              <a:ext cx="914400" cy="400110"/>
            </a:xfrm>
            <a:prstGeom prst="rect">
              <a:avLst/>
            </a:prstGeom>
            <a:noFill/>
          </p:spPr>
          <p:txBody>
            <a:bodyPr wrap="square" rtlCol="0">
              <a:spAutoFit/>
            </a:bodyPr>
            <a:lstStyle/>
            <a:p>
              <a:pPr algn="ctr"/>
              <a:r>
                <a:rPr lang="en-US" sz="1000" dirty="0" smtClean="0"/>
                <a:t>Set Wind</a:t>
              </a:r>
            </a:p>
            <a:p>
              <a:pPr algn="ctr"/>
              <a:r>
                <a:rPr lang="en-US" sz="1000" dirty="0" smtClean="0"/>
                <a:t>Speed</a:t>
              </a:r>
            </a:p>
          </p:txBody>
        </p:sp>
        <p:sp>
          <p:nvSpPr>
            <p:cNvPr id="12" name="TextBox 11"/>
            <p:cNvSpPr txBox="1"/>
            <p:nvPr/>
          </p:nvSpPr>
          <p:spPr>
            <a:xfrm>
              <a:off x="4906896" y="4069080"/>
              <a:ext cx="1143000" cy="400110"/>
            </a:xfrm>
            <a:prstGeom prst="rect">
              <a:avLst/>
            </a:prstGeom>
            <a:noFill/>
          </p:spPr>
          <p:txBody>
            <a:bodyPr wrap="square" rtlCol="0">
              <a:spAutoFit/>
            </a:bodyPr>
            <a:lstStyle/>
            <a:p>
              <a:pPr algn="ctr"/>
              <a:r>
                <a:rPr lang="en-US" sz="1000" dirty="0" smtClean="0"/>
                <a:t>Get Turbine Speed</a:t>
              </a:r>
            </a:p>
          </p:txBody>
        </p:sp>
        <p:sp>
          <p:nvSpPr>
            <p:cNvPr id="13" name="TextBox 12"/>
            <p:cNvSpPr txBox="1"/>
            <p:nvPr/>
          </p:nvSpPr>
          <p:spPr>
            <a:xfrm>
              <a:off x="5151504" y="4739129"/>
              <a:ext cx="685800" cy="400110"/>
            </a:xfrm>
            <a:prstGeom prst="rect">
              <a:avLst/>
            </a:prstGeom>
            <a:noFill/>
          </p:spPr>
          <p:txBody>
            <a:bodyPr wrap="square" rtlCol="0">
              <a:spAutoFit/>
            </a:bodyPr>
            <a:lstStyle/>
            <a:p>
              <a:pPr algn="ctr"/>
              <a:r>
                <a:rPr lang="en-US" sz="1000" dirty="0" smtClean="0"/>
                <a:t>Add</a:t>
              </a:r>
            </a:p>
            <a:p>
              <a:pPr algn="ctr"/>
              <a:r>
                <a:rPr lang="en-US" sz="1000" dirty="0" smtClean="0"/>
                <a:t>Turbine?</a:t>
              </a:r>
            </a:p>
          </p:txBody>
        </p:sp>
        <p:sp>
          <p:nvSpPr>
            <p:cNvPr id="14" name="TextBox 13"/>
            <p:cNvSpPr txBox="1"/>
            <p:nvPr/>
          </p:nvSpPr>
          <p:spPr>
            <a:xfrm>
              <a:off x="5236027" y="5604781"/>
              <a:ext cx="762000" cy="246221"/>
            </a:xfrm>
            <a:prstGeom prst="rect">
              <a:avLst/>
            </a:prstGeom>
            <a:noFill/>
          </p:spPr>
          <p:txBody>
            <a:bodyPr wrap="square" rtlCol="0">
              <a:spAutoFit/>
            </a:bodyPr>
            <a:lstStyle/>
            <a:p>
              <a:r>
                <a:rPr lang="en-US" sz="1000" dirty="0" smtClean="0"/>
                <a:t>Error?</a:t>
              </a:r>
            </a:p>
          </p:txBody>
        </p:sp>
        <p:sp>
          <p:nvSpPr>
            <p:cNvPr id="15" name="TextBox 14"/>
            <p:cNvSpPr txBox="1"/>
            <p:nvPr/>
          </p:nvSpPr>
          <p:spPr>
            <a:xfrm>
              <a:off x="5104119" y="6161954"/>
              <a:ext cx="762000" cy="246221"/>
            </a:xfrm>
            <a:prstGeom prst="rect">
              <a:avLst/>
            </a:prstGeom>
            <a:noFill/>
          </p:spPr>
          <p:txBody>
            <a:bodyPr wrap="square" rtlCol="0">
              <a:spAutoFit/>
            </a:bodyPr>
            <a:lstStyle/>
            <a:p>
              <a:r>
                <a:rPr lang="en-US" sz="1000" dirty="0" smtClean="0"/>
                <a:t>Continue?</a:t>
              </a:r>
            </a:p>
          </p:txBody>
        </p:sp>
        <p:sp>
          <p:nvSpPr>
            <p:cNvPr id="16" name="TextBox 15"/>
            <p:cNvSpPr txBox="1"/>
            <p:nvPr/>
          </p:nvSpPr>
          <p:spPr>
            <a:xfrm>
              <a:off x="6986484" y="5617736"/>
              <a:ext cx="1066800" cy="246221"/>
            </a:xfrm>
            <a:prstGeom prst="rect">
              <a:avLst/>
            </a:prstGeom>
            <a:noFill/>
          </p:spPr>
          <p:txBody>
            <a:bodyPr wrap="square" rtlCol="0">
              <a:spAutoFit/>
            </a:bodyPr>
            <a:lstStyle/>
            <a:p>
              <a:r>
                <a:rPr lang="en-US" sz="1000" dirty="0" smtClean="0"/>
                <a:t>Handle Errors</a:t>
              </a:r>
            </a:p>
          </p:txBody>
        </p:sp>
        <p:sp>
          <p:nvSpPr>
            <p:cNvPr id="17" name="TextBox 16"/>
            <p:cNvSpPr txBox="1"/>
            <p:nvPr/>
          </p:nvSpPr>
          <p:spPr>
            <a:xfrm>
              <a:off x="5021516" y="2529968"/>
              <a:ext cx="914400" cy="400110"/>
            </a:xfrm>
            <a:prstGeom prst="rect">
              <a:avLst/>
            </a:prstGeom>
            <a:noFill/>
          </p:spPr>
          <p:txBody>
            <a:bodyPr wrap="square" rtlCol="0">
              <a:spAutoFit/>
            </a:bodyPr>
            <a:lstStyle/>
            <a:p>
              <a:pPr algn="ctr"/>
              <a:r>
                <a:rPr lang="en-US" sz="1000" dirty="0" smtClean="0"/>
                <a:t>Select Wind</a:t>
              </a:r>
            </a:p>
            <a:p>
              <a:pPr algn="ctr"/>
              <a:r>
                <a:rPr lang="en-US" sz="1000" dirty="0" smtClean="0"/>
                <a:t>Turbine</a:t>
              </a:r>
            </a:p>
          </p:txBody>
        </p:sp>
        <p:sp>
          <p:nvSpPr>
            <p:cNvPr id="18" name="TextBox 17"/>
            <p:cNvSpPr txBox="1"/>
            <p:nvPr/>
          </p:nvSpPr>
          <p:spPr>
            <a:xfrm>
              <a:off x="6248400" y="4752201"/>
              <a:ext cx="533400" cy="276999"/>
            </a:xfrm>
            <a:prstGeom prst="rect">
              <a:avLst/>
            </a:prstGeom>
            <a:noFill/>
          </p:spPr>
          <p:txBody>
            <a:bodyPr wrap="square" rtlCol="0">
              <a:spAutoFit/>
            </a:bodyPr>
            <a:lstStyle/>
            <a:p>
              <a:r>
                <a:rPr lang="en-US" sz="1200" dirty="0" smtClean="0"/>
                <a:t>Yes</a:t>
              </a:r>
              <a:endParaRPr lang="en-US" sz="1200" dirty="0"/>
            </a:p>
          </p:txBody>
        </p:sp>
        <p:sp>
          <p:nvSpPr>
            <p:cNvPr id="19" name="TextBox 18"/>
            <p:cNvSpPr txBox="1"/>
            <p:nvPr/>
          </p:nvSpPr>
          <p:spPr>
            <a:xfrm>
              <a:off x="6248400" y="5514201"/>
              <a:ext cx="533400" cy="276999"/>
            </a:xfrm>
            <a:prstGeom prst="rect">
              <a:avLst/>
            </a:prstGeom>
            <a:noFill/>
          </p:spPr>
          <p:txBody>
            <a:bodyPr wrap="square" rtlCol="0">
              <a:spAutoFit/>
            </a:bodyPr>
            <a:lstStyle/>
            <a:p>
              <a:r>
                <a:rPr lang="en-US" sz="1200" dirty="0" smtClean="0"/>
                <a:t>Yes</a:t>
              </a:r>
              <a:endParaRPr lang="en-US" sz="1200" dirty="0"/>
            </a:p>
          </p:txBody>
        </p:sp>
      </p:grpSp>
      <p:sp>
        <p:nvSpPr>
          <p:cNvPr id="2" name="Title 1"/>
          <p:cNvSpPr>
            <a:spLocks noGrp="1"/>
          </p:cNvSpPr>
          <p:nvPr>
            <p:ph type="title"/>
          </p:nvPr>
        </p:nvSpPr>
        <p:spPr/>
        <p:txBody>
          <a:bodyPr>
            <a:normAutofit fontScale="90000"/>
          </a:bodyPr>
          <a:lstStyle/>
          <a:p>
            <a:r>
              <a:rPr lang="en-US" dirty="0" smtClean="0"/>
              <a:t>Flow Charts Map to States of a Queued Message Handler </a:t>
            </a:r>
            <a:endParaRPr lang="en-US" dirty="0"/>
          </a:p>
        </p:txBody>
      </p:sp>
      <p:pic>
        <p:nvPicPr>
          <p:cNvPr id="11267" name="Picture 3"/>
          <p:cNvPicPr>
            <a:picLocks noChangeAspect="1" noChangeArrowheads="1"/>
          </p:cNvPicPr>
          <p:nvPr/>
        </p:nvPicPr>
        <p:blipFill>
          <a:blip r:embed="rId4" cstate="print"/>
          <a:srcRect/>
          <a:stretch>
            <a:fillRect/>
          </a:stretch>
        </p:blipFill>
        <p:spPr bwMode="auto">
          <a:xfrm>
            <a:off x="-1828800" y="1085850"/>
            <a:ext cx="7029450" cy="4857750"/>
          </a:xfrm>
          <a:prstGeom prst="rect">
            <a:avLst/>
          </a:prstGeom>
          <a:noFill/>
          <a:ln w="9525">
            <a:noFill/>
            <a:miter lim="800000"/>
            <a:headEnd/>
            <a:tailEnd/>
          </a:ln>
        </p:spPr>
      </p:pic>
      <p:cxnSp>
        <p:nvCxnSpPr>
          <p:cNvPr id="21" name="Straight Arrow Connector 20"/>
          <p:cNvCxnSpPr/>
          <p:nvPr/>
        </p:nvCxnSpPr>
        <p:spPr>
          <a:xfrm flipV="1">
            <a:off x="3276600" y="1828800"/>
            <a:ext cx="2514600" cy="30480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05000" y="5867400"/>
            <a:ext cx="5495415" cy="400110"/>
          </a:xfrm>
          <a:prstGeom prst="rect">
            <a:avLst/>
          </a:prstGeom>
          <a:noFill/>
        </p:spPr>
        <p:txBody>
          <a:bodyPr wrap="none" rtlCol="0">
            <a:spAutoFit/>
          </a:bodyPr>
          <a:lstStyle/>
          <a:p>
            <a:r>
              <a:rPr lang="en-US" sz="2000" i="1" dirty="0" smtClean="0">
                <a:solidFill>
                  <a:schemeClr val="tx2"/>
                </a:solidFill>
              </a:rPr>
              <a:t>Update the flow chart as requirements change.</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09600" y="1143000"/>
            <a:ext cx="990600" cy="6858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3" name="Flowchart: Process 2"/>
          <p:cNvSpPr/>
          <p:nvPr/>
        </p:nvSpPr>
        <p:spPr>
          <a:xfrm>
            <a:off x="609600" y="4575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Engine</a:t>
            </a:r>
            <a:endParaRPr lang="en-US" dirty="0"/>
          </a:p>
        </p:txBody>
      </p:sp>
      <p:sp>
        <p:nvSpPr>
          <p:cNvPr id="4" name="Flowchart: Process 3"/>
          <p:cNvSpPr/>
          <p:nvPr/>
        </p:nvSpPr>
        <p:spPr>
          <a:xfrm>
            <a:off x="1981200" y="6099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p>
          <a:p>
            <a:pPr algn="ctr"/>
            <a:r>
              <a:rPr lang="en-US" sz="1400" dirty="0" smtClean="0"/>
              <a:t>Logging</a:t>
            </a:r>
            <a:endParaRPr lang="en-US" sz="1400" dirty="0"/>
          </a:p>
        </p:txBody>
      </p:sp>
      <p:sp>
        <p:nvSpPr>
          <p:cNvPr id="6" name="Flowchart: Process 5"/>
          <p:cNvSpPr/>
          <p:nvPr/>
        </p:nvSpPr>
        <p:spPr>
          <a:xfrm>
            <a:off x="41148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Alarms</a:t>
            </a:r>
            <a:endParaRPr lang="en-US" dirty="0"/>
          </a:p>
        </p:txBody>
      </p:sp>
      <p:sp>
        <p:nvSpPr>
          <p:cNvPr id="7" name="Flowchart: Process 6"/>
          <p:cNvSpPr/>
          <p:nvPr/>
        </p:nvSpPr>
        <p:spPr>
          <a:xfrm>
            <a:off x="609600" y="2286000"/>
            <a:ext cx="990600" cy="13716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Test</a:t>
            </a:r>
          </a:p>
          <a:p>
            <a:pPr algn="ctr"/>
            <a:r>
              <a:rPr lang="en-US" dirty="0" smtClean="0"/>
              <a:t>Control</a:t>
            </a:r>
          </a:p>
          <a:p>
            <a:pPr algn="ctr"/>
            <a:endParaRPr lang="en-US" dirty="0" smtClean="0"/>
          </a:p>
        </p:txBody>
      </p:sp>
      <p:sp>
        <p:nvSpPr>
          <p:cNvPr id="18" name="Flowchart: Process 17"/>
          <p:cNvSpPr/>
          <p:nvPr/>
        </p:nvSpPr>
        <p:spPr>
          <a:xfrm>
            <a:off x="4572000" y="11430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cxnSp>
        <p:nvCxnSpPr>
          <p:cNvPr id="20" name="Straight Arrow Connector 19"/>
          <p:cNvCxnSpPr/>
          <p:nvPr/>
        </p:nvCxnSpPr>
        <p:spPr>
          <a:xfrm>
            <a:off x="1108617" y="5254083"/>
            <a:ext cx="137160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10400" y="13716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Channel</a:t>
            </a:r>
            <a:endParaRPr lang="en-US" dirty="0"/>
          </a:p>
        </p:txBody>
      </p:sp>
      <p:cxnSp>
        <p:nvCxnSpPr>
          <p:cNvPr id="23" name="Straight Arrow Connector 22"/>
          <p:cNvCxnSpPr>
            <a:stCxn id="18" idx="3"/>
            <a:endCxn id="25" idx="1"/>
          </p:cNvCxnSpPr>
          <p:nvPr/>
        </p:nvCxnSpPr>
        <p:spPr>
          <a:xfrm>
            <a:off x="5562600" y="14859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1"/>
          </p:cNvCxnSpPr>
          <p:nvPr/>
        </p:nvCxnSpPr>
        <p:spPr>
          <a:xfrm flipH="1">
            <a:off x="1600200" y="1485900"/>
            <a:ext cx="2971800" cy="308610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2"/>
            <a:endCxn id="3" idx="0"/>
          </p:cNvCxnSpPr>
          <p:nvPr/>
        </p:nvCxnSpPr>
        <p:spPr>
          <a:xfrm>
            <a:off x="1104900" y="3657600"/>
            <a:ext cx="0" cy="918117"/>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5" name="Flowchart: Process 124"/>
          <p:cNvSpPr/>
          <p:nvPr/>
        </p:nvSpPr>
        <p:spPr>
          <a:xfrm>
            <a:off x="55626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1</a:t>
            </a:r>
            <a:endParaRPr lang="en-US" dirty="0"/>
          </a:p>
        </p:txBody>
      </p:sp>
      <p:sp>
        <p:nvSpPr>
          <p:cNvPr id="127" name="Flowchart: Process 126"/>
          <p:cNvSpPr/>
          <p:nvPr/>
        </p:nvSpPr>
        <p:spPr>
          <a:xfrm>
            <a:off x="73914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2</a:t>
            </a:r>
            <a:endParaRPr lang="en-US" dirty="0"/>
          </a:p>
        </p:txBody>
      </p:sp>
      <p:cxnSp>
        <p:nvCxnSpPr>
          <p:cNvPr id="128" name="Straight Arrow Connector 127"/>
          <p:cNvCxnSpPr/>
          <p:nvPr/>
        </p:nvCxnSpPr>
        <p:spPr>
          <a:xfrm flipV="1">
            <a:off x="2966190" y="5418616"/>
            <a:ext cx="3097320" cy="102028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2966190" y="5415810"/>
            <a:ext cx="4948560" cy="1023090"/>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 idx="3"/>
            <a:endCxn id="18" idx="1"/>
          </p:cNvCxnSpPr>
          <p:nvPr/>
        </p:nvCxnSpPr>
        <p:spPr>
          <a:xfrm>
            <a:off x="1600200" y="1485900"/>
            <a:ext cx="2971800" cy="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 idx="2"/>
            <a:endCxn id="7" idx="0"/>
          </p:cNvCxnSpPr>
          <p:nvPr/>
        </p:nvCxnSpPr>
        <p:spPr>
          <a:xfrm rot="5400000">
            <a:off x="876300" y="2057400"/>
            <a:ext cx="457200"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010400" y="28194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a:t>
            </a:r>
            <a:endParaRPr lang="en-US" dirty="0"/>
          </a:p>
        </p:txBody>
      </p:sp>
      <p:cxnSp>
        <p:nvCxnSpPr>
          <p:cNvPr id="62" name="Straight Arrow Connector 61"/>
          <p:cNvCxnSpPr>
            <a:endCxn id="61" idx="1"/>
          </p:cNvCxnSpPr>
          <p:nvPr/>
        </p:nvCxnSpPr>
        <p:spPr>
          <a:xfrm>
            <a:off x="5562600" y="29337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2" idx="1"/>
            <a:endCxn id="4" idx="0"/>
          </p:cNvCxnSpPr>
          <p:nvPr/>
        </p:nvCxnSpPr>
        <p:spPr>
          <a:xfrm flipH="1">
            <a:off x="2476500" y="2933700"/>
            <a:ext cx="2095500" cy="3166017"/>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a:xfrm>
            <a:off x="381000" y="228600"/>
            <a:ext cx="8229600" cy="1143000"/>
          </a:xfrm>
        </p:spPr>
        <p:txBody>
          <a:bodyPr/>
          <a:lstStyle/>
          <a:p>
            <a:r>
              <a:rPr lang="en-US" dirty="0" smtClean="0"/>
              <a:t>Custom Diagram for Processes and Objects</a:t>
            </a:r>
            <a:endParaRPr lang="en-US" dirty="0"/>
          </a:p>
        </p:txBody>
      </p:sp>
      <p:cxnSp>
        <p:nvCxnSpPr>
          <p:cNvPr id="29" name="Straight Arrow Connector 28"/>
          <p:cNvCxnSpPr/>
          <p:nvPr/>
        </p:nvCxnSpPr>
        <p:spPr>
          <a:xfrm flipV="1">
            <a:off x="2968995" y="5413006"/>
            <a:ext cx="1657935" cy="102589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572000" y="2590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 Setup</a:t>
            </a:r>
            <a:endParaRPr lang="en-US" dirty="0"/>
          </a:p>
        </p:txBody>
      </p:sp>
      <p:cxnSp>
        <p:nvCxnSpPr>
          <p:cNvPr id="147" name="Straight Arrow Connector 146"/>
          <p:cNvCxnSpPr>
            <a:stCxn id="7" idx="3"/>
            <a:endCxn id="12" idx="1"/>
          </p:cNvCxnSpPr>
          <p:nvPr/>
        </p:nvCxnSpPr>
        <p:spPr>
          <a:xfrm flipV="1">
            <a:off x="1600200" y="2933700"/>
            <a:ext cx="2971800" cy="3810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03199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85800" y="1676400"/>
            <a:ext cx="990600" cy="685800"/>
          </a:xfrm>
          <a:prstGeom prst="flowChartProcess">
            <a:avLst/>
          </a:prstGeom>
          <a:solidFill>
            <a:schemeClr val="accent3"/>
          </a:solidFill>
          <a:ln w="508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3" name="Flowchart: Process 2"/>
          <p:cNvSpPr/>
          <p:nvPr/>
        </p:nvSpPr>
        <p:spPr>
          <a:xfrm>
            <a:off x="685800" y="2438400"/>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sp>
        <p:nvSpPr>
          <p:cNvPr id="18" name="Flowchart: Process 17"/>
          <p:cNvSpPr/>
          <p:nvPr/>
        </p:nvSpPr>
        <p:spPr>
          <a:xfrm>
            <a:off x="685800" y="4495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sp>
        <p:nvSpPr>
          <p:cNvPr id="25" name="Rectangle 24"/>
          <p:cNvSpPr/>
          <p:nvPr/>
        </p:nvSpPr>
        <p:spPr>
          <a:xfrm>
            <a:off x="685800" y="550164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Chanel</a:t>
            </a:r>
            <a:endParaRPr lang="en-US" dirty="0"/>
          </a:p>
        </p:txBody>
      </p:sp>
      <p:cxnSp>
        <p:nvCxnSpPr>
          <p:cNvPr id="61" name="Straight Arrow Connector 60"/>
          <p:cNvCxnSpPr/>
          <p:nvPr/>
        </p:nvCxnSpPr>
        <p:spPr>
          <a:xfrm>
            <a:off x="6745233" y="3045023"/>
            <a:ext cx="1141412"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629400" y="5410200"/>
            <a:ext cx="1295400" cy="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Flowchart: Process 63"/>
          <p:cNvSpPr/>
          <p:nvPr/>
        </p:nvSpPr>
        <p:spPr>
          <a:xfrm>
            <a:off x="685800" y="3200400"/>
            <a:ext cx="990600" cy="685800"/>
          </a:xfrm>
          <a:prstGeom prst="flowChartProcess">
            <a:avLst/>
          </a:prstGeom>
          <a:solidFill>
            <a:schemeClr val="accent3"/>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a:t>
            </a:r>
            <a:endParaRPr lang="en-US" dirty="0"/>
          </a:p>
        </p:txBody>
      </p:sp>
      <p:cxnSp>
        <p:nvCxnSpPr>
          <p:cNvPr id="65" name="Straight Arrow Connector 64"/>
          <p:cNvCxnSpPr/>
          <p:nvPr/>
        </p:nvCxnSpPr>
        <p:spPr>
          <a:xfrm>
            <a:off x="6744439" y="4645223"/>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668239" y="2206823"/>
            <a:ext cx="1295400" cy="158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828800" y="1828800"/>
            <a:ext cx="2796215" cy="307777"/>
          </a:xfrm>
          <a:prstGeom prst="rect">
            <a:avLst/>
          </a:prstGeom>
          <a:noFill/>
        </p:spPr>
        <p:txBody>
          <a:bodyPr wrap="none" rtlCol="0">
            <a:spAutoFit/>
          </a:bodyPr>
          <a:lstStyle/>
          <a:p>
            <a:r>
              <a:rPr lang="en-US" sz="1400" dirty="0" smtClean="0"/>
              <a:t>Continuous process with visible GUI</a:t>
            </a:r>
            <a:endParaRPr lang="en-US" sz="1400" dirty="0"/>
          </a:p>
        </p:txBody>
      </p:sp>
      <p:sp>
        <p:nvSpPr>
          <p:cNvPr id="90" name="TextBox 89"/>
          <p:cNvSpPr txBox="1"/>
          <p:nvPr/>
        </p:nvSpPr>
        <p:spPr>
          <a:xfrm>
            <a:off x="1828800" y="2606040"/>
            <a:ext cx="1396536" cy="307777"/>
          </a:xfrm>
          <a:prstGeom prst="rect">
            <a:avLst/>
          </a:prstGeom>
          <a:noFill/>
        </p:spPr>
        <p:txBody>
          <a:bodyPr wrap="none" rtlCol="0">
            <a:spAutoFit/>
          </a:bodyPr>
          <a:lstStyle/>
          <a:p>
            <a:r>
              <a:rPr lang="en-US" sz="1400" dirty="0" smtClean="0"/>
              <a:t>Headless process</a:t>
            </a:r>
            <a:endParaRPr lang="en-US" sz="1400" dirty="0"/>
          </a:p>
        </p:txBody>
      </p:sp>
      <p:sp>
        <p:nvSpPr>
          <p:cNvPr id="91" name="TextBox 90"/>
          <p:cNvSpPr txBox="1"/>
          <p:nvPr/>
        </p:nvSpPr>
        <p:spPr>
          <a:xfrm>
            <a:off x="1828800" y="3383280"/>
            <a:ext cx="2283830" cy="307777"/>
          </a:xfrm>
          <a:prstGeom prst="rect">
            <a:avLst/>
          </a:prstGeom>
          <a:noFill/>
        </p:spPr>
        <p:txBody>
          <a:bodyPr wrap="none" rtlCol="0">
            <a:spAutoFit/>
          </a:bodyPr>
          <a:lstStyle/>
          <a:p>
            <a:r>
              <a:rPr lang="en-US" sz="1400" dirty="0" smtClean="0"/>
              <a:t>Temporary process with GUI</a:t>
            </a:r>
            <a:endParaRPr lang="en-US" sz="1400" dirty="0"/>
          </a:p>
        </p:txBody>
      </p:sp>
      <p:sp>
        <p:nvSpPr>
          <p:cNvPr id="92" name="TextBox 91"/>
          <p:cNvSpPr txBox="1"/>
          <p:nvPr/>
        </p:nvSpPr>
        <p:spPr>
          <a:xfrm>
            <a:off x="1828800" y="4617720"/>
            <a:ext cx="2237344" cy="307777"/>
          </a:xfrm>
          <a:prstGeom prst="rect">
            <a:avLst/>
          </a:prstGeom>
          <a:noFill/>
        </p:spPr>
        <p:txBody>
          <a:bodyPr wrap="none" rtlCol="0">
            <a:spAutoFit/>
          </a:bodyPr>
          <a:lstStyle/>
          <a:p>
            <a:r>
              <a:rPr lang="en-US" sz="1400" dirty="0" smtClean="0"/>
              <a:t>Static setup screen with GUI</a:t>
            </a:r>
            <a:endParaRPr lang="en-US" sz="1400" dirty="0"/>
          </a:p>
        </p:txBody>
      </p:sp>
      <p:sp>
        <p:nvSpPr>
          <p:cNvPr id="93" name="TextBox 92"/>
          <p:cNvSpPr txBox="1"/>
          <p:nvPr/>
        </p:nvSpPr>
        <p:spPr>
          <a:xfrm>
            <a:off x="1828800" y="5486400"/>
            <a:ext cx="3455818" cy="307777"/>
          </a:xfrm>
          <a:prstGeom prst="rect">
            <a:avLst/>
          </a:prstGeom>
          <a:noFill/>
        </p:spPr>
        <p:txBody>
          <a:bodyPr wrap="none" rtlCol="0">
            <a:spAutoFit/>
          </a:bodyPr>
          <a:lstStyle/>
          <a:p>
            <a:r>
              <a:rPr lang="en-US" sz="1400" dirty="0" smtClean="0"/>
              <a:t>Class hierarchy for channel and alarm classes</a:t>
            </a:r>
            <a:endParaRPr lang="en-US" sz="1400" dirty="0"/>
          </a:p>
        </p:txBody>
      </p:sp>
      <p:sp>
        <p:nvSpPr>
          <p:cNvPr id="97" name="TextBox 96"/>
          <p:cNvSpPr txBox="1"/>
          <p:nvPr/>
        </p:nvSpPr>
        <p:spPr>
          <a:xfrm>
            <a:off x="6338890" y="2359223"/>
            <a:ext cx="2132122" cy="307777"/>
          </a:xfrm>
          <a:prstGeom prst="rect">
            <a:avLst/>
          </a:prstGeom>
          <a:noFill/>
        </p:spPr>
        <p:txBody>
          <a:bodyPr wrap="none" rtlCol="0">
            <a:spAutoFit/>
          </a:bodyPr>
          <a:lstStyle/>
          <a:p>
            <a:r>
              <a:rPr lang="en-US" sz="1400" dirty="0" smtClean="0"/>
              <a:t>High speed data streaming</a:t>
            </a:r>
            <a:endParaRPr lang="en-US" sz="1400" dirty="0"/>
          </a:p>
        </p:txBody>
      </p:sp>
      <p:sp>
        <p:nvSpPr>
          <p:cNvPr id="98" name="TextBox 97"/>
          <p:cNvSpPr txBox="1"/>
          <p:nvPr/>
        </p:nvSpPr>
        <p:spPr>
          <a:xfrm>
            <a:off x="6557494" y="3197423"/>
            <a:ext cx="1428596" cy="307777"/>
          </a:xfrm>
          <a:prstGeom prst="rect">
            <a:avLst/>
          </a:prstGeom>
          <a:noFill/>
        </p:spPr>
        <p:txBody>
          <a:bodyPr wrap="none" rtlCol="0">
            <a:spAutoFit/>
          </a:bodyPr>
          <a:lstStyle/>
          <a:p>
            <a:r>
              <a:rPr lang="en-US" sz="1400" dirty="0" smtClean="0"/>
              <a:t>Simple Commands</a:t>
            </a:r>
            <a:endParaRPr lang="en-US" sz="1400" dirty="0"/>
          </a:p>
        </p:txBody>
      </p:sp>
      <p:sp>
        <p:nvSpPr>
          <p:cNvPr id="99" name="TextBox 98"/>
          <p:cNvSpPr txBox="1"/>
          <p:nvPr/>
        </p:nvSpPr>
        <p:spPr>
          <a:xfrm>
            <a:off x="6822054" y="4645223"/>
            <a:ext cx="987771" cy="307777"/>
          </a:xfrm>
          <a:prstGeom prst="rect">
            <a:avLst/>
          </a:prstGeom>
          <a:noFill/>
        </p:spPr>
        <p:txBody>
          <a:bodyPr wrap="none" rtlCol="0">
            <a:spAutoFit/>
          </a:bodyPr>
          <a:lstStyle/>
          <a:p>
            <a:r>
              <a:rPr lang="en-US" sz="1400" dirty="0" smtClean="0"/>
              <a:t>File editing</a:t>
            </a:r>
            <a:endParaRPr lang="en-US" sz="1400" dirty="0"/>
          </a:p>
        </p:txBody>
      </p:sp>
      <p:sp>
        <p:nvSpPr>
          <p:cNvPr id="100" name="TextBox 99"/>
          <p:cNvSpPr txBox="1"/>
          <p:nvPr/>
        </p:nvSpPr>
        <p:spPr>
          <a:xfrm>
            <a:off x="6605956" y="5483423"/>
            <a:ext cx="1484702" cy="307777"/>
          </a:xfrm>
          <a:prstGeom prst="rect">
            <a:avLst/>
          </a:prstGeom>
          <a:noFill/>
        </p:spPr>
        <p:txBody>
          <a:bodyPr wrap="none" rtlCol="0">
            <a:spAutoFit/>
          </a:bodyPr>
          <a:lstStyle/>
          <a:p>
            <a:r>
              <a:rPr lang="en-US" sz="1400" dirty="0" smtClean="0"/>
              <a:t>Object Messaging</a:t>
            </a:r>
            <a:endParaRPr lang="en-US" sz="1400" dirty="0"/>
          </a:p>
        </p:txBody>
      </p:sp>
      <p:sp>
        <p:nvSpPr>
          <p:cNvPr id="103" name="TextBox 102"/>
          <p:cNvSpPr txBox="1"/>
          <p:nvPr/>
        </p:nvSpPr>
        <p:spPr>
          <a:xfrm>
            <a:off x="1905000" y="1307068"/>
            <a:ext cx="1019831" cy="369332"/>
          </a:xfrm>
          <a:prstGeom prst="rect">
            <a:avLst/>
          </a:prstGeom>
          <a:noFill/>
        </p:spPr>
        <p:txBody>
          <a:bodyPr wrap="none" rtlCol="0">
            <a:spAutoFit/>
          </a:bodyPr>
          <a:lstStyle/>
          <a:p>
            <a:r>
              <a:rPr lang="en-US" b="1" u="sng" dirty="0" smtClean="0"/>
              <a:t>Modules</a:t>
            </a:r>
            <a:endParaRPr lang="en-US" b="1" u="sng" dirty="0"/>
          </a:p>
        </p:txBody>
      </p:sp>
      <p:sp>
        <p:nvSpPr>
          <p:cNvPr id="104" name="TextBox 103"/>
          <p:cNvSpPr txBox="1"/>
          <p:nvPr/>
        </p:nvSpPr>
        <p:spPr>
          <a:xfrm>
            <a:off x="6238066" y="1307068"/>
            <a:ext cx="2296334" cy="369332"/>
          </a:xfrm>
          <a:prstGeom prst="rect">
            <a:avLst/>
          </a:prstGeom>
          <a:noFill/>
        </p:spPr>
        <p:txBody>
          <a:bodyPr wrap="none" rtlCol="0">
            <a:spAutoFit/>
          </a:bodyPr>
          <a:lstStyle/>
          <a:p>
            <a:r>
              <a:rPr lang="en-US" b="1" u="sng" dirty="0" smtClean="0"/>
              <a:t>Communication Types</a:t>
            </a:r>
            <a:endParaRPr lang="en-US" b="1" u="sng" dirty="0"/>
          </a:p>
        </p:txBody>
      </p:sp>
      <p:sp>
        <p:nvSpPr>
          <p:cNvPr id="23" name="Title 22"/>
          <p:cNvSpPr>
            <a:spLocks noGrp="1"/>
          </p:cNvSpPr>
          <p:nvPr>
            <p:ph type="title"/>
          </p:nvPr>
        </p:nvSpPr>
        <p:spPr/>
        <p:txBody>
          <a:bodyPr/>
          <a:lstStyle/>
          <a:p>
            <a:r>
              <a:rPr lang="en-US" dirty="0" smtClean="0"/>
              <a:t>Custom Diagram – Legend</a:t>
            </a:r>
            <a:endParaRPr lang="en-US" dirty="0"/>
          </a:p>
        </p:txBody>
      </p:sp>
    </p:spTree>
    <p:extLst>
      <p:ext uri="{BB962C8B-B14F-4D97-AF65-F5344CB8AC3E}">
        <p14:creationId xmlns:p14="http://schemas.microsoft.com/office/powerpoint/2010/main" val="16882591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Messaging Paradigm</a:t>
            </a:r>
            <a:endParaRPr lang="en-US" dirty="0"/>
          </a:p>
        </p:txBody>
      </p:sp>
      <p:graphicFrame>
        <p:nvGraphicFramePr>
          <p:cNvPr id="4" name="Diagram 3"/>
          <p:cNvGraphicFramePr/>
          <p:nvPr>
            <p:extLst>
              <p:ext uri="{D42A27DB-BD31-4B8C-83A1-F6EECF244321}">
                <p14:modId xmlns:p14="http://schemas.microsoft.com/office/powerpoint/2010/main" val="3606949819"/>
              </p:ext>
            </p:extLst>
          </p:nvPr>
        </p:nvGraphicFramePr>
        <p:xfrm>
          <a:off x="1371600" y="1219200"/>
          <a:ext cx="2971800" cy="414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85760473"/>
              </p:ext>
            </p:extLst>
          </p:nvPr>
        </p:nvGraphicFramePr>
        <p:xfrm>
          <a:off x="5105400" y="1295400"/>
          <a:ext cx="2971800" cy="414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45817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305800" cy="838200"/>
          </a:xfrm>
        </p:spPr>
        <p:txBody>
          <a:bodyPr>
            <a:normAutofit fontScale="90000"/>
          </a:bodyPr>
          <a:lstStyle/>
          <a:p>
            <a:r>
              <a:rPr lang="en-US" sz="3600" dirty="0" smtClean="0"/>
              <a:t>Pitfalls of Advanced Applications – Increased Likelihood to Incur Software Engineering Debt</a:t>
            </a:r>
            <a:br>
              <a:rPr lang="en-US" sz="3600" dirty="0" smtClean="0"/>
            </a:br>
            <a:r>
              <a:rPr lang="en-US" sz="2400" dirty="0" smtClean="0"/>
              <a:t>(just </a:t>
            </a:r>
            <a:r>
              <a:rPr lang="en-US" sz="2400" b="0" i="1" dirty="0" smtClean="0"/>
              <a:t>some </a:t>
            </a:r>
            <a:r>
              <a:rPr lang="en-US" sz="2400" dirty="0" smtClean="0"/>
              <a:t>of the most common LabVIEW development mistakes)</a:t>
            </a:r>
            <a:endParaRPr lang="en-US" sz="2400" dirty="0"/>
          </a:p>
        </p:txBody>
      </p:sp>
      <p:sp>
        <p:nvSpPr>
          <p:cNvPr id="4" name="Content Placeholder 3"/>
          <p:cNvSpPr>
            <a:spLocks noGrp="1"/>
          </p:cNvSpPr>
          <p:nvPr>
            <p:ph idx="1"/>
          </p:nvPr>
        </p:nvSpPr>
        <p:spPr>
          <a:xfrm>
            <a:off x="304800" y="1371600"/>
            <a:ext cx="8458200" cy="5029200"/>
          </a:xfrm>
        </p:spPr>
        <p:txBody>
          <a:bodyPr/>
          <a:lstStyle/>
          <a:p>
            <a:pPr marL="514350" indent="-514350">
              <a:buFont typeface="Wingdings" pitchFamily="2" charset="2"/>
              <a:buChar char="ü"/>
            </a:pPr>
            <a:r>
              <a:rPr lang="en-US" sz="2400" dirty="0" smtClean="0"/>
              <a:t>No source code control (or </a:t>
            </a:r>
            <a:r>
              <a:rPr lang="en-US" sz="2400" u="sng" dirty="0" smtClean="0"/>
              <a:t>Project</a:t>
            </a:r>
            <a:r>
              <a:rPr lang="en-US" sz="2400" dirty="0" smtClean="0"/>
              <a:t>)</a:t>
            </a:r>
          </a:p>
          <a:p>
            <a:pPr marL="514350" indent="-514350">
              <a:buFont typeface="Wingdings" pitchFamily="2" charset="2"/>
              <a:buChar char="ü"/>
            </a:pPr>
            <a:r>
              <a:rPr lang="en-US" sz="2400" u="sng" dirty="0" smtClean="0"/>
              <a:t>Flat file hierarchy</a:t>
            </a:r>
          </a:p>
          <a:p>
            <a:pPr marL="514350" indent="-514350">
              <a:buFont typeface="Wingdings" pitchFamily="2" charset="2"/>
              <a:buChar char="ü"/>
            </a:pPr>
            <a:r>
              <a:rPr lang="en-US" sz="2400" dirty="0" smtClean="0"/>
              <a:t>‘Stop’ isn’t tested regularly</a:t>
            </a:r>
          </a:p>
          <a:p>
            <a:pPr marL="514350" indent="-514350">
              <a:buFont typeface="Wingdings" pitchFamily="2" charset="2"/>
              <a:buChar char="ü"/>
            </a:pPr>
            <a:r>
              <a:rPr lang="en-US" sz="2400" dirty="0" smtClean="0"/>
              <a:t>Wait until the ‘end’ of a project to build an application</a:t>
            </a:r>
          </a:p>
          <a:p>
            <a:pPr marL="514350" indent="-514350">
              <a:buFont typeface="Wingdings" pitchFamily="2" charset="2"/>
              <a:buChar char="ü"/>
            </a:pPr>
            <a:r>
              <a:rPr lang="en-US" sz="2400" dirty="0" smtClean="0"/>
              <a:t>Few specifications / documentation / requirements</a:t>
            </a:r>
          </a:p>
          <a:p>
            <a:pPr marL="514350" indent="-514350">
              <a:buFont typeface="Wingdings" pitchFamily="2" charset="2"/>
              <a:buChar char="ü"/>
            </a:pPr>
            <a:r>
              <a:rPr lang="en-US" sz="2400" u="sng" dirty="0" smtClean="0"/>
              <a:t>No ‘</a:t>
            </a:r>
            <a:r>
              <a:rPr lang="en-US" sz="2400" u="sng" dirty="0" err="1" smtClean="0"/>
              <a:t>buddying</a:t>
            </a:r>
            <a:r>
              <a:rPr lang="en-US" sz="2400" u="sng" dirty="0" smtClean="0"/>
              <a:t>’ or code reviews</a:t>
            </a:r>
          </a:p>
          <a:p>
            <a:pPr marL="514350" indent="-514350">
              <a:buFont typeface="Wingdings" pitchFamily="2" charset="2"/>
              <a:buChar char="ü"/>
            </a:pPr>
            <a:r>
              <a:rPr lang="en-US" sz="2400" u="sng" dirty="0" smtClean="0"/>
              <a:t>Poor planning or design</a:t>
            </a:r>
          </a:p>
          <a:p>
            <a:pPr marL="514350" indent="-514350">
              <a:buFont typeface="Wingdings" pitchFamily="2" charset="2"/>
              <a:buChar char="ü"/>
            </a:pPr>
            <a:r>
              <a:rPr lang="en-US" sz="2400" u="sng" dirty="0" smtClean="0"/>
              <a:t>No test plans</a:t>
            </a:r>
          </a:p>
          <a:p>
            <a:pPr marL="514350" indent="-514350">
              <a:buFont typeface="Wingdings" pitchFamily="2" charset="2"/>
              <a:buChar char="ü"/>
            </a:pPr>
            <a:r>
              <a:rPr lang="en-US" sz="2400" dirty="0" smtClean="0"/>
              <a:t>Poor error handling</a:t>
            </a:r>
          </a:p>
          <a:p>
            <a:pPr marL="514350" indent="-514350">
              <a:buFont typeface="Wingdings" pitchFamily="2" charset="2"/>
              <a:buChar char="ü"/>
            </a:pPr>
            <a:r>
              <a:rPr lang="en-US" sz="2400" u="sng" dirty="0" smtClean="0"/>
              <a:t>No consistent style</a:t>
            </a:r>
          </a:p>
          <a:p>
            <a:pPr marL="514350" indent="-514350">
              <a:buFont typeface="Wingdings" pitchFamily="2" charset="2"/>
              <a:buChar char="ü"/>
            </a:pPr>
            <a:r>
              <a:rPr lang="en-US" sz="2400" dirty="0" smtClean="0"/>
              <a:t>Tight coupling, poor cohesion</a:t>
            </a:r>
          </a:p>
          <a:p>
            <a:pPr>
              <a:buFont typeface="Wingdings" pitchFamily="2" charset="2"/>
              <a:buChar char="ü"/>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dirty="0" smtClean="0"/>
              <a:t>#4 - </a:t>
            </a:r>
            <a:r>
              <a:rPr lang="en-US" sz="3200" b="0" i="0" kern="1200" spc="-100" dirty="0" smtClean="0">
                <a:solidFill>
                  <a:schemeClr val="accent1"/>
                </a:solidFill>
                <a:latin typeface="+mn-lt"/>
                <a:ea typeface="+mj-ea"/>
                <a:cs typeface="Arial"/>
              </a:rPr>
              <a:t>Use Customized Templates to Encourage Modularity and Minimize Debugging</a:t>
            </a:r>
            <a:endParaRPr lang="en-US" sz="3200" dirty="0" smtClean="0"/>
          </a:p>
        </p:txBody>
      </p:sp>
      <p:sp>
        <p:nvSpPr>
          <p:cNvPr id="3" name="Content Placeholder 2"/>
          <p:cNvSpPr>
            <a:spLocks noGrp="1"/>
          </p:cNvSpPr>
          <p:nvPr>
            <p:ph idx="1"/>
          </p:nvPr>
        </p:nvSpPr>
        <p:spPr>
          <a:xfrm>
            <a:off x="457200" y="1295400"/>
            <a:ext cx="8174242" cy="3810000"/>
          </a:xfrm>
        </p:spPr>
        <p:txBody>
          <a:bodyPr>
            <a:normAutofit fontScale="92500" lnSpcReduction="10000"/>
          </a:bodyPr>
          <a:lstStyle/>
          <a:p>
            <a:pPr>
              <a:buNone/>
            </a:pPr>
            <a:r>
              <a:rPr lang="en-US" dirty="0" smtClean="0"/>
              <a:t>Design and thoroughly test templates that can form the starting point for various types of modules.</a:t>
            </a:r>
          </a:p>
          <a:p>
            <a:r>
              <a:rPr lang="en-US" dirty="0" smtClean="0"/>
              <a:t>Encourages the writing of modular and readable code.</a:t>
            </a:r>
          </a:p>
          <a:p>
            <a:r>
              <a:rPr lang="en-US" dirty="0" smtClean="0"/>
              <a:t>Minimizes bugs by leveraging tested code.</a:t>
            </a:r>
          </a:p>
          <a:p>
            <a:r>
              <a:rPr lang="en-US" dirty="0" smtClean="0"/>
              <a:t>Facilitates faster code development by not starting from scratch or editing “cut &amp; paste”</a:t>
            </a:r>
          </a:p>
          <a:p>
            <a:endParaRPr lang="en-US" dirty="0" smtClean="0"/>
          </a:p>
          <a:p>
            <a:pPr>
              <a:buNone/>
            </a:pPr>
            <a:r>
              <a:rPr lang="en-US" dirty="0" smtClean="0"/>
              <a:t>Determine how to distribute the templates</a:t>
            </a:r>
          </a:p>
          <a:p>
            <a:r>
              <a:rPr lang="en-US" dirty="0" smtClean="0"/>
              <a:t>Project</a:t>
            </a:r>
          </a:p>
          <a:p>
            <a:r>
              <a:rPr lang="en-US" dirty="0" smtClean="0"/>
              <a:t>Template browser</a:t>
            </a:r>
          </a:p>
          <a:p>
            <a:endParaRPr lang="en-US" dirty="0" smtClean="0"/>
          </a:p>
        </p:txBody>
      </p:sp>
      <p:sp>
        <p:nvSpPr>
          <p:cNvPr id="4" name="TextBox 3"/>
          <p:cNvSpPr txBox="1"/>
          <p:nvPr/>
        </p:nvSpPr>
        <p:spPr>
          <a:xfrm>
            <a:off x="609600" y="4953000"/>
            <a:ext cx="8077200" cy="923330"/>
          </a:xfrm>
          <a:prstGeom prst="rect">
            <a:avLst/>
          </a:prstGeom>
          <a:noFill/>
        </p:spPr>
        <p:txBody>
          <a:bodyPr wrap="square" rtlCol="0">
            <a:spAutoFit/>
          </a:bodyPr>
          <a:lstStyle/>
          <a:p>
            <a:pPr algn="ctr"/>
            <a:r>
              <a:rPr lang="en-US" i="1" dirty="0" smtClean="0">
                <a:solidFill>
                  <a:schemeClr val="tx2"/>
                </a:solidFill>
              </a:rPr>
              <a:t>Informal surveys at several LabVIEW Developer Days indicates that very few start with templates.  Most begin with blank block diagrams or cut &amp; paste from previous applications!!!</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 Common Design Patterns to the Template Browser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07695" y="1143000"/>
            <a:ext cx="6817105" cy="4931928"/>
          </a:xfrm>
          <a:prstGeom prst="rect">
            <a:avLst/>
          </a:prstGeom>
          <a:noFill/>
          <a:ln w="9525">
            <a:noFill/>
            <a:miter lim="800000"/>
            <a:headEnd/>
            <a:tailEnd/>
          </a:ln>
        </p:spPr>
      </p:pic>
      <p:cxnSp>
        <p:nvCxnSpPr>
          <p:cNvPr id="5" name="Straight Arrow Connector 4"/>
          <p:cNvCxnSpPr/>
          <p:nvPr/>
        </p:nvCxnSpPr>
        <p:spPr>
          <a:xfrm>
            <a:off x="3810000" y="3886200"/>
            <a:ext cx="609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724400" y="3276600"/>
            <a:ext cx="3657600" cy="1477328"/>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Save a VI as a .</a:t>
            </a:r>
            <a:r>
              <a:rPr lang="en-US" dirty="0" err="1" smtClean="0">
                <a:solidFill>
                  <a:schemeClr val="tx2"/>
                </a:solidFill>
              </a:rPr>
              <a:t>vit</a:t>
            </a:r>
            <a:r>
              <a:rPr lang="en-US" dirty="0" smtClean="0">
                <a:solidFill>
                  <a:schemeClr val="tx2"/>
                </a:solidFill>
              </a:rPr>
              <a:t>  to create a template.  Save it to … LabVIEW/Templates so that the template will be displayed in the templates browser.</a:t>
            </a:r>
            <a:endParaRPr lang="en-US" dirty="0">
              <a:solidFill>
                <a:schemeClr val="tx2"/>
              </a:solidFill>
            </a:endParaRPr>
          </a:p>
        </p:txBody>
      </p:sp>
      <p:sp>
        <p:nvSpPr>
          <p:cNvPr id="7" name="Rounded Rectangle 6"/>
          <p:cNvSpPr/>
          <p:nvPr/>
        </p:nvSpPr>
        <p:spPr>
          <a:xfrm>
            <a:off x="1447800" y="3352800"/>
            <a:ext cx="2286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  Name Value Lookup Table</a:t>
            </a:r>
            <a:endParaRPr lang="en-US" dirty="0"/>
          </a:p>
        </p:txBody>
      </p:sp>
      <p:sp>
        <p:nvSpPr>
          <p:cNvPr id="3" name="Content Placeholder 2"/>
          <p:cNvSpPr>
            <a:spLocks noGrp="1"/>
          </p:cNvSpPr>
          <p:nvPr>
            <p:ph idx="1"/>
          </p:nvPr>
        </p:nvSpPr>
        <p:spPr/>
        <p:txBody>
          <a:bodyPr/>
          <a:lstStyle/>
          <a:p>
            <a:r>
              <a:rPr lang="en-US" dirty="0" smtClean="0"/>
              <a:t>Implementing a name value lookup table is a common task in any application.  Data is stored and later retrieved by using a naming convention to access the data.</a:t>
            </a:r>
          </a:p>
          <a:p>
            <a:r>
              <a:rPr lang="en-US" dirty="0" smtClean="0"/>
              <a:t>Can be used to store:</a:t>
            </a:r>
          </a:p>
          <a:p>
            <a:pPr lvl="1"/>
            <a:r>
              <a:rPr lang="en-US" dirty="0" smtClean="0"/>
              <a:t>References (User Events, DVRs, etc)</a:t>
            </a:r>
          </a:p>
          <a:p>
            <a:pPr lvl="1"/>
            <a:r>
              <a:rPr lang="en-US" dirty="0" smtClean="0"/>
              <a:t>Information about devices</a:t>
            </a:r>
          </a:p>
          <a:p>
            <a:pPr lvl="1"/>
            <a:r>
              <a:rPr lang="en-US" dirty="0" smtClean="0"/>
              <a:t>Paths for data storage</a:t>
            </a:r>
          </a:p>
          <a:p>
            <a:pPr lvl="1"/>
            <a:r>
              <a:rPr lang="en-US" dirty="0" smtClean="0"/>
              <a:t>Operator information</a:t>
            </a:r>
          </a:p>
          <a:p>
            <a:endParaRPr lang="en-US" dirty="0" smtClean="0"/>
          </a:p>
          <a:p>
            <a:pPr>
              <a:buNone/>
            </a:pPr>
            <a:endParaRPr lang="en-US" i="1" dirty="0">
              <a:solidFill>
                <a:schemeClr val="accent1"/>
              </a:solidFill>
            </a:endParaRPr>
          </a:p>
        </p:txBody>
      </p:sp>
      <p:graphicFrame>
        <p:nvGraphicFramePr>
          <p:cNvPr id="5" name="Table 4"/>
          <p:cNvGraphicFramePr>
            <a:graphicFrameLocks noGrp="1"/>
          </p:cNvGraphicFramePr>
          <p:nvPr/>
        </p:nvGraphicFramePr>
        <p:xfrm>
          <a:off x="1524000" y="4495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Name</a:t>
                      </a:r>
                      <a:endParaRPr lang="en-US" dirty="0"/>
                    </a:p>
                  </a:txBody>
                  <a:tcPr/>
                </a:tc>
                <a:tc>
                  <a:txBody>
                    <a:bodyPr/>
                    <a:lstStyle/>
                    <a:p>
                      <a:r>
                        <a:rPr lang="en-US" dirty="0" smtClean="0"/>
                        <a:t>Password</a:t>
                      </a:r>
                      <a:endParaRPr lang="en-US" dirty="0"/>
                    </a:p>
                  </a:txBody>
                  <a:tcPr/>
                </a:tc>
              </a:tr>
              <a:tr h="370840">
                <a:tc>
                  <a:txBody>
                    <a:bodyPr/>
                    <a:lstStyle/>
                    <a:p>
                      <a:r>
                        <a:rPr lang="en-US" dirty="0" smtClean="0"/>
                        <a:t>John</a:t>
                      </a:r>
                      <a:endParaRPr lang="en-US" dirty="0"/>
                    </a:p>
                  </a:txBody>
                  <a:tcPr/>
                </a:tc>
                <a:tc>
                  <a:txBody>
                    <a:bodyPr/>
                    <a:lstStyle/>
                    <a:p>
                      <a:r>
                        <a:rPr lang="en-US" dirty="0" smtClean="0"/>
                        <a:t>66ford90</a:t>
                      </a:r>
                      <a:endParaRPr lang="en-US" dirty="0"/>
                    </a:p>
                  </a:txBody>
                  <a:tcPr/>
                </a:tc>
              </a:tr>
              <a:tr h="370840">
                <a:tc>
                  <a:txBody>
                    <a:bodyPr/>
                    <a:lstStyle/>
                    <a:p>
                      <a:r>
                        <a:rPr lang="en-US" dirty="0" smtClean="0"/>
                        <a:t>Mary</a:t>
                      </a:r>
                      <a:endParaRPr lang="en-US" dirty="0"/>
                    </a:p>
                  </a:txBody>
                  <a:tcPr/>
                </a:tc>
                <a:tc>
                  <a:txBody>
                    <a:bodyPr/>
                    <a:lstStyle/>
                    <a:p>
                      <a:r>
                        <a:rPr lang="en-US" dirty="0" smtClean="0"/>
                        <a:t>spring2012</a:t>
                      </a:r>
                      <a:endParaRPr lang="en-US" dirty="0"/>
                    </a:p>
                  </a:txBody>
                  <a:tcPr/>
                </a:tc>
              </a:tr>
            </a:tbl>
          </a:graphicData>
        </a:graphic>
      </p:graphicFrame>
      <p:sp>
        <p:nvSpPr>
          <p:cNvPr id="6" name="TextBox 5"/>
          <p:cNvSpPr txBox="1"/>
          <p:nvPr/>
        </p:nvSpPr>
        <p:spPr>
          <a:xfrm>
            <a:off x="914400" y="5715000"/>
            <a:ext cx="7391400" cy="400110"/>
          </a:xfrm>
          <a:prstGeom prst="rect">
            <a:avLst/>
          </a:prstGeom>
          <a:noFill/>
        </p:spPr>
        <p:txBody>
          <a:bodyPr wrap="square" rtlCol="0">
            <a:spAutoFit/>
          </a:bodyPr>
          <a:lstStyle/>
          <a:p>
            <a:pPr algn="ctr"/>
            <a:r>
              <a:rPr lang="en-US" sz="2000" i="1" dirty="0" smtClean="0">
                <a:solidFill>
                  <a:schemeClr val="accent1"/>
                </a:solidFill>
              </a:rPr>
              <a:t>Array of names has corresponding array of data</a:t>
            </a:r>
            <a:endParaRPr lang="en-US" sz="2000"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New Template From The .</a:t>
            </a:r>
            <a:r>
              <a:rPr lang="en-US" dirty="0" err="1" smtClean="0"/>
              <a:t>vit</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762000" y="1524000"/>
            <a:ext cx="3457575" cy="3762375"/>
          </a:xfrm>
          <a:prstGeom prst="rect">
            <a:avLst/>
          </a:prstGeom>
          <a:noFill/>
          <a:ln w="9525">
            <a:noFill/>
            <a:miter lim="800000"/>
            <a:headEnd/>
            <a:tailEnd/>
          </a:ln>
        </p:spPr>
      </p:pic>
      <p:sp>
        <p:nvSpPr>
          <p:cNvPr id="8" name="TextBox 7"/>
          <p:cNvSpPr txBox="1"/>
          <p:nvPr/>
        </p:nvSpPr>
        <p:spPr>
          <a:xfrm>
            <a:off x="5029200" y="1752600"/>
            <a:ext cx="3657600" cy="341632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Note:  The behavior of the .</a:t>
            </a:r>
            <a:r>
              <a:rPr lang="en-US" dirty="0" err="1" smtClean="0">
                <a:solidFill>
                  <a:schemeClr val="tx2"/>
                </a:solidFill>
              </a:rPr>
              <a:t>vit</a:t>
            </a:r>
            <a:r>
              <a:rPr lang="en-US" dirty="0" smtClean="0">
                <a:solidFill>
                  <a:schemeClr val="tx2"/>
                </a:solidFill>
              </a:rPr>
              <a:t> file is different in the Windows explorer.  In windows, double clicking on the .</a:t>
            </a:r>
            <a:r>
              <a:rPr lang="en-US" dirty="0" err="1" smtClean="0">
                <a:solidFill>
                  <a:schemeClr val="tx2"/>
                </a:solidFill>
              </a:rPr>
              <a:t>vit</a:t>
            </a:r>
            <a:r>
              <a:rPr lang="en-US" dirty="0" smtClean="0">
                <a:solidFill>
                  <a:schemeClr val="tx2"/>
                </a:solidFill>
              </a:rPr>
              <a:t> will open a new VI from the template.  In LabVIEW you must right click on the template in the project and select New from Template to create the new file from the template.  Double clicking on the .</a:t>
            </a:r>
            <a:r>
              <a:rPr lang="en-US" dirty="0" err="1" smtClean="0">
                <a:solidFill>
                  <a:schemeClr val="tx2"/>
                </a:solidFill>
              </a:rPr>
              <a:t>vit</a:t>
            </a:r>
            <a:r>
              <a:rPr lang="en-US" dirty="0" smtClean="0">
                <a:solidFill>
                  <a:schemeClr val="tx2"/>
                </a:solidFill>
              </a:rPr>
              <a:t> in the project will open the template for editing.</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447800" y="1066800"/>
            <a:ext cx="6296025" cy="50768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Step 2:  Edit the Data That Will be Referenced by the Name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638800" y="1447800"/>
            <a:ext cx="2495550" cy="2838450"/>
          </a:xfrm>
          <a:prstGeom prst="rect">
            <a:avLst/>
          </a:prstGeom>
          <a:noFill/>
          <a:ln w="38100">
            <a:solidFill>
              <a:schemeClr val="accent1"/>
            </a:solidFill>
            <a:miter lim="800000"/>
            <a:headEnd/>
            <a:tailEnd/>
          </a:ln>
        </p:spPr>
      </p:pic>
      <p:sp>
        <p:nvSpPr>
          <p:cNvPr id="5" name="TextBox 4"/>
          <p:cNvSpPr txBox="1"/>
          <p:nvPr/>
        </p:nvSpPr>
        <p:spPr>
          <a:xfrm>
            <a:off x="1371600" y="3352800"/>
            <a:ext cx="3657600" cy="92333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Open a new type def from the front panel of the template and edit for the new module.</a:t>
            </a:r>
            <a:endParaRPr lang="en-US" dirty="0">
              <a:solidFill>
                <a:schemeClr val="tx2"/>
              </a:solidFill>
            </a:endParaRPr>
          </a:p>
        </p:txBody>
      </p:sp>
      <p:cxnSp>
        <p:nvCxnSpPr>
          <p:cNvPr id="7" name="Straight Arrow Connector 6"/>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Save the VI and Use It In Your Application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25236" y="2667000"/>
            <a:ext cx="2217964" cy="1143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810000" y="1524000"/>
            <a:ext cx="5010150" cy="3924300"/>
          </a:xfrm>
          <a:prstGeom prst="rect">
            <a:avLst/>
          </a:prstGeom>
          <a:noFill/>
          <a:ln w="9525">
            <a:solidFill>
              <a:schemeClr val="accent1"/>
            </a:solidFill>
            <a:miter lim="800000"/>
            <a:headEnd/>
            <a:tailEnd/>
          </a:ln>
        </p:spPr>
      </p:pic>
      <p:sp>
        <p:nvSpPr>
          <p:cNvPr id="6" name="Trapezoid 5"/>
          <p:cNvSpPr/>
          <p:nvPr/>
        </p:nvSpPr>
        <p:spPr>
          <a:xfrm rot="16200000">
            <a:off x="1232535" y="2908933"/>
            <a:ext cx="3962400" cy="1192531"/>
          </a:xfrm>
          <a:prstGeom prst="trapezoid">
            <a:avLst>
              <a:gd name="adj" fmla="val 149367"/>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4800" y="4572000"/>
            <a:ext cx="3276600" cy="1200329"/>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Start using the new module, leveraging the benefits of code that has already been tested.</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Custom Templates</a:t>
            </a:r>
            <a:endParaRPr lang="en-US" dirty="0"/>
          </a:p>
        </p:txBody>
      </p:sp>
      <p:pic>
        <p:nvPicPr>
          <p:cNvPr id="4" name="Picture 3"/>
          <p:cNvPicPr>
            <a:picLocks noChangeAspect="1"/>
          </p:cNvPicPr>
          <p:nvPr/>
        </p:nvPicPr>
        <p:blipFill>
          <a:blip r:embed="rId2"/>
          <a:stretch>
            <a:fillRect/>
          </a:stretch>
        </p:blipFill>
        <p:spPr>
          <a:xfrm>
            <a:off x="685800" y="1082932"/>
            <a:ext cx="7772400" cy="4708977"/>
          </a:xfrm>
          <a:prstGeom prst="rect">
            <a:avLst/>
          </a:prstGeom>
        </p:spPr>
      </p:pic>
      <p:pic>
        <p:nvPicPr>
          <p:cNvPr id="3" name="Picture 2"/>
          <p:cNvPicPr>
            <a:picLocks noChangeAspect="1"/>
          </p:cNvPicPr>
          <p:nvPr/>
        </p:nvPicPr>
        <p:blipFill>
          <a:blip r:embed="rId3"/>
          <a:stretch>
            <a:fillRect/>
          </a:stretch>
        </p:blipFill>
        <p:spPr>
          <a:xfrm>
            <a:off x="2590800" y="3810000"/>
            <a:ext cx="6096000" cy="2044574"/>
          </a:xfrm>
          <a:prstGeom prst="rect">
            <a:avLst/>
          </a:prstGeom>
        </p:spPr>
      </p:pic>
      <p:sp>
        <p:nvSpPr>
          <p:cNvPr id="5" name="TextBox 4"/>
          <p:cNvSpPr txBox="1"/>
          <p:nvPr/>
        </p:nvSpPr>
        <p:spPr>
          <a:xfrm>
            <a:off x="1676400" y="5562600"/>
            <a:ext cx="2667000" cy="369332"/>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Customer Template</a:t>
            </a:r>
            <a:endParaRPr lang="en-US" dirty="0">
              <a:solidFill>
                <a:schemeClr val="tx2"/>
              </a:solidFill>
            </a:endParaRPr>
          </a:p>
        </p:txBody>
      </p:sp>
      <p:cxnSp>
        <p:nvCxnSpPr>
          <p:cNvPr id="6" name="Straight Arrow Connector 5"/>
          <p:cNvCxnSpPr/>
          <p:nvPr/>
        </p:nvCxnSpPr>
        <p:spPr>
          <a:xfrm flipV="1">
            <a:off x="3124200" y="4876800"/>
            <a:ext cx="990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9189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Leverage Standard Design Patterns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62050" y="962025"/>
            <a:ext cx="6819900" cy="4933950"/>
          </a:xfrm>
          <a:prstGeom prst="rect">
            <a:avLst/>
          </a:prstGeom>
          <a:noFill/>
          <a:ln w="9525">
            <a:noFill/>
            <a:miter lim="800000"/>
            <a:headEnd/>
            <a:tailEnd/>
          </a:ln>
        </p:spPr>
      </p:pic>
      <p:cxnSp>
        <p:nvCxnSpPr>
          <p:cNvPr id="8" name="Straight Arrow Connector 7"/>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48200" y="2362200"/>
            <a:ext cx="3657599" cy="1754326"/>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These are excellent entry points for learning about how LabVIEW works.  They will be the foundation for more fully functional design patterns and templates.</a:t>
            </a:r>
            <a:endParaRPr lang="en-US" dirty="0">
              <a:solidFill>
                <a:schemeClr val="tx2"/>
              </a:solidFill>
            </a:endParaRPr>
          </a:p>
        </p:txBody>
      </p:sp>
      <p:sp>
        <p:nvSpPr>
          <p:cNvPr id="10" name="Rounded Rectangle 9"/>
          <p:cNvSpPr/>
          <p:nvPr/>
        </p:nvSpPr>
        <p:spPr>
          <a:xfrm>
            <a:off x="1828800" y="2362200"/>
            <a:ext cx="27432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810000" y="1371600"/>
            <a:ext cx="1981200" cy="3352800"/>
          </a:xfrm>
          <a:prstGeom prst="roundRect">
            <a:avLst/>
          </a:prstGeom>
          <a:noFill/>
          <a:ln w="38100">
            <a:solidFill>
              <a:schemeClr val="accent3"/>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Master Key Design Patterns and Understand Limitations</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TextBox 19"/>
          <p:cNvSpPr txBox="1"/>
          <p:nvPr/>
        </p:nvSpPr>
        <p:spPr>
          <a:xfrm>
            <a:off x="4191001" y="1600200"/>
            <a:ext cx="1295400" cy="923330"/>
          </a:xfrm>
          <a:prstGeom prst="rect">
            <a:avLst/>
          </a:prstGeom>
          <a:noFill/>
        </p:spPr>
        <p:txBody>
          <a:bodyPr wrap="square" rtlCol="0">
            <a:spAutoFit/>
          </a:bodyPr>
          <a:lstStyle/>
          <a:p>
            <a:r>
              <a:rPr lang="en-US" dirty="0" smtClean="0">
                <a:solidFill>
                  <a:schemeClr val="accent3"/>
                </a:solidFill>
              </a:rPr>
              <a:t>Master the </a:t>
            </a:r>
            <a:r>
              <a:rPr lang="en-US" b="1" u="sng" dirty="0" smtClean="0">
                <a:solidFill>
                  <a:schemeClr val="accent3"/>
                </a:solidFill>
              </a:rPr>
              <a:t>QMH</a:t>
            </a:r>
            <a:r>
              <a:rPr lang="en-US" dirty="0" smtClean="0">
                <a:solidFill>
                  <a:schemeClr val="accent3"/>
                </a:solidFill>
              </a:rPr>
              <a:t> and the </a:t>
            </a:r>
            <a:r>
              <a:rPr lang="en-US" b="1" u="sng" dirty="0" smtClean="0">
                <a:solidFill>
                  <a:schemeClr val="accent3"/>
                </a:solidFill>
              </a:rPr>
              <a:t>FGV</a:t>
            </a:r>
            <a:endParaRPr lang="en-US" b="1" u="sng" dirty="0">
              <a:solidFill>
                <a:schemeClr val="accent3"/>
              </a:solidFill>
            </a:endParaRPr>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a:t>
            </a:r>
            <a:r>
              <a:rPr lang="en-US" sz="1400" dirty="0" smtClean="0">
                <a:solidFill>
                  <a:prstClr val="black"/>
                </a:solidFill>
              </a:rPr>
              <a:t>Oriented</a:t>
            </a:r>
            <a:endParaRPr lang="en-US" sz="1400" dirty="0">
              <a:solidFill>
                <a:prstClr val="black"/>
              </a:solidFill>
            </a:endParaRP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Architecture/Design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13" name="Content Placeholder 12"/>
          <p:cNvSpPr>
            <a:spLocks noGrp="1"/>
          </p:cNvSpPr>
          <p:nvPr>
            <p:ph idx="1"/>
          </p:nvPr>
        </p:nvSpPr>
        <p:spPr>
          <a:xfrm>
            <a:off x="457200" y="1676400"/>
            <a:ext cx="8174242" cy="4949008"/>
          </a:xfrm>
        </p:spPr>
        <p:txBody>
          <a:bodyPr/>
          <a:lstStyle/>
          <a:p>
            <a:r>
              <a:rPr lang="en-US" dirty="0" smtClean="0"/>
              <a:t>Use a Queued Message Hander template for each process.</a:t>
            </a:r>
          </a:p>
          <a:p>
            <a:r>
              <a:rPr lang="en-US" dirty="0" smtClean="0"/>
              <a:t>Use Queues and FGVs for inter-process communication.</a:t>
            </a:r>
          </a:p>
          <a:p>
            <a:r>
              <a:rPr lang="en-US" dirty="0" smtClean="0"/>
              <a:t>This is the beginning and essential for better understanding other communication options.</a:t>
            </a:r>
            <a:endParaRPr lang="en-US" dirty="0"/>
          </a:p>
        </p:txBody>
      </p:sp>
      <p:grpSp>
        <p:nvGrpSpPr>
          <p:cNvPr id="3" name="Group 21"/>
          <p:cNvGrpSpPr/>
          <p:nvPr/>
        </p:nvGrpSpPr>
        <p:grpSpPr>
          <a:xfrm>
            <a:off x="743908" y="4494511"/>
            <a:ext cx="1673816" cy="1533234"/>
            <a:chOff x="7675982" y="2883739"/>
            <a:chExt cx="1038225" cy="952500"/>
          </a:xfrm>
        </p:grpSpPr>
        <p:pic>
          <p:nvPicPr>
            <p:cNvPr id="2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4" name="Rectangle 2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A</a:t>
              </a:r>
              <a:endParaRPr lang="en-US" b="1" dirty="0"/>
            </a:p>
          </p:txBody>
        </p:sp>
      </p:grpSp>
      <p:grpSp>
        <p:nvGrpSpPr>
          <p:cNvPr id="4" name="Group 24"/>
          <p:cNvGrpSpPr/>
          <p:nvPr/>
        </p:nvGrpSpPr>
        <p:grpSpPr>
          <a:xfrm>
            <a:off x="6987139" y="4491927"/>
            <a:ext cx="1673816" cy="1533234"/>
            <a:chOff x="7675982" y="2883739"/>
            <a:chExt cx="1038225" cy="952500"/>
          </a:xfrm>
        </p:grpSpPr>
        <p:pic>
          <p:nvPicPr>
            <p:cNvPr id="2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7" name="Rectangle 2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B</a:t>
              </a:r>
              <a:endParaRPr lang="en-US" b="1" dirty="0"/>
            </a:p>
          </p:txBody>
        </p:sp>
      </p:grpSp>
      <p:sp>
        <p:nvSpPr>
          <p:cNvPr id="28" name="Left-Right Arrow 27"/>
          <p:cNvSpPr/>
          <p:nvPr/>
        </p:nvSpPr>
        <p:spPr>
          <a:xfrm>
            <a:off x="2479729" y="4343401"/>
            <a:ext cx="4401517" cy="1638946"/>
          </a:xfrm>
          <a:prstGeom prst="leftRightArrow">
            <a:avLst>
              <a:gd name="adj1" fmla="val 563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Inter-process Communication</a:t>
            </a:r>
          </a:p>
          <a:p>
            <a:pPr algn="ctr"/>
            <a:r>
              <a:rPr lang="en-US" dirty="0" smtClean="0"/>
              <a:t>Store, Stream, Send message?</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Queued Message Handler (QMH):  Based on Producer/Consumer (Events) </a:t>
            </a:r>
            <a:endParaRPr lang="en-US" dirty="0"/>
          </a:p>
        </p:txBody>
      </p:sp>
      <p:sp>
        <p:nvSpPr>
          <p:cNvPr id="199684" name="Rectangle 4"/>
          <p:cNvSpPr>
            <a:spLocks noGrp="1" noChangeArrowheads="1"/>
          </p:cNvSpPr>
          <p:nvPr>
            <p:ph sz="half" idx="1"/>
          </p:nvPr>
        </p:nvSpPr>
        <p:spPr>
          <a:xfrm>
            <a:off x="457200" y="1600200"/>
            <a:ext cx="4038600" cy="4949008"/>
          </a:xfrm>
        </p:spPr>
        <p:txBody>
          <a:bodyPr/>
          <a:lstStyle/>
          <a:p>
            <a:pPr lvl="1"/>
            <a:r>
              <a:rPr lang="en-US" dirty="0" smtClean="0"/>
              <a:t>Efficiently responds to </a:t>
            </a:r>
            <a:br>
              <a:rPr lang="en-US" dirty="0" smtClean="0"/>
            </a:br>
            <a:r>
              <a:rPr lang="en-US" dirty="0" smtClean="0"/>
              <a:t>the user interface</a:t>
            </a:r>
          </a:p>
          <a:p>
            <a:pPr lvl="1"/>
            <a:endParaRPr lang="en-US" dirty="0" smtClean="0"/>
          </a:p>
          <a:p>
            <a:pPr lvl="1"/>
            <a:r>
              <a:rPr lang="en-US" dirty="0" smtClean="0"/>
              <a:t>Divide commands into </a:t>
            </a:r>
            <a:br>
              <a:rPr lang="en-US" dirty="0" smtClean="0"/>
            </a:br>
            <a:r>
              <a:rPr lang="en-US" dirty="0" smtClean="0"/>
              <a:t>categories</a:t>
            </a:r>
          </a:p>
          <a:p>
            <a:pPr lvl="2"/>
            <a:r>
              <a:rPr lang="en-US" dirty="0" smtClean="0"/>
              <a:t>Producer handles </a:t>
            </a:r>
            <a:br>
              <a:rPr lang="en-US" dirty="0" smtClean="0"/>
            </a:br>
            <a:r>
              <a:rPr lang="en-US" dirty="0" smtClean="0"/>
              <a:t>immediate response </a:t>
            </a:r>
          </a:p>
          <a:p>
            <a:pPr lvl="2"/>
            <a:r>
              <a:rPr lang="en-US" dirty="0" smtClean="0"/>
              <a:t>Consumer handles </a:t>
            </a:r>
            <a:br>
              <a:rPr lang="en-US" dirty="0" smtClean="0"/>
            </a:br>
            <a:r>
              <a:rPr lang="en-US" dirty="0" smtClean="0"/>
              <a:t>extended processing</a:t>
            </a:r>
          </a:p>
        </p:txBody>
      </p:sp>
      <p:pic>
        <p:nvPicPr>
          <p:cNvPr id="7" name="Picture 8" descr="producer consumer with events"/>
          <p:cNvPicPr>
            <a:picLocks noChangeAspect="1" noChangeArrowheads="1"/>
          </p:cNvPicPr>
          <p:nvPr/>
        </p:nvPicPr>
        <p:blipFill>
          <a:blip r:embed="rId3" cstate="print"/>
          <a:stretch>
            <a:fillRect/>
          </a:stretch>
        </p:blipFill>
        <p:spPr bwMode="auto">
          <a:xfrm>
            <a:off x="3810000" y="1745672"/>
            <a:ext cx="5213360" cy="343592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Producer/Consumer (Events):  Needs To Be Extended To Be a Useful Template</a:t>
            </a:r>
            <a:endParaRPr lang="en-US" dirty="0"/>
          </a:p>
        </p:txBody>
      </p:sp>
      <p:pic>
        <p:nvPicPr>
          <p:cNvPr id="7" name="Picture 8" descr="producer consumer with events"/>
          <p:cNvPicPr>
            <a:picLocks noChangeAspect="1" noChangeArrowheads="1"/>
          </p:cNvPicPr>
          <p:nvPr/>
        </p:nvPicPr>
        <p:blipFill>
          <a:blip r:embed="rId3" cstate="print"/>
          <a:stretch>
            <a:fillRect/>
          </a:stretch>
        </p:blipFill>
        <p:spPr bwMode="auto">
          <a:xfrm>
            <a:off x="-838200" y="1676400"/>
            <a:ext cx="6127799" cy="4038600"/>
          </a:xfrm>
          <a:prstGeom prst="rect">
            <a:avLst/>
          </a:prstGeom>
          <a:noFill/>
          <a:ln w="9525">
            <a:noFill/>
            <a:miter lim="800000"/>
            <a:headEnd/>
            <a:tailEnd/>
          </a:ln>
        </p:spPr>
      </p:pic>
      <p:sp>
        <p:nvSpPr>
          <p:cNvPr id="11" name="Content Placeholder 10"/>
          <p:cNvSpPr>
            <a:spLocks noGrp="1"/>
          </p:cNvSpPr>
          <p:nvPr>
            <p:ph idx="1"/>
          </p:nvPr>
        </p:nvSpPr>
        <p:spPr>
          <a:xfrm>
            <a:off x="5257800" y="2057400"/>
            <a:ext cx="3721304" cy="3298216"/>
          </a:xfrm>
          <a:ln>
            <a:solidFill>
              <a:schemeClr val="accent1"/>
            </a:solidFill>
          </a:ln>
        </p:spPr>
        <p:txBody>
          <a:bodyPr>
            <a:normAutofit fontScale="92500" lnSpcReduction="20000"/>
          </a:bodyPr>
          <a:lstStyle/>
          <a:p>
            <a:pPr marL="457200" indent="-457200">
              <a:buFont typeface="+mj-lt"/>
              <a:buAutoNum type="arabicPeriod"/>
            </a:pPr>
            <a:r>
              <a:rPr lang="en-US" dirty="0" smtClean="0"/>
              <a:t>Encapsulate Queue VIs into </a:t>
            </a:r>
            <a:r>
              <a:rPr lang="en-US" dirty="0" err="1" smtClean="0"/>
              <a:t>SubVIs</a:t>
            </a:r>
            <a:endParaRPr lang="en-US" dirty="0" smtClean="0"/>
          </a:p>
          <a:p>
            <a:pPr marL="457200" indent="-457200">
              <a:buFont typeface="+mj-lt"/>
              <a:buAutoNum type="arabicPeriod"/>
            </a:pPr>
            <a:r>
              <a:rPr lang="en-US" dirty="0" smtClean="0"/>
              <a:t>Develop error handing code</a:t>
            </a:r>
          </a:p>
          <a:p>
            <a:pPr marL="457200" indent="-457200">
              <a:buFont typeface="+mj-lt"/>
              <a:buAutoNum type="arabicPeriod"/>
            </a:pPr>
            <a:r>
              <a:rPr lang="en-US" dirty="0" smtClean="0"/>
              <a:t>Develop exit strategy</a:t>
            </a:r>
          </a:p>
          <a:p>
            <a:pPr marL="457200" indent="-457200">
              <a:buFont typeface="+mj-lt"/>
              <a:buAutoNum type="arabicPeriod"/>
            </a:pPr>
            <a:r>
              <a:rPr lang="en-US" dirty="0" smtClean="0"/>
              <a:t>Change constant to control</a:t>
            </a:r>
          </a:p>
          <a:p>
            <a:pPr marL="457200" indent="-457200">
              <a:buFont typeface="+mj-lt"/>
              <a:buAutoNum type="arabicPeriod"/>
            </a:pPr>
            <a:r>
              <a:rPr lang="en-US" dirty="0" smtClean="0"/>
              <a:t>Add standard cases, such as Startup, Error, and Shutdown</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2013 </a:t>
            </a:r>
            <a:r>
              <a:rPr lang="en-US" dirty="0" smtClean="0"/>
              <a:t>Queued Message Handler – Effectively Extends Producer/Consumer </a:t>
            </a:r>
            <a:endParaRPr lang="en-US" dirty="0"/>
          </a:p>
        </p:txBody>
      </p:sp>
      <p:sp>
        <p:nvSpPr>
          <p:cNvPr id="7" name="Content Placeholder 10"/>
          <p:cNvSpPr>
            <a:spLocks noGrp="1"/>
          </p:cNvSpPr>
          <p:nvPr>
            <p:ph idx="1"/>
          </p:nvPr>
        </p:nvSpPr>
        <p:spPr>
          <a:xfrm>
            <a:off x="7086600" y="1219200"/>
            <a:ext cx="1981200" cy="2743200"/>
          </a:xfrm>
          <a:ln>
            <a:solidFill>
              <a:schemeClr val="accent1"/>
            </a:solidFill>
          </a:ln>
        </p:spPr>
        <p:txBody>
          <a:bodyPr>
            <a:normAutofit fontScale="92500" lnSpcReduction="20000"/>
          </a:bodyPr>
          <a:lstStyle/>
          <a:p>
            <a:pPr marL="457200" indent="-457200">
              <a:buFont typeface="+mj-lt"/>
              <a:buAutoNum type="arabicPeriod"/>
            </a:pPr>
            <a:r>
              <a:rPr lang="en-US" dirty="0" err="1" smtClean="0"/>
              <a:t>SubVIs</a:t>
            </a:r>
            <a:endParaRPr lang="en-US" dirty="0" smtClean="0"/>
          </a:p>
          <a:p>
            <a:pPr marL="457200" indent="-457200">
              <a:buFont typeface="+mj-lt"/>
              <a:buAutoNum type="arabicPeriod"/>
            </a:pPr>
            <a:r>
              <a:rPr lang="en-US" dirty="0" smtClean="0"/>
              <a:t>Handle errors</a:t>
            </a:r>
          </a:p>
          <a:p>
            <a:pPr marL="457200" indent="-457200">
              <a:buFont typeface="+mj-lt"/>
              <a:buAutoNum type="arabicPeriod"/>
            </a:pPr>
            <a:r>
              <a:rPr lang="en-US" dirty="0" smtClean="0"/>
              <a:t>Exit strategy</a:t>
            </a:r>
          </a:p>
          <a:p>
            <a:pPr marL="457200" indent="-457200">
              <a:buFont typeface="+mj-lt"/>
              <a:buAutoNum type="arabicPeriod"/>
            </a:pPr>
            <a:r>
              <a:rPr lang="en-US" dirty="0" smtClean="0"/>
              <a:t>Controls</a:t>
            </a:r>
          </a:p>
          <a:p>
            <a:pPr marL="457200" indent="-457200">
              <a:buFont typeface="+mj-lt"/>
              <a:buAutoNum type="arabicPeriod"/>
            </a:pPr>
            <a:r>
              <a:rPr lang="en-US" dirty="0" smtClean="0"/>
              <a:t>Standard cases</a:t>
            </a:r>
          </a:p>
        </p:txBody>
      </p:sp>
      <p:pic>
        <p:nvPicPr>
          <p:cNvPr id="3" name="Picture 2"/>
          <p:cNvPicPr>
            <a:picLocks noChangeAspect="1"/>
          </p:cNvPicPr>
          <p:nvPr/>
        </p:nvPicPr>
        <p:blipFill>
          <a:blip r:embed="rId2"/>
          <a:stretch>
            <a:fillRect/>
          </a:stretch>
        </p:blipFill>
        <p:spPr>
          <a:xfrm>
            <a:off x="-228600" y="1295400"/>
            <a:ext cx="7326704" cy="445457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#1 – QDMH Main.vi (Advanced Architectures in LabVIEW Course)</a:t>
            </a:r>
            <a:endParaRPr lang="en-US" dirty="0"/>
          </a:p>
        </p:txBody>
      </p:sp>
      <p:sp>
        <p:nvSpPr>
          <p:cNvPr id="3" name="Content Placeholder 2"/>
          <p:cNvSpPr>
            <a:spLocks noGrp="1"/>
          </p:cNvSpPr>
          <p:nvPr>
            <p:ph idx="1"/>
          </p:nvPr>
        </p:nvSpPr>
        <p:spPr>
          <a:xfrm>
            <a:off x="489100" y="4724400"/>
            <a:ext cx="8197701" cy="1524000"/>
          </a:xfrm>
        </p:spPr>
        <p:txBody>
          <a:bodyPr>
            <a:normAutofit fontScale="92500" lnSpcReduction="10000"/>
          </a:bodyPr>
          <a:lstStyle/>
          <a:p>
            <a:r>
              <a:rPr lang="en-US" dirty="0" smtClean="0"/>
              <a:t>Polymorphic VIs add flexibility.</a:t>
            </a:r>
          </a:p>
          <a:p>
            <a:r>
              <a:rPr lang="en-US" dirty="0" smtClean="0"/>
              <a:t>One loop is used, which simplifies passing data to the event structure and eliminates the need for user events.</a:t>
            </a:r>
          </a:p>
          <a:p>
            <a:r>
              <a:rPr lang="en-US" dirty="0" smtClean="0"/>
              <a:t>Only Queues are used.  Does not use User Events.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5250" y="1400175"/>
            <a:ext cx="8888591" cy="32670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_bd_qdmh main vit.bmp"/>
          <p:cNvPicPr>
            <a:picLocks noChangeAspect="1" noChangeArrowheads="1"/>
          </p:cNvPicPr>
          <p:nvPr/>
        </p:nvPicPr>
        <p:blipFill>
          <a:blip r:embed="rId3" cstate="print"/>
          <a:srcRect/>
          <a:stretch>
            <a:fillRect/>
          </a:stretch>
        </p:blipFill>
        <p:spPr bwMode="auto">
          <a:xfrm>
            <a:off x="97067" y="1259690"/>
            <a:ext cx="8881835" cy="5529378"/>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Queue-Driven Message Handler </a:t>
            </a:r>
            <a:r>
              <a:rPr lang="en-US" baseline="0" dirty="0" smtClean="0"/>
              <a:t>Design Considerations</a:t>
            </a:r>
            <a:endParaRPr lang="en-US" dirty="0"/>
          </a:p>
        </p:txBody>
      </p:sp>
      <p:sp>
        <p:nvSpPr>
          <p:cNvPr id="5" name="TextBox 4"/>
          <p:cNvSpPr txBox="1"/>
          <p:nvPr/>
        </p:nvSpPr>
        <p:spPr>
          <a:xfrm>
            <a:off x="152400" y="2510444"/>
            <a:ext cx="1762619" cy="373659"/>
          </a:xfrm>
          <a:prstGeom prst="rect">
            <a:avLst/>
          </a:prstGeom>
          <a:noFill/>
        </p:spPr>
        <p:txBody>
          <a:bodyPr wrap="none" lIns="91430" tIns="45716" rIns="91430" bIns="45716" rtlCol="0">
            <a:spAutoFit/>
          </a:bodyPr>
          <a:lstStyle/>
          <a:p>
            <a:r>
              <a:rPr lang="en-US" b="1" dirty="0" smtClean="0">
                <a:solidFill>
                  <a:srgbClr val="FF0000"/>
                </a:solidFill>
              </a:rPr>
              <a:t>One loop or two?</a:t>
            </a:r>
            <a:endParaRPr lang="en-US" b="1" dirty="0">
              <a:solidFill>
                <a:srgbClr val="FF0000"/>
              </a:solidFill>
            </a:endParaRPr>
          </a:p>
        </p:txBody>
      </p:sp>
      <p:sp>
        <p:nvSpPr>
          <p:cNvPr id="6" name="TextBox 5"/>
          <p:cNvSpPr txBox="1"/>
          <p:nvPr/>
        </p:nvSpPr>
        <p:spPr>
          <a:xfrm>
            <a:off x="3389586" y="4073856"/>
            <a:ext cx="2692486" cy="373659"/>
          </a:xfrm>
          <a:prstGeom prst="rect">
            <a:avLst/>
          </a:prstGeom>
          <a:noFill/>
        </p:spPr>
        <p:txBody>
          <a:bodyPr wrap="none" lIns="91430" tIns="45716" rIns="91430" bIns="45716" rtlCol="0">
            <a:spAutoFit/>
          </a:bodyPr>
          <a:lstStyle/>
          <a:p>
            <a:r>
              <a:rPr lang="en-US" b="1" dirty="0" smtClean="0">
                <a:solidFill>
                  <a:srgbClr val="FF0000"/>
                </a:solidFill>
              </a:rPr>
              <a:t>One shift register or many?</a:t>
            </a:r>
            <a:endParaRPr lang="en-US" b="1" dirty="0">
              <a:solidFill>
                <a:srgbClr val="FF0000"/>
              </a:solidFill>
            </a:endParaRPr>
          </a:p>
        </p:txBody>
      </p:sp>
      <p:sp>
        <p:nvSpPr>
          <p:cNvPr id="9" name="TextBox 8"/>
          <p:cNvSpPr txBox="1"/>
          <p:nvPr/>
        </p:nvSpPr>
        <p:spPr>
          <a:xfrm>
            <a:off x="520274" y="3815056"/>
            <a:ext cx="1355824" cy="923322"/>
          </a:xfrm>
          <a:prstGeom prst="rect">
            <a:avLst/>
          </a:prstGeom>
          <a:noFill/>
        </p:spPr>
        <p:txBody>
          <a:bodyPr wrap="square" lIns="91430" tIns="45716" rIns="91430" bIns="45716" rtlCol="0">
            <a:spAutoFit/>
          </a:bodyPr>
          <a:lstStyle/>
          <a:p>
            <a:r>
              <a:rPr lang="en-US" b="1" dirty="0" smtClean="0">
                <a:solidFill>
                  <a:srgbClr val="FF0000"/>
                </a:solidFill>
              </a:rPr>
              <a:t>Data type for the Queue element?</a:t>
            </a:r>
            <a:endParaRPr lang="en-US" b="1" dirty="0">
              <a:solidFill>
                <a:srgbClr val="FF0000"/>
              </a:solidFill>
            </a:endParaRPr>
          </a:p>
        </p:txBody>
      </p:sp>
      <p:sp>
        <p:nvSpPr>
          <p:cNvPr id="10" name="TextBox 9"/>
          <p:cNvSpPr txBox="1"/>
          <p:nvPr/>
        </p:nvSpPr>
        <p:spPr>
          <a:xfrm>
            <a:off x="3765331" y="5086948"/>
            <a:ext cx="1741205" cy="373659"/>
          </a:xfrm>
          <a:prstGeom prst="rect">
            <a:avLst/>
          </a:prstGeom>
          <a:noFill/>
        </p:spPr>
        <p:txBody>
          <a:bodyPr wrap="none" lIns="91430" tIns="45716" rIns="91430" bIns="45716" rtlCol="0">
            <a:spAutoFit/>
          </a:bodyPr>
          <a:lstStyle/>
          <a:p>
            <a:r>
              <a:rPr lang="en-US" b="1" dirty="0" smtClean="0">
                <a:solidFill>
                  <a:srgbClr val="FF0000"/>
                </a:solidFill>
              </a:rPr>
              <a:t>Enum or String ?</a:t>
            </a:r>
            <a:endParaRPr lang="en-US" b="1" dirty="0">
              <a:solidFill>
                <a:srgbClr val="FF0000"/>
              </a:solidFill>
            </a:endParaRPr>
          </a:p>
        </p:txBody>
      </p:sp>
      <p:cxnSp>
        <p:nvCxnSpPr>
          <p:cNvPr id="12" name="Straight Arrow Connector 11"/>
          <p:cNvCxnSpPr/>
          <p:nvPr/>
        </p:nvCxnSpPr>
        <p:spPr>
          <a:xfrm>
            <a:off x="1340066" y="4729655"/>
            <a:ext cx="15765" cy="16080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0"/>
          </p:cNvCxnSpPr>
          <p:nvPr/>
        </p:nvCxnSpPr>
        <p:spPr>
          <a:xfrm flipV="1">
            <a:off x="1033710" y="2128345"/>
            <a:ext cx="858152" cy="3820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1"/>
          </p:cNvCxnSpPr>
          <p:nvPr/>
        </p:nvCxnSpPr>
        <p:spPr>
          <a:xfrm flipH="1">
            <a:off x="2128345" y="4260686"/>
            <a:ext cx="1261241" cy="12887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1"/>
          </p:cNvCxnSpPr>
          <p:nvPr/>
        </p:nvCxnSpPr>
        <p:spPr>
          <a:xfrm flipH="1">
            <a:off x="3121572" y="5273778"/>
            <a:ext cx="643759" cy="795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#2– Asynchronous Message Communication (AMC) Reference Library</a:t>
            </a:r>
            <a:endParaRPr lang="en-US" dirty="0"/>
          </a:p>
        </p:txBody>
      </p:sp>
      <p:pic>
        <p:nvPicPr>
          <p:cNvPr id="331778" name="Picture 2" descr="http://zone.ni.com/cms/images/devzone/epd/amc_QMH_Template.png"/>
          <p:cNvPicPr>
            <a:picLocks noChangeAspect="1" noChangeArrowheads="1"/>
          </p:cNvPicPr>
          <p:nvPr/>
        </p:nvPicPr>
        <p:blipFill>
          <a:blip r:embed="rId3" cstate="print"/>
          <a:srcRect/>
          <a:stretch>
            <a:fillRect/>
          </a:stretch>
        </p:blipFill>
        <p:spPr bwMode="auto">
          <a:xfrm>
            <a:off x="304800" y="2347596"/>
            <a:ext cx="8667750" cy="3748404"/>
          </a:xfrm>
          <a:prstGeom prst="rect">
            <a:avLst/>
          </a:prstGeom>
          <a:noFill/>
        </p:spPr>
      </p:pic>
      <p:sp>
        <p:nvSpPr>
          <p:cNvPr id="3" name="Content Placeholder 2"/>
          <p:cNvSpPr>
            <a:spLocks noGrp="1"/>
          </p:cNvSpPr>
          <p:nvPr>
            <p:ph idx="1"/>
          </p:nvPr>
        </p:nvSpPr>
        <p:spPr>
          <a:xfrm>
            <a:off x="-457200" y="1223192"/>
            <a:ext cx="8174242" cy="4949008"/>
          </a:xfrm>
        </p:spPr>
        <p:txBody>
          <a:bodyPr/>
          <a:lstStyle/>
          <a:p>
            <a:pPr lvl="1"/>
            <a:r>
              <a:rPr lang="en-US" dirty="0" smtClean="0"/>
              <a:t>Download from NI.com</a:t>
            </a:r>
            <a:endParaRPr lang="en-US" dirty="0" smtClean="0">
              <a:latin typeface="Courier" pitchFamily="49" charset="0"/>
            </a:endParaRPr>
          </a:p>
          <a:p>
            <a:pPr lvl="1"/>
            <a:r>
              <a:rPr lang="en-US" dirty="0" smtClean="0"/>
              <a:t>Includes examples and templates</a:t>
            </a:r>
          </a:p>
          <a:p>
            <a:pPr lvl="1"/>
            <a:r>
              <a:rPr lang="en-US" dirty="0" smtClean="0"/>
              <a:t>Communicates across the network.</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#3 – Top Level Baseline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09650" y="1066800"/>
            <a:ext cx="6838950" cy="4534919"/>
          </a:xfrm>
          <a:prstGeom prst="rect">
            <a:avLst/>
          </a:prstGeom>
          <a:noFill/>
          <a:ln w="9525">
            <a:noFill/>
            <a:miter lim="800000"/>
            <a:headEnd/>
            <a:tailEnd/>
          </a:ln>
        </p:spPr>
      </p:pic>
      <p:sp>
        <p:nvSpPr>
          <p:cNvPr id="3" name="Content Placeholder 2"/>
          <p:cNvSpPr>
            <a:spLocks noGrp="1"/>
          </p:cNvSpPr>
          <p:nvPr>
            <p:ph idx="1"/>
          </p:nvPr>
        </p:nvSpPr>
        <p:spPr>
          <a:xfrm>
            <a:off x="457200" y="4114800"/>
            <a:ext cx="4330904" cy="1676400"/>
          </a:xfrm>
          <a:solidFill>
            <a:schemeClr val="bg1"/>
          </a:solidFill>
          <a:ln>
            <a:solidFill>
              <a:schemeClr val="accent1"/>
            </a:solidFill>
          </a:ln>
        </p:spPr>
        <p:txBody>
          <a:bodyPr>
            <a:normAutofit lnSpcReduction="10000"/>
          </a:bodyPr>
          <a:lstStyle/>
          <a:p>
            <a:r>
              <a:rPr lang="en-US" dirty="0" smtClean="0"/>
              <a:t>Available from lavag.org</a:t>
            </a:r>
          </a:p>
          <a:p>
            <a:r>
              <a:rPr lang="en-US" dirty="0" smtClean="0"/>
              <a:t>Extensive feature additions</a:t>
            </a:r>
          </a:p>
          <a:p>
            <a:r>
              <a:rPr lang="en-US" dirty="0" smtClean="0"/>
              <a:t>Same building blocks</a:t>
            </a:r>
          </a:p>
          <a:p>
            <a:r>
              <a:rPr lang="en-US" dirty="0" smtClean="0"/>
              <a:t>Reference design from NI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#4 – JKI State Machine</a:t>
            </a:r>
            <a:endParaRPr lang="en-US" dirty="0"/>
          </a:p>
        </p:txBody>
      </p:sp>
      <p:sp>
        <p:nvSpPr>
          <p:cNvPr id="3" name="Content Placeholder 2"/>
          <p:cNvSpPr>
            <a:spLocks noGrp="1"/>
          </p:cNvSpPr>
          <p:nvPr>
            <p:ph idx="1"/>
          </p:nvPr>
        </p:nvSpPr>
        <p:spPr>
          <a:xfrm>
            <a:off x="469696" y="1121384"/>
            <a:ext cx="8445704" cy="4974616"/>
          </a:xfrm>
        </p:spPr>
        <p:txBody>
          <a:bodyPr/>
          <a:lstStyle/>
          <a:p>
            <a:r>
              <a:rPr lang="en-US" dirty="0" smtClean="0">
                <a:hlinkClick r:id="rId2"/>
              </a:rPr>
              <a:t>www.ni.com/LabVIEWtools</a:t>
            </a:r>
            <a:endParaRPr lang="en-US" dirty="0" smtClean="0"/>
          </a:p>
          <a:p>
            <a:r>
              <a:rPr lang="en-US" dirty="0" smtClean="0"/>
              <a:t>Additional information at jki.net (Beyond State Machines)</a:t>
            </a:r>
          </a:p>
          <a:p>
            <a:r>
              <a:rPr lang="en-US" dirty="0" smtClean="0"/>
              <a:t>Uses only User Events</a:t>
            </a: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533400" y="2514600"/>
            <a:ext cx="7915275" cy="3695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from </a:t>
            </a:r>
            <a:r>
              <a:rPr lang="en-US" dirty="0" err="1" smtClean="0"/>
              <a:t>Wirebird</a:t>
            </a:r>
            <a:r>
              <a:rPr lang="en-US" dirty="0" smtClean="0"/>
              <a:t> Labs in Q4 2014</a:t>
            </a:r>
            <a:endParaRPr lang="en-US" dirty="0"/>
          </a:p>
        </p:txBody>
      </p:sp>
      <p:pic>
        <p:nvPicPr>
          <p:cNvPr id="4" name="Picture 3"/>
          <p:cNvPicPr>
            <a:picLocks noChangeAspect="1"/>
          </p:cNvPicPr>
          <p:nvPr/>
        </p:nvPicPr>
        <p:blipFill>
          <a:blip r:embed="rId2"/>
          <a:stretch>
            <a:fillRect/>
          </a:stretch>
        </p:blipFill>
        <p:spPr>
          <a:xfrm>
            <a:off x="0" y="1295400"/>
            <a:ext cx="9144000" cy="4236486"/>
          </a:xfrm>
          <a:prstGeom prst="rect">
            <a:avLst/>
          </a:prstGeom>
        </p:spPr>
      </p:pic>
      <p:cxnSp>
        <p:nvCxnSpPr>
          <p:cNvPr id="6" name="Straight Arrow Connector 5"/>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43000" y="5638800"/>
            <a:ext cx="7052205" cy="461665"/>
          </a:xfrm>
          <a:prstGeom prst="rect">
            <a:avLst/>
          </a:prstGeom>
          <a:noFill/>
        </p:spPr>
        <p:txBody>
          <a:bodyPr wrap="none" rtlCol="0">
            <a:spAutoFit/>
          </a:bodyPr>
          <a:lstStyle/>
          <a:p>
            <a:r>
              <a:rPr lang="en-US" sz="2400" i="1" dirty="0" smtClean="0">
                <a:solidFill>
                  <a:schemeClr val="tx2"/>
                </a:solidFill>
              </a:rPr>
              <a:t>Architecture and Connectivity Outside LabVIEW!!!</a:t>
            </a:r>
            <a:endParaRPr lang="en-US" sz="2400" i="1" dirty="0">
              <a:solidFill>
                <a:schemeClr val="tx2"/>
              </a:solidFill>
            </a:endParaRPr>
          </a:p>
        </p:txBody>
      </p:sp>
    </p:spTree>
    <p:extLst>
      <p:ext uri="{BB962C8B-B14F-4D97-AF65-F5344CB8AC3E}">
        <p14:creationId xmlns:p14="http://schemas.microsoft.com/office/powerpoint/2010/main" val="3462093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Keys to Successful</a:t>
            </a:r>
            <a:r>
              <a:rPr lang="en-US" baseline="0" dirty="0" smtClean="0"/>
              <a:t> LabVIEW Programming for Large Applications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Utilize the Project for your Team</a:t>
            </a:r>
            <a:endParaRPr lang="en-US" baseline="0" dirty="0" smtClean="0"/>
          </a:p>
          <a:p>
            <a:pPr marL="457200" indent="-457200">
              <a:buFont typeface="+mj-lt"/>
              <a:buAutoNum type="arabicPeriod"/>
            </a:pPr>
            <a:r>
              <a:rPr lang="en-US" dirty="0" smtClean="0"/>
              <a:t>Automate Aspects of the Software Development Process</a:t>
            </a:r>
          </a:p>
          <a:p>
            <a:pPr marL="457200" indent="-457200">
              <a:buFont typeface="+mj-lt"/>
              <a:buAutoNum type="arabicPeriod"/>
            </a:pPr>
            <a:r>
              <a:rPr lang="en-US" dirty="0" smtClean="0"/>
              <a:t>Design Your Application First</a:t>
            </a:r>
          </a:p>
          <a:p>
            <a:pPr marL="457200" indent="-457200">
              <a:buFont typeface="+mj-lt"/>
              <a:buAutoNum type="arabicPeriod"/>
            </a:pPr>
            <a:r>
              <a:rPr lang="en-US" dirty="0" smtClean="0"/>
              <a:t>Customize Templates from Standard Design Patterns</a:t>
            </a:r>
          </a:p>
          <a:p>
            <a:pPr marL="457200" indent="-457200">
              <a:buFont typeface="+mj-lt"/>
              <a:buAutoNum type="arabicPeriod"/>
            </a:pPr>
            <a:r>
              <a:rPr lang="en-US" baseline="0" dirty="0" smtClean="0"/>
              <a:t>Leverage Standard Design Patterns</a:t>
            </a:r>
            <a:endParaRPr lang="en-US" dirty="0" smtClean="0"/>
          </a:p>
          <a:p>
            <a:pPr marL="457200" indent="-457200">
              <a:buFont typeface="+mj-lt"/>
              <a:buAutoNum type="arabicPeriod"/>
            </a:pPr>
            <a:r>
              <a:rPr lang="en-US" dirty="0" smtClean="0"/>
              <a:t>Harness the Power of Object Oriented Programming</a:t>
            </a:r>
          </a:p>
          <a:p>
            <a:pPr marL="457200" indent="-457200">
              <a:buFont typeface="+mj-lt"/>
              <a:buAutoNum type="arabicPeriod"/>
            </a:pPr>
            <a:r>
              <a:rPr lang="en-US" dirty="0" smtClean="0"/>
              <a:t>Engage in Code Reviews</a:t>
            </a:r>
          </a:p>
          <a:p>
            <a:pPr marL="457200" indent="-457200">
              <a:buFont typeface="+mj-lt"/>
              <a:buAutoNum type="arabicPeriod"/>
            </a:pPr>
            <a:r>
              <a:rPr lang="en-US" dirty="0" smtClean="0"/>
              <a:t>Perform Dynamic Code Analysis</a:t>
            </a:r>
          </a:p>
          <a:p>
            <a:pPr marL="457200" indent="-457200">
              <a:buFont typeface="+mj-lt"/>
              <a:buAutoNum type="arabicPeriod"/>
            </a:pPr>
            <a:r>
              <a:rPr lang="en-US" dirty="0" smtClean="0"/>
              <a:t>Ensure App is Regularly Tested by Someone Else</a:t>
            </a:r>
          </a:p>
          <a:p>
            <a:pPr marL="457200" indent="-457200">
              <a:buFont typeface="+mj-lt"/>
              <a:buAutoNum type="arabicPeriod"/>
            </a:pPr>
            <a:r>
              <a:rPr lang="en-US" dirty="0" smtClean="0"/>
              <a:t>Participate</a:t>
            </a:r>
            <a:r>
              <a:rPr lang="en-US" baseline="0" dirty="0" smtClean="0"/>
              <a:t> in Local and Global Community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with Named Queues – Protecting a Process</a:t>
            </a:r>
            <a:endParaRPr lang="en-US" dirty="0"/>
          </a:p>
        </p:txBody>
      </p:sp>
      <p:sp>
        <p:nvSpPr>
          <p:cNvPr id="5" name="Content Placeholder 4"/>
          <p:cNvSpPr>
            <a:spLocks noGrp="1"/>
          </p:cNvSpPr>
          <p:nvPr>
            <p:ph idx="1"/>
          </p:nvPr>
        </p:nvSpPr>
        <p:spPr>
          <a:xfrm>
            <a:off x="268014" y="4319754"/>
            <a:ext cx="8623738" cy="1686909"/>
          </a:xfrm>
        </p:spPr>
        <p:txBody>
          <a:bodyPr>
            <a:normAutofit fontScale="92500"/>
          </a:bodyPr>
          <a:lstStyle/>
          <a:p>
            <a:pPr marL="0" lvl="1" indent="0">
              <a:buNone/>
            </a:pPr>
            <a:r>
              <a:rPr lang="en-US" dirty="0" smtClean="0"/>
              <a:t>Instead of allowing an external process to have direct access to the Main QDMH queue…</a:t>
            </a:r>
            <a:br>
              <a:rPr lang="en-US" dirty="0" smtClean="0"/>
            </a:br>
            <a:endParaRPr lang="en-US" dirty="0" smtClean="0"/>
          </a:p>
          <a:p>
            <a:pPr marL="0" lvl="1" indent="0">
              <a:buNone/>
            </a:pPr>
            <a:r>
              <a:rPr lang="en-US" dirty="0" smtClean="0"/>
              <a:t>Consider adding code that manages the inbound messages and determine the safe and appropriate time to enqueue the message on the Main QDMH.</a:t>
            </a:r>
            <a:endParaRPr lang="en-US" dirty="0"/>
          </a:p>
        </p:txBody>
      </p:sp>
      <p:grpSp>
        <p:nvGrpSpPr>
          <p:cNvPr id="3" name="Group 5"/>
          <p:cNvGrpSpPr/>
          <p:nvPr/>
        </p:nvGrpSpPr>
        <p:grpSpPr>
          <a:xfrm>
            <a:off x="4393930" y="2045472"/>
            <a:ext cx="1673816" cy="1533234"/>
            <a:chOff x="7675982" y="2883739"/>
            <a:chExt cx="1038225" cy="952500"/>
          </a:xfrm>
        </p:grpSpPr>
        <p:pic>
          <p:nvPicPr>
            <p:cNvPr id="7"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8" name="Rectangle 7"/>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 Handler</a:t>
              </a:r>
              <a:endParaRPr lang="en-US" b="1" dirty="0"/>
            </a:p>
          </p:txBody>
        </p:sp>
      </p:grpSp>
      <p:grpSp>
        <p:nvGrpSpPr>
          <p:cNvPr id="4" name="Group 8"/>
          <p:cNvGrpSpPr/>
          <p:nvPr/>
        </p:nvGrpSpPr>
        <p:grpSpPr>
          <a:xfrm>
            <a:off x="1357433" y="2045472"/>
            <a:ext cx="1673816" cy="1533234"/>
            <a:chOff x="7675982" y="2883739"/>
            <a:chExt cx="1038225" cy="952500"/>
          </a:xfrm>
        </p:grpSpPr>
        <p:pic>
          <p:nvPicPr>
            <p:cNvPr id="10"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1" name="Rectangle 10"/>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External Process</a:t>
              </a:r>
              <a:endParaRPr lang="en-US" b="1" dirty="0"/>
            </a:p>
          </p:txBody>
        </p:sp>
      </p:grpSp>
      <p:grpSp>
        <p:nvGrpSpPr>
          <p:cNvPr id="6" name="Group 11"/>
          <p:cNvGrpSpPr/>
          <p:nvPr/>
        </p:nvGrpSpPr>
        <p:grpSpPr>
          <a:xfrm>
            <a:off x="6599415" y="2045472"/>
            <a:ext cx="1673816" cy="1533234"/>
            <a:chOff x="7675982" y="2883739"/>
            <a:chExt cx="1038225" cy="952500"/>
          </a:xfrm>
        </p:grpSpPr>
        <p:pic>
          <p:nvPicPr>
            <p:cNvPr id="1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4" name="Rectangle 1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Process</a:t>
              </a:r>
            </a:p>
          </p:txBody>
        </p:sp>
      </p:grpSp>
      <p:sp>
        <p:nvSpPr>
          <p:cNvPr id="15" name="Rectangle 14"/>
          <p:cNvSpPr/>
          <p:nvPr/>
        </p:nvSpPr>
        <p:spPr>
          <a:xfrm>
            <a:off x="4261448" y="1828800"/>
            <a:ext cx="4123427" cy="2035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2423" y="1828800"/>
            <a:ext cx="2346385" cy="2018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02989" y="1621766"/>
            <a:ext cx="907211" cy="369332"/>
          </a:xfrm>
          <a:prstGeom prst="rect">
            <a:avLst/>
          </a:prstGeom>
          <a:solidFill>
            <a:schemeClr val="bg1"/>
          </a:solidFill>
        </p:spPr>
        <p:txBody>
          <a:bodyPr wrap="square" rtlCol="0">
            <a:spAutoFit/>
          </a:bodyPr>
          <a:lstStyle/>
          <a:p>
            <a:r>
              <a:rPr lang="en-US" dirty="0" smtClean="0"/>
              <a:t>Main.vi</a:t>
            </a:r>
            <a:endParaRPr lang="en-US" dirty="0"/>
          </a:p>
        </p:txBody>
      </p:sp>
      <p:sp>
        <p:nvSpPr>
          <p:cNvPr id="33" name="TextBox 32"/>
          <p:cNvSpPr txBox="1"/>
          <p:nvPr/>
        </p:nvSpPr>
        <p:spPr>
          <a:xfrm>
            <a:off x="1239327" y="1618891"/>
            <a:ext cx="1503873" cy="369332"/>
          </a:xfrm>
          <a:prstGeom prst="rect">
            <a:avLst/>
          </a:prstGeom>
          <a:solidFill>
            <a:schemeClr val="bg1"/>
          </a:solidFill>
        </p:spPr>
        <p:txBody>
          <a:bodyPr wrap="square" rtlCol="0">
            <a:spAutoFit/>
          </a:bodyPr>
          <a:lstStyle/>
          <a:p>
            <a:r>
              <a:rPr lang="en-US" dirty="0" smtClean="0"/>
              <a:t>External.vi</a:t>
            </a:r>
            <a:endParaRPr lang="en-US" dirty="0"/>
          </a:p>
        </p:txBody>
      </p:sp>
      <p:sp>
        <p:nvSpPr>
          <p:cNvPr id="21" name="Right Arrow 20"/>
          <p:cNvSpPr/>
          <p:nvPr/>
        </p:nvSpPr>
        <p:spPr>
          <a:xfrm>
            <a:off x="3026978" y="2427888"/>
            <a:ext cx="1340070" cy="315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085488" y="2427890"/>
            <a:ext cx="504497"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Design Issues</a:t>
            </a:r>
            <a:endParaRPr lang="en-US" dirty="0"/>
          </a:p>
        </p:txBody>
      </p:sp>
      <p:sp>
        <p:nvSpPr>
          <p:cNvPr id="3" name="Content Placeholder 2"/>
          <p:cNvSpPr>
            <a:spLocks noGrp="1"/>
          </p:cNvSpPr>
          <p:nvPr>
            <p:ph idx="1"/>
          </p:nvPr>
        </p:nvSpPr>
        <p:spPr>
          <a:xfrm>
            <a:off x="1524000" y="1447800"/>
            <a:ext cx="5245304" cy="2895600"/>
          </a:xfrm>
        </p:spPr>
        <p:txBody>
          <a:bodyPr/>
          <a:lstStyle/>
          <a:p>
            <a:r>
              <a:rPr lang="en-US" dirty="0" smtClean="0"/>
              <a:t>Deadlocks</a:t>
            </a:r>
          </a:p>
          <a:p>
            <a:r>
              <a:rPr lang="en-US" dirty="0" smtClean="0"/>
              <a:t>Race conditions</a:t>
            </a:r>
          </a:p>
          <a:p>
            <a:r>
              <a:rPr lang="en-US" dirty="0" smtClean="0"/>
              <a:t>Timing related bugs</a:t>
            </a:r>
          </a:p>
          <a:p>
            <a:pPr marL="0" indent="0">
              <a:buNone/>
            </a:pPr>
            <a:r>
              <a:rPr lang="en-US" dirty="0" smtClean="0"/>
              <a:t>	(Incomplete shutdown)</a:t>
            </a:r>
          </a:p>
          <a:p>
            <a:r>
              <a:rPr lang="en-US" dirty="0" smtClean="0"/>
              <a:t>Excessive coupling</a:t>
            </a:r>
          </a:p>
          <a:p>
            <a:r>
              <a:rPr lang="en-US" dirty="0" smtClean="0"/>
              <a:t>Missed messages</a:t>
            </a:r>
            <a:endParaRPr lang="en-US" dirty="0"/>
          </a:p>
        </p:txBody>
      </p:sp>
      <p:sp>
        <p:nvSpPr>
          <p:cNvPr id="4" name="Rectangle 3"/>
          <p:cNvSpPr/>
          <p:nvPr/>
        </p:nvSpPr>
        <p:spPr>
          <a:xfrm>
            <a:off x="1905000" y="4724400"/>
            <a:ext cx="4572000" cy="830997"/>
          </a:xfrm>
          <a:prstGeom prst="rect">
            <a:avLst/>
          </a:prstGeom>
        </p:spPr>
        <p:txBody>
          <a:bodyPr>
            <a:spAutoFit/>
          </a:bodyPr>
          <a:lstStyle/>
          <a:p>
            <a:pPr algn="ctr"/>
            <a:r>
              <a:rPr lang="en-US" sz="2400" i="1" dirty="0" smtClean="0">
                <a:solidFill>
                  <a:schemeClr val="tx2"/>
                </a:solidFill>
              </a:rPr>
              <a:t>Design the QMH to avoid common issues</a:t>
            </a:r>
            <a:endParaRPr lang="en-US" sz="2400" i="1" dirty="0">
              <a:solidFill>
                <a:schemeClr val="tx2"/>
              </a:solidFill>
            </a:endParaRPr>
          </a:p>
        </p:txBody>
      </p:sp>
    </p:spTree>
    <p:extLst>
      <p:ext uri="{BB962C8B-B14F-4D97-AF65-F5344CB8AC3E}">
        <p14:creationId xmlns:p14="http://schemas.microsoft.com/office/powerpoint/2010/main" val="150823555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Data</a:t>
            </a:r>
            <a:endParaRPr lang="en-US" dirty="0"/>
          </a:p>
        </p:txBody>
      </p:sp>
      <p:sp>
        <p:nvSpPr>
          <p:cNvPr id="3" name="Content Placeholder 2"/>
          <p:cNvSpPr>
            <a:spLocks noGrp="1"/>
          </p:cNvSpPr>
          <p:nvPr>
            <p:ph idx="1"/>
          </p:nvPr>
        </p:nvSpPr>
        <p:spPr>
          <a:xfrm>
            <a:off x="457200" y="1600201"/>
            <a:ext cx="8229600" cy="1607233"/>
          </a:xfrm>
        </p:spPr>
        <p:txBody>
          <a:bodyPr>
            <a:normAutofit/>
          </a:bodyPr>
          <a:lstStyle/>
          <a:p>
            <a:pPr lvl="1"/>
            <a:r>
              <a:rPr lang="en-US" dirty="0" smtClean="0"/>
              <a:t>Data is stored and made “globally” accessible</a:t>
            </a:r>
          </a:p>
          <a:p>
            <a:pPr lvl="1"/>
            <a:r>
              <a:rPr lang="en-US" dirty="0" smtClean="0"/>
              <a:t>Storage mechanism holds only the current value</a:t>
            </a:r>
          </a:p>
          <a:p>
            <a:pPr lvl="1"/>
            <a:r>
              <a:rPr lang="en-US" dirty="0" smtClean="0"/>
              <a:t>Other code modules access the data as needed</a:t>
            </a:r>
          </a:p>
          <a:p>
            <a:pPr lvl="1"/>
            <a:r>
              <a:rPr lang="en-US" dirty="0" smtClean="0"/>
              <a:t>The potential for race conditions must be considered</a:t>
            </a:r>
            <a:endParaRPr lang="en-US" dirty="0"/>
          </a:p>
        </p:txBody>
      </p:sp>
      <p:sp>
        <p:nvSpPr>
          <p:cNvPr id="4" name="Rounded Rectangle 3"/>
          <p:cNvSpPr/>
          <p:nvPr/>
        </p:nvSpPr>
        <p:spPr>
          <a:xfrm>
            <a:off x="161588" y="3438385"/>
            <a:ext cx="1676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UI Process 1</a:t>
            </a:r>
            <a:endParaRPr lang="en-US" sz="2000" b="1" dirty="0"/>
          </a:p>
        </p:txBody>
      </p:sp>
      <p:sp>
        <p:nvSpPr>
          <p:cNvPr id="6" name="Rounded Rectangle 5"/>
          <p:cNvSpPr/>
          <p:nvPr/>
        </p:nvSpPr>
        <p:spPr>
          <a:xfrm>
            <a:off x="1901293"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1</a:t>
            </a:r>
            <a:endParaRPr lang="en-US" sz="2000" b="1" dirty="0"/>
          </a:p>
        </p:txBody>
      </p:sp>
      <p:sp>
        <p:nvSpPr>
          <p:cNvPr id="7" name="Rounded Rectangle 6"/>
          <p:cNvSpPr/>
          <p:nvPr/>
        </p:nvSpPr>
        <p:spPr>
          <a:xfrm>
            <a:off x="4536012"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N</a:t>
            </a:r>
            <a:endParaRPr lang="en-US" sz="2000" b="1" dirty="0"/>
          </a:p>
        </p:txBody>
      </p:sp>
      <p:cxnSp>
        <p:nvCxnSpPr>
          <p:cNvPr id="9" name="Straight Arrow Connector 8"/>
          <p:cNvCxnSpPr>
            <a:endCxn id="4" idx="2"/>
          </p:cNvCxnSpPr>
          <p:nvPr/>
        </p:nvCxnSpPr>
        <p:spPr>
          <a:xfrm flipH="1" flipV="1">
            <a:off x="999788" y="4581385"/>
            <a:ext cx="1320795"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2320583" y="4581385"/>
            <a:ext cx="533210"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2"/>
          </p:cNvCxnSpPr>
          <p:nvPr/>
        </p:nvCxnSpPr>
        <p:spPr>
          <a:xfrm flipV="1">
            <a:off x="2320583" y="4581385"/>
            <a:ext cx="3167929"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595552" y="4329976"/>
          <a:ext cx="2315972" cy="2011680"/>
        </p:xfrm>
        <a:graphic>
          <a:graphicData uri="http://schemas.openxmlformats.org/drawingml/2006/table">
            <a:tbl>
              <a:tblPr firstRow="1" bandRow="1">
                <a:tableStyleId>{5C22544A-7EE6-4342-B048-85BDC9FD1C3A}</a:tableStyleId>
              </a:tblPr>
              <a:tblGrid>
                <a:gridCol w="2315972"/>
              </a:tblGrid>
              <a:tr h="370840">
                <a:tc>
                  <a:txBody>
                    <a:bodyPr/>
                    <a:lstStyle/>
                    <a:p>
                      <a:r>
                        <a:rPr lang="en-US" sz="2000" dirty="0" smtClean="0"/>
                        <a:t>Use Cases</a:t>
                      </a:r>
                      <a:endParaRPr lang="en-US" sz="2000" dirty="0"/>
                    </a:p>
                  </a:txBody>
                  <a:tcPr/>
                </a:tc>
              </a:tr>
              <a:tr h="370840">
                <a:tc>
                  <a:txBody>
                    <a:bodyPr/>
                    <a:lstStyle/>
                    <a:p>
                      <a:r>
                        <a:rPr lang="en-US" sz="2000" dirty="0" smtClean="0"/>
                        <a:t>Configuration data</a:t>
                      </a:r>
                    </a:p>
                    <a:p>
                      <a:r>
                        <a:rPr lang="en-US" sz="2000" dirty="0" smtClean="0"/>
                        <a:t>Slowly changing data</a:t>
                      </a:r>
                    </a:p>
                    <a:p>
                      <a:r>
                        <a:rPr lang="en-US" sz="2000" dirty="0" smtClean="0"/>
                        <a:t>Non-critical messages</a:t>
                      </a:r>
                      <a:endParaRPr lang="en-US" sz="2000" dirty="0"/>
                    </a:p>
                  </a:txBody>
                  <a:tcPr/>
                </a:tc>
              </a:tr>
            </a:tbl>
          </a:graphicData>
        </a:graphic>
      </p:graphicFrame>
      <p:cxnSp>
        <p:nvCxnSpPr>
          <p:cNvPr id="14" name="Straight Connector 13"/>
          <p:cNvCxnSpPr/>
          <p:nvPr/>
        </p:nvCxnSpPr>
        <p:spPr>
          <a:xfrm flipH="1">
            <a:off x="3943051" y="3998562"/>
            <a:ext cx="442970" cy="0"/>
          </a:xfrm>
          <a:prstGeom prst="line">
            <a:avLst/>
          </a:prstGeom>
          <a:ln w="101600" cap="rnd">
            <a:prstDash val="sysDot"/>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19200" y="5276850"/>
            <a:ext cx="2000250" cy="933450"/>
          </a:xfrm>
          <a:prstGeom prst="rect">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00"/>
                </a:solidFill>
              </a:rPr>
              <a:t>“Global Data”</a:t>
            </a:r>
            <a:endParaRPr lang="en-US" sz="2000" b="1"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Functional </a:t>
            </a:r>
            <a:r>
              <a:rPr lang="en-US" dirty="0"/>
              <a:t>Global Variables</a:t>
            </a:r>
          </a:p>
        </p:txBody>
      </p:sp>
      <p:sp>
        <p:nvSpPr>
          <p:cNvPr id="194563" name="Rectangle 3"/>
          <p:cNvSpPr>
            <a:spLocks noGrp="1" noChangeArrowheads="1"/>
          </p:cNvSpPr>
          <p:nvPr>
            <p:ph idx="1"/>
          </p:nvPr>
        </p:nvSpPr>
        <p:spPr>
          <a:xfrm>
            <a:off x="533400" y="1514475"/>
            <a:ext cx="7620000" cy="4286250"/>
          </a:xfrm>
        </p:spPr>
        <p:txBody>
          <a:bodyPr/>
          <a:lstStyle/>
          <a:p>
            <a:pPr lvl="1"/>
            <a:r>
              <a:rPr lang="en-US" dirty="0"/>
              <a:t>A functional global variable usually has an </a:t>
            </a:r>
            <a:r>
              <a:rPr lang="en-US" b="1" dirty="0"/>
              <a:t>action</a:t>
            </a:r>
            <a:r>
              <a:rPr lang="en-US" dirty="0"/>
              <a:t> input parameter that specifies which task the VI performs</a:t>
            </a:r>
          </a:p>
          <a:p>
            <a:pPr lvl="1"/>
            <a:r>
              <a:rPr lang="en-US" dirty="0"/>
              <a:t>The VI uses an uninitialized shift register in a While Loop to hold the result of the operation</a:t>
            </a:r>
          </a:p>
        </p:txBody>
      </p:sp>
      <p:sp>
        <p:nvSpPr>
          <p:cNvPr id="6" name="Slide Number Placeholder 3"/>
          <p:cNvSpPr>
            <a:spLocks noGrp="1"/>
          </p:cNvSpPr>
          <p:nvPr>
            <p:ph type="sldNum" sz="quarter" idx="4294967295"/>
          </p:nvPr>
        </p:nvSpPr>
        <p:spPr>
          <a:xfrm>
            <a:off x="7010400" y="6534150"/>
            <a:ext cx="2133600" cy="476250"/>
          </a:xfrm>
          <a:prstGeom prst="rect">
            <a:avLst/>
          </a:prstGeom>
        </p:spPr>
        <p:txBody>
          <a:bodyPr/>
          <a:lstStyle/>
          <a:p>
            <a:fld id="{ADB4B467-D2DB-47A8-B267-66A794DB28A3}" type="slidenum">
              <a:rPr lang="en-US"/>
              <a:pPr/>
              <a:t>63</a:t>
            </a:fld>
            <a:endParaRPr lang="en-US" dirty="0"/>
          </a:p>
        </p:txBody>
      </p:sp>
      <p:pic>
        <p:nvPicPr>
          <p:cNvPr id="194565" name="Picture 5" descr="function global variable set.bmp"/>
          <p:cNvPicPr>
            <a:picLocks noChangeAspect="1" noChangeArrowheads="1"/>
          </p:cNvPicPr>
          <p:nvPr/>
        </p:nvPicPr>
        <p:blipFill>
          <a:blip r:embed="rId3" cstate="print"/>
          <a:srcRect/>
          <a:stretch>
            <a:fillRect/>
          </a:stretch>
        </p:blipFill>
        <p:spPr bwMode="auto">
          <a:xfrm>
            <a:off x="609600" y="4038600"/>
            <a:ext cx="4889500" cy="2022475"/>
          </a:xfrm>
          <a:prstGeom prst="rect">
            <a:avLst/>
          </a:prstGeom>
          <a:noFill/>
          <a:ln w="9525" algn="ctr">
            <a:noFill/>
            <a:miter lim="800000"/>
            <a:headEnd type="none" w="sm" len="sm"/>
            <a:tailEnd type="none" w="sm" len="sm"/>
          </a:ln>
          <a:effectLst/>
        </p:spPr>
      </p:pic>
      <p:pic>
        <p:nvPicPr>
          <p:cNvPr id="194566" name="Picture 6" descr="function global variable get case.bmp"/>
          <p:cNvPicPr>
            <a:picLocks noChangeAspect="1" noChangeArrowheads="1"/>
          </p:cNvPicPr>
          <p:nvPr/>
        </p:nvPicPr>
        <p:blipFill>
          <a:blip r:embed="rId4" cstate="print"/>
          <a:srcRect/>
          <a:stretch>
            <a:fillRect/>
          </a:stretch>
        </p:blipFill>
        <p:spPr bwMode="auto">
          <a:xfrm>
            <a:off x="6324600" y="4495800"/>
            <a:ext cx="2514600" cy="1565275"/>
          </a:xfrm>
          <a:prstGeom prst="rect">
            <a:avLst/>
          </a:prstGeom>
          <a:noFill/>
          <a:ln w="9525" algn="ctr">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Documentation</a:t>
            </a:r>
            <a:endParaRPr lang="en-US" dirty="0"/>
          </a:p>
        </p:txBody>
      </p:sp>
      <p:sp>
        <p:nvSpPr>
          <p:cNvPr id="3" name="Content Placeholder 2"/>
          <p:cNvSpPr>
            <a:spLocks noGrp="1"/>
          </p:cNvSpPr>
          <p:nvPr>
            <p:ph idx="1"/>
          </p:nvPr>
        </p:nvSpPr>
        <p:spPr>
          <a:xfrm>
            <a:off x="457200" y="3295650"/>
            <a:ext cx="8229600" cy="2830513"/>
          </a:xfrm>
        </p:spPr>
        <p:txBody>
          <a:bodyPr>
            <a:normAutofit/>
          </a:bodyPr>
          <a:lstStyle/>
          <a:p>
            <a:r>
              <a:rPr lang="en-US" dirty="0" smtClean="0"/>
              <a:t>The action/method control should be a type defined </a:t>
            </a:r>
            <a:r>
              <a:rPr lang="en-US" dirty="0" err="1" smtClean="0"/>
              <a:t>enum</a:t>
            </a:r>
            <a:r>
              <a:rPr lang="en-US" dirty="0" smtClean="0"/>
              <a:t>.</a:t>
            </a:r>
          </a:p>
          <a:p>
            <a:r>
              <a:rPr lang="en-US" dirty="0" smtClean="0"/>
              <a:t>Make “get” the default action/method.</a:t>
            </a:r>
          </a:p>
          <a:p>
            <a:r>
              <a:rPr lang="en-US" dirty="0" smtClean="0"/>
              <a:t>Consider making the action/method required.</a:t>
            </a:r>
          </a:p>
          <a:p>
            <a:r>
              <a:rPr lang="en-US" dirty="0" smtClean="0"/>
              <a:t>Include this in the label.</a:t>
            </a:r>
          </a:p>
          <a:p>
            <a:r>
              <a:rPr lang="en-US" dirty="0" smtClean="0"/>
              <a:t>Wire to the top connector</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86024" y="1417638"/>
            <a:ext cx="4365111" cy="16494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Global Variables</a:t>
            </a:r>
            <a:r>
              <a:rPr lang="en-US" baseline="0" dirty="0" smtClean="0"/>
              <a:t> – History</a:t>
            </a:r>
            <a:endParaRPr lang="en-US" dirty="0"/>
          </a:p>
        </p:txBody>
      </p:sp>
      <p:sp>
        <p:nvSpPr>
          <p:cNvPr id="3" name="Content Placeholder 2"/>
          <p:cNvSpPr>
            <a:spLocks noGrp="1"/>
          </p:cNvSpPr>
          <p:nvPr>
            <p:ph idx="1"/>
          </p:nvPr>
        </p:nvSpPr>
        <p:spPr>
          <a:xfrm>
            <a:off x="457200" y="1600200"/>
            <a:ext cx="8229600" cy="3713205"/>
          </a:xfrm>
        </p:spPr>
        <p:txBody>
          <a:bodyPr>
            <a:normAutofit/>
          </a:bodyPr>
          <a:lstStyle/>
          <a:p>
            <a:r>
              <a:rPr lang="en-US" dirty="0" smtClean="0"/>
              <a:t>(LV2</a:t>
            </a:r>
            <a:r>
              <a:rPr lang="en-US" baseline="0" dirty="0" smtClean="0"/>
              <a:t> Style</a:t>
            </a:r>
            <a:r>
              <a:rPr lang="en-US" dirty="0" smtClean="0"/>
              <a:t> Global, Action Engine, VIGlobals, USRs, Components)</a:t>
            </a:r>
          </a:p>
          <a:p>
            <a:endParaRPr lang="en-US" baseline="0" dirty="0" smtClean="0"/>
          </a:p>
          <a:p>
            <a:pPr lvl="1"/>
            <a:r>
              <a:rPr lang="en-US" baseline="0" dirty="0" smtClean="0"/>
              <a:t>Global data storage mechanism prior to the introduction of the global variable in LabVIEW 3</a:t>
            </a:r>
          </a:p>
          <a:p>
            <a:pPr lvl="1"/>
            <a:r>
              <a:rPr lang="en-US" dirty="0" smtClean="0"/>
              <a:t>Foundational programming technique that has been in extensive use in the LabVIEW community</a:t>
            </a:r>
            <a:endParaRPr lang="en-US" baseline="0" dirty="0"/>
          </a:p>
        </p:txBody>
      </p:sp>
      <p:sp>
        <p:nvSpPr>
          <p:cNvPr id="4" name="TextBox 3"/>
          <p:cNvSpPr txBox="1"/>
          <p:nvPr/>
        </p:nvSpPr>
        <p:spPr>
          <a:xfrm>
            <a:off x="457200" y="5334000"/>
            <a:ext cx="7918643" cy="369332"/>
          </a:xfrm>
          <a:prstGeom prst="rect">
            <a:avLst/>
          </a:prstGeom>
          <a:noFill/>
        </p:spPr>
        <p:txBody>
          <a:bodyPr wrap="none" rtlCol="0">
            <a:spAutoFit/>
          </a:bodyPr>
          <a:lstStyle/>
          <a:p>
            <a:r>
              <a:rPr lang="en-US" i="1" dirty="0" smtClean="0">
                <a:solidFill>
                  <a:schemeClr val="accent1"/>
                </a:solidFill>
              </a:rPr>
              <a:t>Note:  The behavior of an uninitialized shift register was not defined in LabVIEW 1.0</a:t>
            </a:r>
            <a:endParaRPr lang="en-US"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Replacing Global Variables with FGVs</a:t>
            </a:r>
            <a:endParaRPr lang="en-US" dirty="0"/>
          </a:p>
        </p:txBody>
      </p:sp>
      <p:sp>
        <p:nvSpPr>
          <p:cNvPr id="3" name="Content Placeholder 2"/>
          <p:cNvSpPr>
            <a:spLocks noGrp="1"/>
          </p:cNvSpPr>
          <p:nvPr>
            <p:ph idx="1"/>
          </p:nvPr>
        </p:nvSpPr>
        <p:spPr/>
        <p:txBody>
          <a:bodyPr/>
          <a:lstStyle/>
          <a:p>
            <a:r>
              <a:rPr lang="en-US" dirty="0" smtClean="0"/>
              <a:t>This is  a common initial use case.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44088" y="2838450"/>
            <a:ext cx="2418275" cy="18859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410200" y="2211417"/>
            <a:ext cx="3009900" cy="2512983"/>
          </a:xfrm>
          <a:prstGeom prst="rect">
            <a:avLst/>
          </a:prstGeom>
          <a:noFill/>
          <a:ln w="9525">
            <a:noFill/>
            <a:miter lim="800000"/>
            <a:headEnd/>
            <a:tailEnd/>
          </a:ln>
        </p:spPr>
      </p:pic>
      <p:sp>
        <p:nvSpPr>
          <p:cNvPr id="7" name="Right Arrow 6"/>
          <p:cNvSpPr/>
          <p:nvPr/>
        </p:nvSpPr>
        <p:spPr>
          <a:xfrm>
            <a:off x="3662363" y="3505200"/>
            <a:ext cx="1747837" cy="438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FGV – Action Engine Protects Critical Sections of Code</a:t>
            </a:r>
            <a:endParaRPr lang="en-US" dirty="0"/>
          </a:p>
        </p:txBody>
      </p:sp>
      <p:sp>
        <p:nvSpPr>
          <p:cNvPr id="3" name="Content Placeholder 2"/>
          <p:cNvSpPr>
            <a:spLocks noGrp="1"/>
          </p:cNvSpPr>
          <p:nvPr>
            <p:ph idx="1"/>
          </p:nvPr>
        </p:nvSpPr>
        <p:spPr>
          <a:xfrm>
            <a:off x="495300" y="4906140"/>
            <a:ext cx="8229600" cy="781051"/>
          </a:xfrm>
        </p:spPr>
        <p:txBody>
          <a:bodyPr>
            <a:noAutofit/>
          </a:bodyPr>
          <a:lstStyle/>
          <a:p>
            <a:r>
              <a:rPr lang="en-US" sz="2800" dirty="0" smtClean="0"/>
              <a:t>This action engine wraps the “get/modify/set” around the critical section of code.</a:t>
            </a:r>
            <a:endParaRPr lang="en-US" sz="2800" dirty="0"/>
          </a:p>
        </p:txBody>
      </p:sp>
      <p:pic>
        <p:nvPicPr>
          <p:cNvPr id="3074" name="Picture 2"/>
          <p:cNvPicPr>
            <a:picLocks noChangeAspect="1" noChangeArrowheads="1"/>
          </p:cNvPicPr>
          <p:nvPr/>
        </p:nvPicPr>
        <p:blipFill>
          <a:blip r:embed="rId2" cstate="print"/>
          <a:srcRect/>
          <a:stretch>
            <a:fillRect/>
          </a:stretch>
        </p:blipFill>
        <p:spPr bwMode="auto">
          <a:xfrm>
            <a:off x="2324100" y="1847850"/>
            <a:ext cx="4591050" cy="2029080"/>
          </a:xfrm>
          <a:prstGeom prst="rect">
            <a:avLst/>
          </a:prstGeom>
          <a:noFill/>
          <a:ln w="9525">
            <a:solidFill>
              <a:schemeClr val="accent1"/>
            </a:solidFill>
            <a:miter lim="800000"/>
            <a:headEnd/>
            <a:tailEnd/>
          </a:ln>
        </p:spPr>
      </p:pic>
      <p:sp>
        <p:nvSpPr>
          <p:cNvPr id="7" name="TextBox 6"/>
          <p:cNvSpPr txBox="1"/>
          <p:nvPr/>
        </p:nvSpPr>
        <p:spPr>
          <a:xfrm>
            <a:off x="2667000" y="1606034"/>
            <a:ext cx="1557221" cy="369332"/>
          </a:xfrm>
          <a:prstGeom prst="rect">
            <a:avLst/>
          </a:prstGeom>
          <a:solidFill>
            <a:schemeClr val="bg1"/>
          </a:solidFill>
        </p:spPr>
        <p:txBody>
          <a:bodyPr wrap="none" rtlCol="0">
            <a:spAutoFit/>
          </a:bodyPr>
          <a:lstStyle/>
          <a:p>
            <a:r>
              <a:rPr lang="en-US" dirty="0" smtClean="0"/>
              <a:t>FGV Counter.vi</a:t>
            </a:r>
            <a:endParaRPr lang="en-US" dirty="0"/>
          </a:p>
        </p:txBody>
      </p:sp>
      <p:sp>
        <p:nvSpPr>
          <p:cNvPr id="8" name="TextBox 7"/>
          <p:cNvSpPr txBox="1"/>
          <p:nvPr/>
        </p:nvSpPr>
        <p:spPr>
          <a:xfrm>
            <a:off x="1422890" y="4148614"/>
            <a:ext cx="521681" cy="369332"/>
          </a:xfrm>
          <a:prstGeom prst="rect">
            <a:avLst/>
          </a:prstGeom>
          <a:noFill/>
        </p:spPr>
        <p:txBody>
          <a:bodyPr wrap="none" rtlCol="0">
            <a:spAutoFit/>
          </a:bodyPr>
          <a:lstStyle/>
          <a:p>
            <a:r>
              <a:rPr lang="en-US" dirty="0" smtClean="0">
                <a:solidFill>
                  <a:srgbClr val="FF0000"/>
                </a:solidFill>
              </a:rPr>
              <a:t>Get</a:t>
            </a:r>
            <a:endParaRPr lang="en-US" dirty="0">
              <a:solidFill>
                <a:srgbClr val="FF0000"/>
              </a:solidFill>
            </a:endParaRPr>
          </a:p>
        </p:txBody>
      </p:sp>
      <p:sp>
        <p:nvSpPr>
          <p:cNvPr id="9" name="TextBox 8"/>
          <p:cNvSpPr txBox="1"/>
          <p:nvPr/>
        </p:nvSpPr>
        <p:spPr>
          <a:xfrm>
            <a:off x="7093446" y="4148614"/>
            <a:ext cx="481607" cy="369332"/>
          </a:xfrm>
          <a:prstGeom prst="rect">
            <a:avLst/>
          </a:prstGeom>
          <a:noFill/>
        </p:spPr>
        <p:txBody>
          <a:bodyPr wrap="none" rtlCol="0">
            <a:spAutoFit/>
          </a:bodyPr>
          <a:lstStyle/>
          <a:p>
            <a:r>
              <a:rPr lang="en-US" dirty="0" smtClean="0">
                <a:solidFill>
                  <a:srgbClr val="FF0000"/>
                </a:solidFill>
              </a:rPr>
              <a:t>Set</a:t>
            </a:r>
            <a:endParaRPr lang="en-US" dirty="0">
              <a:solidFill>
                <a:srgbClr val="FF0000"/>
              </a:solidFill>
            </a:endParaRPr>
          </a:p>
        </p:txBody>
      </p:sp>
      <p:sp>
        <p:nvSpPr>
          <p:cNvPr id="10" name="TextBox 9"/>
          <p:cNvSpPr txBox="1"/>
          <p:nvPr/>
        </p:nvSpPr>
        <p:spPr>
          <a:xfrm>
            <a:off x="4224221" y="4148614"/>
            <a:ext cx="854273" cy="369332"/>
          </a:xfrm>
          <a:prstGeom prst="rect">
            <a:avLst/>
          </a:prstGeom>
          <a:noFill/>
        </p:spPr>
        <p:txBody>
          <a:bodyPr wrap="none" rtlCol="0">
            <a:spAutoFit/>
          </a:bodyPr>
          <a:lstStyle/>
          <a:p>
            <a:r>
              <a:rPr lang="en-US" dirty="0" smtClean="0">
                <a:solidFill>
                  <a:srgbClr val="FF0000"/>
                </a:solidFill>
              </a:rPr>
              <a:t>Modify</a:t>
            </a:r>
            <a:endParaRPr lang="en-US" dirty="0">
              <a:solidFill>
                <a:srgbClr val="FF0000"/>
              </a:solidFill>
            </a:endParaRPr>
          </a:p>
        </p:txBody>
      </p:sp>
      <p:cxnSp>
        <p:nvCxnSpPr>
          <p:cNvPr id="12" name="Straight Arrow Connector 11"/>
          <p:cNvCxnSpPr/>
          <p:nvPr/>
        </p:nvCxnSpPr>
        <p:spPr>
          <a:xfrm flipV="1">
            <a:off x="1944571" y="2686050"/>
            <a:ext cx="1274879" cy="14625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419600" y="2381250"/>
            <a:ext cx="601744" cy="3429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0"/>
          </p:cNvCxnSpPr>
          <p:nvPr/>
        </p:nvCxnSpPr>
        <p:spPr>
          <a:xfrm flipV="1">
            <a:off x="4651358" y="2838450"/>
            <a:ext cx="0" cy="13101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p:cNvCxnSpPr>
          <p:nvPr/>
        </p:nvCxnSpPr>
        <p:spPr>
          <a:xfrm flipH="1" flipV="1">
            <a:off x="5848350" y="2724150"/>
            <a:ext cx="1485900" cy="14244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FGV – Resource Storage</a:t>
            </a:r>
            <a:endParaRPr lang="en-US" dirty="0"/>
          </a:p>
        </p:txBody>
      </p:sp>
      <p:sp>
        <p:nvSpPr>
          <p:cNvPr id="4" name="Content Placeholder 3"/>
          <p:cNvSpPr>
            <a:spLocks noGrp="1"/>
          </p:cNvSpPr>
          <p:nvPr>
            <p:ph idx="1"/>
          </p:nvPr>
        </p:nvSpPr>
        <p:spPr>
          <a:xfrm>
            <a:off x="279550" y="1695450"/>
            <a:ext cx="3092299" cy="3676650"/>
          </a:xfrm>
        </p:spPr>
        <p:txBody>
          <a:bodyPr>
            <a:normAutofit fontScale="85000" lnSpcReduction="10000"/>
          </a:bodyPr>
          <a:lstStyle/>
          <a:p>
            <a:pPr>
              <a:buNone/>
            </a:pPr>
            <a:r>
              <a:rPr lang="en-US" dirty="0" smtClean="0"/>
              <a:t>Design pattern for a key-value look up table.  </a:t>
            </a:r>
          </a:p>
          <a:p>
            <a:r>
              <a:rPr lang="en-US" dirty="0" smtClean="0"/>
              <a:t>Array of names             has a one-to-one correspondence to the array of data sets</a:t>
            </a:r>
          </a:p>
          <a:p>
            <a:r>
              <a:rPr lang="en-US" dirty="0" smtClean="0"/>
              <a:t>Does not protect against race conditions</a:t>
            </a:r>
          </a:p>
          <a:p>
            <a:r>
              <a:rPr lang="en-US" dirty="0" smtClean="0"/>
              <a:t>Allows for the qualification of valid data</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00475" y="1447800"/>
            <a:ext cx="5010150" cy="3924300"/>
          </a:xfrm>
          <a:prstGeom prst="rect">
            <a:avLst/>
          </a:prstGeom>
          <a:noFill/>
          <a:ln w="9525">
            <a:noFill/>
            <a:miter lim="800000"/>
            <a:headEnd/>
            <a:tailEnd/>
          </a:ln>
        </p:spPr>
      </p:pic>
      <p:cxnSp>
        <p:nvCxnSpPr>
          <p:cNvPr id="8" name="Straight Connector 7"/>
          <p:cNvCxnSpPr/>
          <p:nvPr/>
        </p:nvCxnSpPr>
        <p:spPr>
          <a:xfrm>
            <a:off x="628650" y="2647950"/>
            <a:ext cx="16383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7700" y="3429000"/>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24100" y="2381250"/>
            <a:ext cx="1562100" cy="2857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86050" y="3543300"/>
            <a:ext cx="1200150" cy="5143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You Need Multiple Counters…</a:t>
            </a:r>
            <a:endParaRPr lang="en-US" dirty="0"/>
          </a:p>
        </p:txBody>
      </p:sp>
      <p:sp>
        <p:nvSpPr>
          <p:cNvPr id="3" name="Content Placeholder 2"/>
          <p:cNvSpPr>
            <a:spLocks noGrp="1"/>
          </p:cNvSpPr>
          <p:nvPr>
            <p:ph idx="1"/>
          </p:nvPr>
        </p:nvSpPr>
        <p:spPr/>
        <p:txBody>
          <a:bodyPr/>
          <a:lstStyle/>
          <a:p>
            <a:pPr lvl="1"/>
            <a:r>
              <a:rPr lang="en-US" dirty="0" smtClean="0"/>
              <a:t>Reentrant functional global?</a:t>
            </a:r>
          </a:p>
          <a:p>
            <a:pPr lvl="1"/>
            <a:r>
              <a:rPr lang="en-US" dirty="0" smtClean="0"/>
              <a:t>Array manipulation of the functional global data?</a:t>
            </a:r>
          </a:p>
          <a:p>
            <a:pPr lvl="1"/>
            <a:r>
              <a:rPr lang="en-US" dirty="0" smtClean="0"/>
              <a:t>Perhaps there is a better way…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519488" y="3798094"/>
            <a:ext cx="1871020" cy="1585912"/>
          </a:xfrm>
          <a:prstGeom prst="rect">
            <a:avLst/>
          </a:prstGeom>
          <a:noFill/>
          <a:ln w="9525">
            <a:noFill/>
            <a:miter lim="800000"/>
            <a:headEnd/>
            <a:tailEnd/>
          </a:ln>
        </p:spPr>
      </p:pic>
      <p:sp>
        <p:nvSpPr>
          <p:cNvPr id="8" name="TextBox 7"/>
          <p:cNvSpPr txBox="1"/>
          <p:nvPr/>
        </p:nvSpPr>
        <p:spPr>
          <a:xfrm>
            <a:off x="5587272" y="4614565"/>
            <a:ext cx="445956" cy="769441"/>
          </a:xfrm>
          <a:prstGeom prst="rect">
            <a:avLst/>
          </a:prstGeom>
          <a:noFill/>
        </p:spPr>
        <p:txBody>
          <a:bodyPr wrap="none" rtlCol="0">
            <a:spAutoFit/>
          </a:bodyPr>
          <a:lstStyle/>
          <a:p>
            <a:r>
              <a:rPr lang="en-US" sz="4400" b="1" dirty="0" smtClean="0">
                <a:solidFill>
                  <a:schemeClr val="accent1"/>
                </a:solidFill>
              </a:rPr>
              <a:t>?</a:t>
            </a:r>
            <a:endParaRPr lang="en-US" sz="4400" b="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Data Value Reference (DVR)?</a:t>
            </a:r>
            <a:endParaRPr lang="en-US" dirty="0"/>
          </a:p>
        </p:txBody>
      </p:sp>
      <p:sp>
        <p:nvSpPr>
          <p:cNvPr id="3" name="Content Placeholder 2"/>
          <p:cNvSpPr>
            <a:spLocks noGrp="1"/>
          </p:cNvSpPr>
          <p:nvPr>
            <p:ph idx="1"/>
          </p:nvPr>
        </p:nvSpPr>
        <p:spPr>
          <a:xfrm>
            <a:off x="777454" y="1771650"/>
            <a:ext cx="7699795" cy="990599"/>
          </a:xfrm>
        </p:spPr>
        <p:txBody>
          <a:bodyPr>
            <a:normAutofit/>
          </a:bodyPr>
          <a:lstStyle/>
          <a:p>
            <a:r>
              <a:rPr lang="en-US" dirty="0" smtClean="0"/>
              <a:t>This is a simple way to wrap a reference around any type of data.</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52901" y="3220222"/>
            <a:ext cx="2468657" cy="184862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5605" y="3105922"/>
            <a:ext cx="2609850" cy="2114550"/>
          </a:xfrm>
          <a:prstGeom prst="rect">
            <a:avLst/>
          </a:prstGeom>
          <a:noFill/>
          <a:ln w="9525">
            <a:noFill/>
            <a:miter lim="800000"/>
            <a:headEnd/>
            <a:tailEnd/>
          </a:ln>
        </p:spPr>
      </p:pic>
      <p:sp>
        <p:nvSpPr>
          <p:cNvPr id="7" name="Rounded Rectangle 6"/>
          <p:cNvSpPr/>
          <p:nvPr/>
        </p:nvSpPr>
        <p:spPr>
          <a:xfrm>
            <a:off x="1571951" y="3905250"/>
            <a:ext cx="1095049" cy="6477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5025605" y="4572000"/>
            <a:ext cx="2609850" cy="49684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33801" y="5693717"/>
            <a:ext cx="2315570" cy="461665"/>
          </a:xfrm>
          <a:prstGeom prst="rect">
            <a:avLst/>
          </a:prstGeom>
          <a:noFill/>
        </p:spPr>
        <p:txBody>
          <a:bodyPr wrap="none" rtlCol="0">
            <a:spAutoFit/>
          </a:bodyPr>
          <a:lstStyle/>
          <a:p>
            <a:r>
              <a:rPr lang="en-US" sz="2400" dirty="0" smtClean="0">
                <a:solidFill>
                  <a:srgbClr val="FF0000"/>
                </a:solidFill>
              </a:rPr>
              <a:t>Create &amp; Destroy</a:t>
            </a:r>
            <a:endParaRPr lang="en-US" sz="2400" dirty="0">
              <a:solidFill>
                <a:srgbClr val="FF0000"/>
              </a:solidFill>
            </a:endParaRPr>
          </a:p>
        </p:txBody>
      </p:sp>
      <p:sp>
        <p:nvSpPr>
          <p:cNvPr id="11" name="TextBox 10"/>
          <p:cNvSpPr txBox="1"/>
          <p:nvPr/>
        </p:nvSpPr>
        <p:spPr>
          <a:xfrm>
            <a:off x="5858590" y="5693717"/>
            <a:ext cx="1077411" cy="461665"/>
          </a:xfrm>
          <a:prstGeom prst="rect">
            <a:avLst/>
          </a:prstGeom>
          <a:noFill/>
        </p:spPr>
        <p:txBody>
          <a:bodyPr wrap="none" rtlCol="0">
            <a:spAutoFit/>
          </a:bodyPr>
          <a:lstStyle/>
          <a:p>
            <a:r>
              <a:rPr lang="en-US" sz="2400" dirty="0" smtClean="0">
                <a:solidFill>
                  <a:srgbClr val="FF0000"/>
                </a:solidFill>
              </a:rPr>
              <a:t>Modify</a:t>
            </a:r>
            <a:endParaRPr lang="en-US" sz="2400" dirty="0">
              <a:solidFill>
                <a:srgbClr val="FF0000"/>
              </a:solidFill>
            </a:endParaRPr>
          </a:p>
        </p:txBody>
      </p:sp>
      <p:cxnSp>
        <p:nvCxnSpPr>
          <p:cNvPr id="13" name="Straight Arrow Connector 12"/>
          <p:cNvCxnSpPr/>
          <p:nvPr/>
        </p:nvCxnSpPr>
        <p:spPr>
          <a:xfrm flipV="1">
            <a:off x="2176626" y="4591050"/>
            <a:ext cx="0" cy="11407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381750" y="5068844"/>
            <a:ext cx="0" cy="66752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DVR from an FGV</a:t>
            </a:r>
            <a:endParaRPr lang="en-US" dirty="0"/>
          </a:p>
        </p:txBody>
      </p:sp>
      <p:sp>
        <p:nvSpPr>
          <p:cNvPr id="3" name="Content Placeholder 2"/>
          <p:cNvSpPr>
            <a:spLocks noGrp="1"/>
          </p:cNvSpPr>
          <p:nvPr>
            <p:ph idx="1"/>
          </p:nvPr>
        </p:nvSpPr>
        <p:spPr>
          <a:xfrm>
            <a:off x="457200" y="1600201"/>
            <a:ext cx="8229600" cy="1943099"/>
          </a:xfrm>
        </p:spPr>
        <p:txBody>
          <a:bodyPr>
            <a:normAutofit/>
          </a:bodyPr>
          <a:lstStyle/>
          <a:p>
            <a:r>
              <a:rPr lang="en-US" dirty="0" smtClean="0"/>
              <a:t>If you already have an FGV, you can easily transform it into the more flexible DVR library.</a:t>
            </a:r>
          </a:p>
          <a:p>
            <a:r>
              <a:rPr lang="en-US" dirty="0" smtClean="0"/>
              <a:t>Create the constructor and destructor.</a:t>
            </a:r>
          </a:p>
          <a:p>
            <a:r>
              <a:rPr lang="en-US" dirty="0" smtClean="0"/>
              <a:t>Create a method (VI) for each case that was in the FGV.</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5350" y="3543300"/>
            <a:ext cx="4210050" cy="18097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319395" y="3685310"/>
            <a:ext cx="485775" cy="400050"/>
          </a:xfrm>
          <a:prstGeom prst="rect">
            <a:avLst/>
          </a:prstGeom>
          <a:noFill/>
          <a:ln w="9525">
            <a:noFill/>
            <a:miter lim="800000"/>
            <a:headEnd/>
            <a:tailEnd/>
          </a:ln>
        </p:spPr>
      </p:pic>
      <p:sp>
        <p:nvSpPr>
          <p:cNvPr id="8" name="Rounded Rectangle 7"/>
          <p:cNvSpPr/>
          <p:nvPr/>
        </p:nvSpPr>
        <p:spPr>
          <a:xfrm>
            <a:off x="2362200" y="3771900"/>
            <a:ext cx="1295400" cy="11811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657600" y="3829050"/>
            <a:ext cx="24522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rapezoid 11"/>
          <p:cNvSpPr/>
          <p:nvPr/>
        </p:nvSpPr>
        <p:spPr>
          <a:xfrm>
            <a:off x="4308755" y="4057650"/>
            <a:ext cx="4505325" cy="895350"/>
          </a:xfrm>
          <a:prstGeom prst="trapezoid">
            <a:avLst>
              <a:gd name="adj" fmla="val 2335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9" name="Picture 7"/>
          <p:cNvPicPr>
            <a:picLocks noChangeAspect="1" noChangeArrowheads="1"/>
          </p:cNvPicPr>
          <p:nvPr/>
        </p:nvPicPr>
        <p:blipFill>
          <a:blip r:embed="rId4" cstate="print"/>
          <a:srcRect/>
          <a:stretch>
            <a:fillRect/>
          </a:stretch>
        </p:blipFill>
        <p:spPr bwMode="auto">
          <a:xfrm>
            <a:off x="4308755" y="4953000"/>
            <a:ext cx="4581525" cy="118110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Value Reference (DVR) - Library</a:t>
            </a:r>
            <a:endParaRPr lang="en-US" dirty="0"/>
          </a:p>
        </p:txBody>
      </p:sp>
      <p:sp>
        <p:nvSpPr>
          <p:cNvPr id="7" name="Content Placeholder 6"/>
          <p:cNvSpPr>
            <a:spLocks noGrp="1"/>
          </p:cNvSpPr>
          <p:nvPr>
            <p:ph idx="1"/>
          </p:nvPr>
        </p:nvSpPr>
        <p:spPr>
          <a:xfrm>
            <a:off x="457200" y="1600200"/>
            <a:ext cx="3312898" cy="4525963"/>
          </a:xfrm>
        </p:spPr>
        <p:txBody>
          <a:bodyPr/>
          <a:lstStyle/>
          <a:p>
            <a:r>
              <a:rPr lang="en-US" dirty="0" smtClean="0"/>
              <a:t>Reference acts as a pointer to the data</a:t>
            </a:r>
          </a:p>
          <a:p>
            <a:r>
              <a:rPr lang="en-US" dirty="0" smtClean="0"/>
              <a:t>Create unlimited instances</a:t>
            </a:r>
          </a:p>
          <a:p>
            <a:r>
              <a:rPr lang="en-US" dirty="0" smtClean="0"/>
              <a:t>Easily expand the library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770098" y="3013415"/>
            <a:ext cx="4916702" cy="123885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544717" y="1600201"/>
            <a:ext cx="4570583" cy="898924"/>
          </a:xfrm>
          <a:prstGeom prst="rect">
            <a:avLst/>
          </a:prstGeom>
          <a:noFill/>
          <a:ln w="9525">
            <a:solidFill>
              <a:schemeClr val="accent1"/>
            </a:solidFill>
            <a:miter lim="800000"/>
            <a:headEnd/>
            <a:tailEnd/>
          </a:ln>
        </p:spPr>
      </p:pic>
      <p:sp>
        <p:nvSpPr>
          <p:cNvPr id="8" name="Up Arrow 7"/>
          <p:cNvSpPr/>
          <p:nvPr/>
        </p:nvSpPr>
        <p:spPr>
          <a:xfrm>
            <a:off x="4086225" y="2594375"/>
            <a:ext cx="514350" cy="51429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339334" y="4099869"/>
            <a:ext cx="484632" cy="488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5" cstate="print"/>
          <a:srcRect/>
          <a:stretch>
            <a:fillRect/>
          </a:stretch>
        </p:blipFill>
        <p:spPr bwMode="auto">
          <a:xfrm>
            <a:off x="3544717" y="4671649"/>
            <a:ext cx="5142083" cy="132561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Inter-Process Communication</a:t>
            </a:r>
            <a:endParaRPr lang="en-US" dirty="0"/>
          </a:p>
        </p:txBody>
      </p:sp>
      <p:sp>
        <p:nvSpPr>
          <p:cNvPr id="3" name="Content Placeholder 2"/>
          <p:cNvSpPr>
            <a:spLocks noGrp="1"/>
          </p:cNvSpPr>
          <p:nvPr>
            <p:ph idx="1"/>
          </p:nvPr>
        </p:nvSpPr>
        <p:spPr>
          <a:xfrm>
            <a:off x="879891" y="1811452"/>
            <a:ext cx="3830129" cy="3745522"/>
          </a:xfrm>
        </p:spPr>
        <p:txBody>
          <a:bodyPr>
            <a:normAutofit lnSpcReduction="10000"/>
          </a:bodyPr>
          <a:lstStyle/>
          <a:p>
            <a:pPr lvl="1"/>
            <a:r>
              <a:rPr lang="en-US" sz="3600" dirty="0" smtClean="0"/>
              <a:t>Store</a:t>
            </a:r>
          </a:p>
          <a:p>
            <a:pPr lvl="1"/>
            <a:r>
              <a:rPr lang="en-US" sz="3600" dirty="0" smtClean="0"/>
              <a:t>Stream</a:t>
            </a:r>
          </a:p>
          <a:p>
            <a:pPr lvl="1"/>
            <a:endParaRPr lang="en-US" dirty="0" smtClean="0"/>
          </a:p>
          <a:p>
            <a:pPr lvl="1"/>
            <a:endParaRPr lang="en-US" dirty="0" smtClean="0"/>
          </a:p>
          <a:p>
            <a:pPr lvl="1"/>
            <a:r>
              <a:rPr lang="en-US" sz="3600" dirty="0" smtClean="0"/>
              <a:t>Send (Data and/or Messages)</a:t>
            </a:r>
            <a:endParaRPr lang="en-US" dirty="0"/>
          </a:p>
        </p:txBody>
      </p:sp>
      <p:sp>
        <p:nvSpPr>
          <p:cNvPr id="4" name="Left Arrow Callout 3"/>
          <p:cNvSpPr/>
          <p:nvPr/>
        </p:nvSpPr>
        <p:spPr>
          <a:xfrm>
            <a:off x="3433312" y="1561750"/>
            <a:ext cx="4224787" cy="167405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Typically straightforward use cases with limited implementation options</a:t>
            </a:r>
            <a:endParaRPr lang="en-US" sz="2000" dirty="0"/>
          </a:p>
        </p:txBody>
      </p:sp>
      <p:sp>
        <p:nvSpPr>
          <p:cNvPr id="5" name="Left Arrow Callout 4"/>
          <p:cNvSpPr/>
          <p:nvPr/>
        </p:nvSpPr>
        <p:spPr>
          <a:xfrm>
            <a:off x="4520241" y="3939190"/>
            <a:ext cx="4175186" cy="1674055"/>
          </a:xfrm>
          <a:prstGeom prst="leftArrowCallout">
            <a:avLst>
              <a:gd name="adj1" fmla="val 25000"/>
              <a:gd name="adj2" fmla="val 25000"/>
              <a:gd name="adj3" fmla="val 25000"/>
              <a:gd name="adj4" fmla="val 71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Many more variations and permutations, many design considerations</a:t>
            </a:r>
            <a:endParaRPr lang="en-US" sz="2000" dirty="0"/>
          </a:p>
        </p:txBody>
      </p:sp>
    </p:spTree>
    <p:extLst>
      <p:ext uri="{BB962C8B-B14F-4D97-AF65-F5344CB8AC3E}">
        <p14:creationId xmlns:p14="http://schemas.microsoft.com/office/powerpoint/2010/main" val="22585055"/>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fontScale="90000"/>
          </a:bodyPr>
          <a:lstStyle/>
          <a:p>
            <a:r>
              <a:rPr lang="en-US" dirty="0" smtClean="0"/>
              <a:t>#6 – Harness the Power of Object Oriented Programming</a:t>
            </a:r>
            <a:endParaRPr lang="en-US" dirty="0"/>
          </a:p>
        </p:txBody>
      </p:sp>
      <p:sp>
        <p:nvSpPr>
          <p:cNvPr id="177155" name="Rectangle 3"/>
          <p:cNvSpPr>
            <a:spLocks noGrp="1" noChangeArrowheads="1"/>
          </p:cNvSpPr>
          <p:nvPr>
            <p:ph idx="1"/>
          </p:nvPr>
        </p:nvSpPr>
        <p:spPr>
          <a:xfrm>
            <a:off x="457200" y="1600201"/>
            <a:ext cx="8229600" cy="4541292"/>
          </a:xfrm>
        </p:spPr>
        <p:txBody>
          <a:bodyPr>
            <a:normAutofit/>
          </a:bodyPr>
          <a:lstStyle/>
          <a:p>
            <a:r>
              <a:rPr lang="en-US" dirty="0"/>
              <a:t>Terminology:</a:t>
            </a:r>
          </a:p>
          <a:p>
            <a:pPr lvl="1"/>
            <a:r>
              <a:rPr lang="en-US" dirty="0"/>
              <a:t>An </a:t>
            </a:r>
            <a:r>
              <a:rPr lang="en-US" i="1" dirty="0"/>
              <a:t>object</a:t>
            </a:r>
            <a:r>
              <a:rPr lang="en-US" dirty="0"/>
              <a:t> is </a:t>
            </a:r>
            <a:r>
              <a:rPr lang="en-US" dirty="0" smtClean="0"/>
              <a:t>like a cluster, but with special abilities.</a:t>
            </a:r>
          </a:p>
          <a:p>
            <a:pPr lvl="1"/>
            <a:r>
              <a:rPr lang="en-US" dirty="0" smtClean="0"/>
              <a:t>A </a:t>
            </a:r>
            <a:r>
              <a:rPr lang="en-US" i="1" dirty="0"/>
              <a:t>class</a:t>
            </a:r>
            <a:r>
              <a:rPr lang="en-US" dirty="0"/>
              <a:t> defines what </a:t>
            </a:r>
            <a:r>
              <a:rPr lang="en-US" dirty="0" smtClean="0"/>
              <a:t>data is in the cluster and the operations that can be performed on that data.</a:t>
            </a:r>
            <a:endParaRPr lang="en-US" dirty="0"/>
          </a:p>
          <a:p>
            <a:pPr lvl="1">
              <a:spcBef>
                <a:spcPts val="1200"/>
              </a:spcBef>
            </a:pPr>
            <a:r>
              <a:rPr lang="en-US" dirty="0" smtClean="0"/>
              <a:t>You may hear objects referred to as </a:t>
            </a:r>
            <a:r>
              <a:rPr lang="en-US" i="1" dirty="0" smtClean="0"/>
              <a:t>instances of the class</a:t>
            </a:r>
            <a:r>
              <a:rPr lang="en-US" dirty="0" smtClean="0"/>
              <a:t>. That is, each object on a wire is a separate instance of the cluster defined by the class.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smtClean="0"/>
              <a:t>Object Oriented Programming</a:t>
            </a:r>
            <a:endParaRPr lang="en-US" dirty="0"/>
          </a:p>
        </p:txBody>
      </p:sp>
      <p:sp>
        <p:nvSpPr>
          <p:cNvPr id="4" name="Slide Number Placeholder 3"/>
          <p:cNvSpPr>
            <a:spLocks noGrp="1"/>
          </p:cNvSpPr>
          <p:nvPr>
            <p:ph type="sldNum" sz="quarter" idx="4294967295"/>
          </p:nvPr>
        </p:nvSpPr>
        <p:spPr>
          <a:xfrm>
            <a:off x="7010400" y="6534151"/>
            <a:ext cx="2133600" cy="476250"/>
          </a:xfrm>
          <a:prstGeom prst="rect">
            <a:avLst/>
          </a:prstGeom>
        </p:spPr>
        <p:txBody>
          <a:bodyPr lIns="91430" tIns="45716" rIns="91430" bIns="45716"/>
          <a:lstStyle/>
          <a:p>
            <a:endParaRPr lang="en-US" dirty="0"/>
          </a:p>
        </p:txBody>
      </p:sp>
      <p:sp>
        <p:nvSpPr>
          <p:cNvPr id="6" name="Rectangle 3"/>
          <p:cNvSpPr txBox="1">
            <a:spLocks noChangeArrowheads="1"/>
          </p:cNvSpPr>
          <p:nvPr/>
        </p:nvSpPr>
        <p:spPr>
          <a:xfrm>
            <a:off x="457200" y="1448790"/>
            <a:ext cx="8229600" cy="4692705"/>
          </a:xfrm>
          <a:prstGeom prst="rect">
            <a:avLst/>
          </a:prstGeom>
        </p:spPr>
        <p:txBody>
          <a:bodyPr vert="horz" lIns="91430" tIns="45716" rIns="91430" bIns="45716" rtlCol="0">
            <a:normAutofit fontScale="85000" lnSpcReduction="20000"/>
          </a:bodyPr>
          <a:lstStyle/>
          <a:p>
            <a:pPr>
              <a:lnSpc>
                <a:spcPct val="110000"/>
              </a:lnSpc>
              <a:spcBef>
                <a:spcPct val="20000"/>
              </a:spcBef>
            </a:pPr>
            <a:r>
              <a:rPr lang="en-US" sz="2800" dirty="0" smtClean="0"/>
              <a:t>Terminology:</a:t>
            </a:r>
          </a:p>
          <a:p>
            <a:pPr marL="233339" lvl="1" indent="-233339">
              <a:lnSpc>
                <a:spcPct val="110000"/>
              </a:lnSpc>
              <a:spcBef>
                <a:spcPts val="1200"/>
              </a:spcBef>
              <a:buFont typeface="Arial" pitchFamily="34" charset="0"/>
              <a:buChar char="•"/>
            </a:pPr>
            <a:r>
              <a:rPr lang="en-US" sz="2800" dirty="0" smtClean="0"/>
              <a:t>The operations defined by the class are called </a:t>
            </a:r>
            <a:r>
              <a:rPr lang="en-US" sz="2800" i="1" dirty="0" smtClean="0"/>
              <a:t>methods. </a:t>
            </a:r>
            <a:r>
              <a:rPr lang="en-US" sz="2800" dirty="0" smtClean="0"/>
              <a:t>In LabVIEW, these are VIs.</a:t>
            </a:r>
          </a:p>
          <a:p>
            <a:pPr marL="233339" lvl="1" indent="-233339">
              <a:lnSpc>
                <a:spcPct val="110000"/>
              </a:lnSpc>
              <a:spcBef>
                <a:spcPts val="1200"/>
              </a:spcBef>
              <a:buFont typeface="Arial" pitchFamily="34" charset="0"/>
              <a:buChar char="•"/>
            </a:pPr>
            <a:r>
              <a:rPr lang="en-US" sz="2800" dirty="0" smtClean="0"/>
              <a:t>The class file is another specialized library file, like the XControl and the project library we have already seen. Like all libraries, the class collects together a group of related VIs.</a:t>
            </a:r>
          </a:p>
          <a:p>
            <a:pPr marL="233339" lvl="1" indent="-233339">
              <a:lnSpc>
                <a:spcPct val="110000"/>
              </a:lnSpc>
              <a:spcBef>
                <a:spcPts val="1200"/>
              </a:spcBef>
              <a:buFont typeface="Arial" pitchFamily="34" charset="0"/>
              <a:buChar char="•"/>
            </a:pPr>
            <a:r>
              <a:rPr lang="en-US" sz="2800" dirty="0" smtClean="0"/>
              <a:t>In this case, the VIs collectively define a new data type.</a:t>
            </a:r>
          </a:p>
          <a:p>
            <a:pPr marL="233339" lvl="1" indent="-233339">
              <a:lnSpc>
                <a:spcPct val="110000"/>
              </a:lnSpc>
              <a:spcBef>
                <a:spcPts val="1200"/>
              </a:spcBef>
              <a:buFont typeface="Arial" pitchFamily="34" charset="0"/>
              <a:buChar char="•"/>
            </a:pPr>
            <a:r>
              <a:rPr lang="en-US" sz="2800" dirty="0" smtClean="0"/>
              <a:t>All VIs that are part of the class are called </a:t>
            </a:r>
            <a:r>
              <a:rPr lang="en-US" sz="2800" i="1" dirty="0" smtClean="0"/>
              <a:t>member VIs</a:t>
            </a:r>
            <a:r>
              <a:rPr lang="en-US" sz="2800" dirty="0" smtClean="0"/>
              <a:t>. Member VIs may be any type of VI (standard, control, global, etc). The methods are the standard VIs that can be executed.</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Creating a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47856" y="2068907"/>
            <a:ext cx="2767662" cy="82441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71015" y="2122729"/>
            <a:ext cx="2524125" cy="3076575"/>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5" cstate="print"/>
          <a:srcRect/>
          <a:stretch>
            <a:fillRect/>
          </a:stretch>
        </p:blipFill>
        <p:spPr bwMode="auto">
          <a:xfrm>
            <a:off x="681748" y="4796333"/>
            <a:ext cx="3617728" cy="1113147"/>
          </a:xfrm>
          <a:prstGeom prst="rect">
            <a:avLst/>
          </a:prstGeom>
          <a:noFill/>
          <a:ln w="9525">
            <a:noFill/>
            <a:miter lim="800000"/>
            <a:headEnd/>
            <a:tailEnd/>
          </a:ln>
        </p:spPr>
      </p:pic>
      <p:sp>
        <p:nvSpPr>
          <p:cNvPr id="8" name="TextBox 7"/>
          <p:cNvSpPr txBox="1"/>
          <p:nvPr/>
        </p:nvSpPr>
        <p:spPr>
          <a:xfrm>
            <a:off x="1542199" y="1501248"/>
            <a:ext cx="1067921" cy="523220"/>
          </a:xfrm>
          <a:prstGeom prst="rect">
            <a:avLst/>
          </a:prstGeom>
          <a:noFill/>
        </p:spPr>
        <p:txBody>
          <a:bodyPr wrap="none" lIns="91430" tIns="45716" rIns="91430" bIns="45716" rtlCol="0">
            <a:spAutoFit/>
          </a:bodyPr>
          <a:lstStyle/>
          <a:p>
            <a:r>
              <a:rPr lang="en-US" sz="2800" b="1" dirty="0" smtClean="0"/>
              <a:t>Step 1</a:t>
            </a:r>
            <a:endParaRPr lang="en-US" b="1" dirty="0"/>
          </a:p>
        </p:txBody>
      </p:sp>
      <p:sp>
        <p:nvSpPr>
          <p:cNvPr id="10" name="TextBox 9"/>
          <p:cNvSpPr txBox="1"/>
          <p:nvPr/>
        </p:nvSpPr>
        <p:spPr>
          <a:xfrm>
            <a:off x="6373516" y="1528551"/>
            <a:ext cx="1067921" cy="523220"/>
          </a:xfrm>
          <a:prstGeom prst="rect">
            <a:avLst/>
          </a:prstGeom>
          <a:noFill/>
        </p:spPr>
        <p:txBody>
          <a:bodyPr wrap="none" lIns="91430" tIns="45716" rIns="91430" bIns="45716" rtlCol="0">
            <a:spAutoFit/>
          </a:bodyPr>
          <a:lstStyle/>
          <a:p>
            <a:r>
              <a:rPr lang="en-US" sz="2800" b="1" dirty="0" smtClean="0"/>
              <a:t>Step 2</a:t>
            </a:r>
            <a:endParaRPr lang="en-US" b="1" dirty="0"/>
          </a:p>
        </p:txBody>
      </p:sp>
      <p:sp>
        <p:nvSpPr>
          <p:cNvPr id="11" name="TextBox 10"/>
          <p:cNvSpPr txBox="1"/>
          <p:nvPr/>
        </p:nvSpPr>
        <p:spPr>
          <a:xfrm>
            <a:off x="1569494" y="4135273"/>
            <a:ext cx="1067921" cy="523220"/>
          </a:xfrm>
          <a:prstGeom prst="rect">
            <a:avLst/>
          </a:prstGeom>
          <a:noFill/>
        </p:spPr>
        <p:txBody>
          <a:bodyPr wrap="none" lIns="91430" tIns="45716" rIns="91430" bIns="45716" rtlCol="0">
            <a:spAutoFit/>
          </a:bodyPr>
          <a:lstStyle/>
          <a:p>
            <a:r>
              <a:rPr lang="en-US" sz="2800" b="1" dirty="0" smtClean="0"/>
              <a:t>Step 3</a:t>
            </a:r>
            <a:endParaRPr lang="en-US" b="1" dirty="0"/>
          </a:p>
        </p:txBody>
      </p:sp>
      <p:cxnSp>
        <p:nvCxnSpPr>
          <p:cNvPr id="13" name="Straight Arrow Connector 12"/>
          <p:cNvCxnSpPr/>
          <p:nvPr/>
        </p:nvCxnSpPr>
        <p:spPr>
          <a:xfrm>
            <a:off x="3493827" y="2688609"/>
            <a:ext cx="1473958" cy="5322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507475" y="4449170"/>
            <a:ext cx="1487606" cy="5186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Encapsulation and Libraries</a:t>
            </a:r>
            <a:endParaRPr lang="en-US" dirty="0"/>
          </a:p>
        </p:txBody>
      </p:sp>
      <p:pic>
        <p:nvPicPr>
          <p:cNvPr id="8" name="Picture 7" descr="LVOOP3.png"/>
          <p:cNvPicPr>
            <a:picLocks noChangeAspect="1"/>
          </p:cNvPicPr>
          <p:nvPr/>
        </p:nvPicPr>
        <p:blipFill>
          <a:blip r:embed="rId3" cstate="print"/>
          <a:stretch>
            <a:fillRect/>
          </a:stretch>
        </p:blipFill>
        <p:spPr>
          <a:xfrm>
            <a:off x="355480" y="1287651"/>
            <a:ext cx="2428830" cy="1837686"/>
          </a:xfrm>
          <a:prstGeom prst="rect">
            <a:avLst/>
          </a:prstGeom>
        </p:spPr>
      </p:pic>
      <p:pic>
        <p:nvPicPr>
          <p:cNvPr id="9" name="Picture 8" descr="LVOOP2.png"/>
          <p:cNvPicPr>
            <a:picLocks noChangeAspect="1"/>
          </p:cNvPicPr>
          <p:nvPr/>
        </p:nvPicPr>
        <p:blipFill>
          <a:blip r:embed="rId4" cstate="print"/>
          <a:stretch>
            <a:fillRect/>
          </a:stretch>
        </p:blipFill>
        <p:spPr>
          <a:xfrm>
            <a:off x="2895244" y="3438525"/>
            <a:ext cx="5400675" cy="2886075"/>
          </a:xfrm>
          <a:prstGeom prst="rect">
            <a:avLst/>
          </a:prstGeom>
        </p:spPr>
      </p:pic>
      <p:sp>
        <p:nvSpPr>
          <p:cNvPr id="10" name="TextBox 9"/>
          <p:cNvSpPr txBox="1"/>
          <p:nvPr/>
        </p:nvSpPr>
        <p:spPr>
          <a:xfrm>
            <a:off x="3398294" y="1296539"/>
            <a:ext cx="5190845" cy="923322"/>
          </a:xfrm>
          <a:prstGeom prst="rect">
            <a:avLst/>
          </a:prstGeom>
          <a:noFill/>
        </p:spPr>
        <p:txBody>
          <a:bodyPr wrap="square" lIns="91430" tIns="45716" rIns="91430" bIns="45716" rtlCol="0">
            <a:spAutoFit/>
          </a:bodyPr>
          <a:lstStyle/>
          <a:p>
            <a:r>
              <a:rPr lang="en-US" dirty="0" smtClean="0"/>
              <a:t>Report.ctl. is Class Private Data – it is “private” and can only be accessed by a Method that is a Member of the class.</a:t>
            </a:r>
            <a:endParaRPr lang="en-US" dirty="0"/>
          </a:p>
        </p:txBody>
      </p:sp>
      <p:cxnSp>
        <p:nvCxnSpPr>
          <p:cNvPr id="12" name="Straight Arrow Connector 11"/>
          <p:cNvCxnSpPr/>
          <p:nvPr/>
        </p:nvCxnSpPr>
        <p:spPr>
          <a:xfrm rot="10800000">
            <a:off x="1951632" y="1596789"/>
            <a:ext cx="1364781"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87716" y="3137055"/>
            <a:ext cx="887896" cy="7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15909" y="2362200"/>
            <a:ext cx="2694291" cy="299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914400" y="2209802"/>
            <a:ext cx="7315200" cy="392636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LVOOP Basics – Encapsulation</a:t>
            </a:r>
            <a:endParaRPr lang="en-US" dirty="0"/>
          </a:p>
        </p:txBody>
      </p:sp>
      <p:sp>
        <p:nvSpPr>
          <p:cNvPr id="3" name="Content Placeholder 2"/>
          <p:cNvSpPr>
            <a:spLocks noGrp="1"/>
          </p:cNvSpPr>
          <p:nvPr>
            <p:ph idx="1"/>
          </p:nvPr>
        </p:nvSpPr>
        <p:spPr/>
        <p:txBody>
          <a:bodyPr/>
          <a:lstStyle/>
          <a:p>
            <a:pPr>
              <a:buNone/>
            </a:pPr>
            <a:r>
              <a:rPr lang="en-US" dirty="0" smtClean="0"/>
              <a:t>Limited Access to the Data</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descr="LVOOP1.png"/>
          <p:cNvPicPr>
            <a:picLocks noChangeAspect="1"/>
          </p:cNvPicPr>
          <p:nvPr/>
        </p:nvPicPr>
        <p:blipFill>
          <a:blip r:embed="rId3" cstate="print"/>
          <a:stretch>
            <a:fillRect/>
          </a:stretch>
        </p:blipFill>
        <p:spPr>
          <a:xfrm>
            <a:off x="736835" y="2538489"/>
            <a:ext cx="4154414" cy="1912824"/>
          </a:xfrm>
          <a:prstGeom prst="rect">
            <a:avLst/>
          </a:prstGeom>
        </p:spPr>
      </p:pic>
      <p:sp>
        <p:nvSpPr>
          <p:cNvPr id="2" name="Title 1"/>
          <p:cNvSpPr>
            <a:spLocks noGrp="1"/>
          </p:cNvSpPr>
          <p:nvPr>
            <p:ph type="title"/>
          </p:nvPr>
        </p:nvSpPr>
        <p:spPr/>
        <p:txBody>
          <a:bodyPr/>
          <a:lstStyle/>
          <a:p>
            <a:r>
              <a:rPr lang="en-US" dirty="0" smtClean="0"/>
              <a:t>Migrating to OOP</a:t>
            </a:r>
            <a:endParaRPr lang="en-US" dirty="0"/>
          </a:p>
        </p:txBody>
      </p:sp>
      <p:grpSp>
        <p:nvGrpSpPr>
          <p:cNvPr id="3" name="Group 9"/>
          <p:cNvGrpSpPr/>
          <p:nvPr/>
        </p:nvGrpSpPr>
        <p:grpSpPr>
          <a:xfrm>
            <a:off x="3962400" y="3800907"/>
            <a:ext cx="4628727" cy="2535979"/>
            <a:chOff x="2743200" y="4029507"/>
            <a:chExt cx="4628727" cy="2535979"/>
          </a:xfrm>
        </p:grpSpPr>
        <p:pic>
          <p:nvPicPr>
            <p:cNvPr id="2051" name="Picture 3"/>
            <p:cNvPicPr>
              <a:picLocks noChangeAspect="1" noChangeArrowheads="1"/>
            </p:cNvPicPr>
            <p:nvPr/>
          </p:nvPicPr>
          <p:blipFill>
            <a:blip r:embed="rId4" cstate="print"/>
            <a:srcRect/>
            <a:stretch>
              <a:fillRect/>
            </a:stretch>
          </p:blipFill>
          <p:spPr bwMode="auto">
            <a:xfrm>
              <a:off x="2743200" y="4572000"/>
              <a:ext cx="4628727" cy="1466850"/>
            </a:xfrm>
            <a:prstGeom prst="rect">
              <a:avLst/>
            </a:prstGeom>
            <a:noFill/>
            <a:ln w="9525">
              <a:noFill/>
              <a:miter lim="800000"/>
              <a:headEnd/>
              <a:tailEnd/>
            </a:ln>
            <a:effectLst/>
          </p:spPr>
        </p:pic>
        <p:sp>
          <p:nvSpPr>
            <p:cNvPr id="6" name="TextBox 5"/>
            <p:cNvSpPr txBox="1"/>
            <p:nvPr/>
          </p:nvSpPr>
          <p:spPr>
            <a:xfrm>
              <a:off x="6248400" y="4343400"/>
              <a:ext cx="981359" cy="400110"/>
            </a:xfrm>
            <a:prstGeom prst="rect">
              <a:avLst/>
            </a:prstGeom>
            <a:noFill/>
          </p:spPr>
          <p:txBody>
            <a:bodyPr wrap="none" rtlCol="0">
              <a:spAutoFit/>
            </a:bodyPr>
            <a:lstStyle/>
            <a:p>
              <a:r>
                <a:rPr lang="en-US" sz="2000" b="1" dirty="0" smtClean="0"/>
                <a:t>Object</a:t>
              </a:r>
              <a:endParaRPr lang="en-US" sz="2000" b="1" dirty="0"/>
            </a:p>
          </p:txBody>
        </p:sp>
        <p:sp>
          <p:nvSpPr>
            <p:cNvPr id="7" name="TextBox 6"/>
            <p:cNvSpPr txBox="1"/>
            <p:nvPr/>
          </p:nvSpPr>
          <p:spPr>
            <a:xfrm>
              <a:off x="4800600" y="6165376"/>
              <a:ext cx="1676400" cy="400110"/>
            </a:xfrm>
            <a:prstGeom prst="rect">
              <a:avLst/>
            </a:prstGeom>
            <a:noFill/>
          </p:spPr>
          <p:txBody>
            <a:bodyPr wrap="square" rtlCol="0">
              <a:spAutoFit/>
            </a:bodyPr>
            <a:lstStyle/>
            <a:p>
              <a:r>
                <a:rPr lang="en-US" sz="2000" b="1" dirty="0" smtClean="0"/>
                <a:t>Method</a:t>
              </a:r>
              <a:endParaRPr lang="en-US" sz="2000" b="1" dirty="0"/>
            </a:p>
          </p:txBody>
        </p:sp>
        <p:sp>
          <p:nvSpPr>
            <p:cNvPr id="10" name="TextBox 9"/>
            <p:cNvSpPr txBox="1"/>
            <p:nvPr/>
          </p:nvSpPr>
          <p:spPr>
            <a:xfrm>
              <a:off x="4378649" y="4029507"/>
              <a:ext cx="1766830" cy="400110"/>
            </a:xfrm>
            <a:prstGeom prst="rect">
              <a:avLst/>
            </a:prstGeom>
            <a:noFill/>
          </p:spPr>
          <p:txBody>
            <a:bodyPr wrap="none" rtlCol="0">
              <a:spAutoFit/>
            </a:bodyPr>
            <a:lstStyle/>
            <a:p>
              <a:r>
                <a:rPr lang="en-US" sz="2000" b="1" dirty="0" smtClean="0"/>
                <a:t>Report Class</a:t>
              </a:r>
              <a:endParaRPr lang="en-US" sz="2000" b="1" dirty="0"/>
            </a:p>
          </p:txBody>
        </p:sp>
      </p:grpSp>
      <p:sp>
        <p:nvSpPr>
          <p:cNvPr id="9" name="TextBox 8"/>
          <p:cNvSpPr txBox="1"/>
          <p:nvPr/>
        </p:nvSpPr>
        <p:spPr>
          <a:xfrm>
            <a:off x="2743200" y="1371600"/>
            <a:ext cx="4191000" cy="1217640"/>
          </a:xfrm>
          <a:prstGeom prst="rect">
            <a:avLst/>
          </a:prstGeom>
          <a:noFill/>
        </p:spPr>
        <p:txBody>
          <a:bodyPr wrap="square" lIns="91430" tIns="45716" rIns="91430" bIns="45716" rtlCol="0">
            <a:spAutoFit/>
          </a:bodyPr>
          <a:lstStyle/>
          <a:p>
            <a:r>
              <a:rPr lang="en-US" dirty="0" smtClean="0"/>
              <a:t>For those who choose object designs, we want wire and node to morph naturally into class and method .</a:t>
            </a:r>
          </a:p>
          <a:p>
            <a:pPr algn="r"/>
            <a:r>
              <a:rPr lang="en-US" i="1" dirty="0" smtClean="0"/>
              <a:t>– Stephen Mercer</a:t>
            </a:r>
            <a:endParaRPr lang="en-US" i="1" dirty="0"/>
          </a:p>
        </p:txBody>
      </p:sp>
      <p:cxnSp>
        <p:nvCxnSpPr>
          <p:cNvPr id="12" name="Straight Arrow Connector 11"/>
          <p:cNvCxnSpPr/>
          <p:nvPr/>
        </p:nvCxnSpPr>
        <p:spPr>
          <a:xfrm>
            <a:off x="2743200" y="4038601"/>
            <a:ext cx="16002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85800" y="1381125"/>
            <a:ext cx="2943225" cy="4105275"/>
          </a:xfrm>
          <a:prstGeom prst="rect">
            <a:avLst/>
          </a:prstGeom>
          <a:noFill/>
          <a:ln w="9525">
            <a:noFill/>
            <a:miter lim="800000"/>
            <a:headEnd/>
            <a:tailEnd/>
          </a:ln>
        </p:spPr>
      </p:pic>
      <p:sp>
        <p:nvSpPr>
          <p:cNvPr id="2" name="Title 1"/>
          <p:cNvSpPr>
            <a:spLocks noGrp="1"/>
          </p:cNvSpPr>
          <p:nvPr>
            <p:ph type="title"/>
          </p:nvPr>
        </p:nvSpPr>
        <p:spPr/>
        <p:txBody>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#1</a:t>
            </a:r>
            <a:r>
              <a:rPr lang="en-US" sz="3200" b="0" i="0" kern="1200" spc="-100" baseline="0" dirty="0" smtClean="0">
                <a:solidFill>
                  <a:schemeClr val="accent1"/>
                </a:solidFill>
                <a:latin typeface="+mn-lt"/>
                <a:ea typeface="+mj-ea"/>
                <a:cs typeface="Arial"/>
              </a:rPr>
              <a:t> - </a:t>
            </a:r>
            <a:r>
              <a:rPr lang="en-US" sz="3200" b="0" i="0" kern="1200" spc="-100" dirty="0" smtClean="0">
                <a:solidFill>
                  <a:schemeClr val="accent1"/>
                </a:solidFill>
                <a:latin typeface="+mn-lt"/>
                <a:ea typeface="+mj-ea"/>
                <a:cs typeface="Arial"/>
              </a:rPr>
              <a:t>Strategic Use of the</a:t>
            </a:r>
            <a:r>
              <a:rPr lang="en-US" sz="3200" b="0" i="0" kern="1200" spc="-100" baseline="0" dirty="0" smtClean="0">
                <a:solidFill>
                  <a:schemeClr val="accent1"/>
                </a:solidFill>
                <a:latin typeface="+mn-lt"/>
                <a:ea typeface="+mj-ea"/>
                <a:cs typeface="Arial"/>
              </a:rPr>
              <a:t> Project </a:t>
            </a:r>
            <a:endParaRPr lang="en-US" dirty="0"/>
          </a:p>
        </p:txBody>
      </p:sp>
      <p:cxnSp>
        <p:nvCxnSpPr>
          <p:cNvPr id="6" name="Straight Arrow Connector 5"/>
          <p:cNvCxnSpPr/>
          <p:nvPr/>
        </p:nvCxnSpPr>
        <p:spPr>
          <a:xfrm>
            <a:off x="2514600" y="28194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962400" y="4953000"/>
            <a:ext cx="76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0" y="2667000"/>
            <a:ext cx="3292889" cy="646331"/>
          </a:xfrm>
          <a:prstGeom prst="rect">
            <a:avLst/>
          </a:prstGeom>
          <a:solidFill>
            <a:schemeClr val="tx2">
              <a:lumMod val="20000"/>
              <a:lumOff val="80000"/>
            </a:schemeClr>
          </a:solidFill>
          <a:ln>
            <a:solidFill>
              <a:schemeClr val="accent1"/>
            </a:solidFill>
          </a:ln>
        </p:spPr>
        <p:txBody>
          <a:bodyPr wrap="none" rtlCol="0">
            <a:spAutoFit/>
          </a:bodyPr>
          <a:lstStyle/>
          <a:p>
            <a:r>
              <a:rPr lang="en-US" dirty="0" smtClean="0">
                <a:solidFill>
                  <a:schemeClr val="tx2"/>
                </a:solidFill>
              </a:rPr>
              <a:t>This “target” refers to the main</a:t>
            </a:r>
          </a:p>
          <a:p>
            <a:r>
              <a:rPr lang="en-US" dirty="0" smtClean="0">
                <a:solidFill>
                  <a:schemeClr val="tx2"/>
                </a:solidFill>
              </a:rPr>
              <a:t>Windows computer.</a:t>
            </a:r>
            <a:endParaRPr lang="en-US" dirty="0">
              <a:solidFill>
                <a:schemeClr val="tx2"/>
              </a:solidFill>
            </a:endParaRPr>
          </a:p>
        </p:txBody>
      </p:sp>
      <p:sp>
        <p:nvSpPr>
          <p:cNvPr id="15" name="TextBox 14"/>
          <p:cNvSpPr txBox="1"/>
          <p:nvPr/>
        </p:nvSpPr>
        <p:spPr>
          <a:xfrm>
            <a:off x="5181600" y="4724400"/>
            <a:ext cx="3276600" cy="646331"/>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Other “targets” may be a part of the system.</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4800600" y="1981202"/>
            <a:ext cx="4091442" cy="312419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Encapsulation – Simplifies Debugging</a:t>
            </a:r>
            <a:endParaRPr lang="en-US" dirty="0"/>
          </a:p>
        </p:txBody>
      </p:sp>
      <p:sp>
        <p:nvSpPr>
          <p:cNvPr id="4" name="Content Placeholder 3"/>
          <p:cNvSpPr>
            <a:spLocks noGrp="1"/>
          </p:cNvSpPr>
          <p:nvPr>
            <p:ph idx="1"/>
          </p:nvPr>
        </p:nvSpPr>
        <p:spPr>
          <a:xfrm>
            <a:off x="457200" y="1306774"/>
            <a:ext cx="8229600" cy="931460"/>
          </a:xfrm>
        </p:spPr>
        <p:txBody>
          <a:bodyPr/>
          <a:lstStyle/>
          <a:p>
            <a:pPr>
              <a:buNone/>
            </a:pPr>
            <a:r>
              <a:rPr lang="en-US" dirty="0" smtClean="0"/>
              <a:t>Without LVOOP				With LVOOP</a:t>
            </a:r>
            <a:endParaRPr lang="en-US" dirty="0"/>
          </a:p>
        </p:txBody>
      </p:sp>
      <p:sp>
        <p:nvSpPr>
          <p:cNvPr id="6" name="TextBox 5"/>
          <p:cNvSpPr txBox="1"/>
          <p:nvPr/>
        </p:nvSpPr>
        <p:spPr>
          <a:xfrm>
            <a:off x="457200" y="5181602"/>
            <a:ext cx="3476914" cy="936313"/>
          </a:xfrm>
          <a:prstGeom prst="rect">
            <a:avLst/>
          </a:prstGeom>
          <a:noFill/>
        </p:spPr>
        <p:txBody>
          <a:bodyPr wrap="square" lIns="91430" tIns="45716" rIns="91430" bIns="45716" rtlCol="0">
            <a:spAutoFit/>
          </a:bodyPr>
          <a:lstStyle/>
          <a:p>
            <a:r>
              <a:rPr lang="en-US" dirty="0" smtClean="0"/>
              <a:t>How many VIs access the cluster? How long could it take to find the source of the bug? </a:t>
            </a:r>
            <a:endParaRPr lang="en-US" dirty="0"/>
          </a:p>
        </p:txBody>
      </p:sp>
      <p:sp>
        <p:nvSpPr>
          <p:cNvPr id="7" name="TextBox 6"/>
          <p:cNvSpPr txBox="1"/>
          <p:nvPr/>
        </p:nvSpPr>
        <p:spPr>
          <a:xfrm>
            <a:off x="5334000" y="5181602"/>
            <a:ext cx="3581400" cy="936313"/>
          </a:xfrm>
          <a:prstGeom prst="rect">
            <a:avLst/>
          </a:prstGeom>
          <a:noFill/>
        </p:spPr>
        <p:txBody>
          <a:bodyPr wrap="square" lIns="91430" tIns="45716" rIns="91430" bIns="45716" rtlCol="0">
            <a:spAutoFit/>
          </a:bodyPr>
          <a:lstStyle/>
          <a:p>
            <a:r>
              <a:rPr lang="en-US" dirty="0" smtClean="0"/>
              <a:t>Only the method VIs touch the data. The developer’s search for the source of the error narrows significantly.</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6096001" y="2438400"/>
            <a:ext cx="1352550" cy="2085975"/>
          </a:xfrm>
          <a:prstGeom prst="rect">
            <a:avLst/>
          </a:prstGeom>
          <a:noFill/>
          <a:ln w="9525">
            <a:noFill/>
            <a:miter lim="800000"/>
            <a:headEnd/>
            <a:tailEnd/>
          </a:ln>
          <a:effectLst/>
        </p:spPr>
      </p:pic>
      <p:pic>
        <p:nvPicPr>
          <p:cNvPr id="73733" name="Picture 5" descr="C:\Documents and Settings\lrivers\Local Settings\Temporary Internet Files\Content.IE5\4RXYIYKL\MCBS01275_0000[1].wmf"/>
          <p:cNvPicPr>
            <a:picLocks noChangeAspect="1" noChangeArrowheads="1"/>
          </p:cNvPicPr>
          <p:nvPr/>
        </p:nvPicPr>
        <p:blipFill>
          <a:blip r:embed="rId5" cstate="print"/>
          <a:srcRect/>
          <a:stretch>
            <a:fillRect/>
          </a:stretch>
        </p:blipFill>
        <p:spPr bwMode="auto">
          <a:xfrm>
            <a:off x="1066800" y="2743200"/>
            <a:ext cx="1538021" cy="16550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Dynamic Dispatch</a:t>
            </a:r>
            <a:endParaRPr lang="en-US" dirty="0"/>
          </a:p>
        </p:txBody>
      </p:sp>
      <p:sp>
        <p:nvSpPr>
          <p:cNvPr id="3" name="Content Placeholder 2"/>
          <p:cNvSpPr>
            <a:spLocks noGrp="1"/>
          </p:cNvSpPr>
          <p:nvPr>
            <p:ph idx="1"/>
          </p:nvPr>
        </p:nvSpPr>
        <p:spPr>
          <a:xfrm>
            <a:off x="457200" y="1600203"/>
            <a:ext cx="8229600" cy="1142999"/>
          </a:xfrm>
        </p:spPr>
        <p:txBody>
          <a:bodyPr/>
          <a:lstStyle/>
          <a:p>
            <a:r>
              <a:rPr lang="en-US" dirty="0" smtClean="0"/>
              <a:t>In essence, dynamic dispatch is polymorphism</a:t>
            </a:r>
            <a:r>
              <a:rPr lang="en-US" baseline="0" dirty="0" smtClean="0"/>
              <a:t> at runtime…</a:t>
            </a:r>
          </a:p>
        </p:txBody>
      </p:sp>
      <p:pic>
        <p:nvPicPr>
          <p:cNvPr id="3074" name="Picture 2"/>
          <p:cNvPicPr>
            <a:picLocks noChangeAspect="1" noChangeArrowheads="1"/>
          </p:cNvPicPr>
          <p:nvPr/>
        </p:nvPicPr>
        <p:blipFill>
          <a:blip r:embed="rId3" cstate="print"/>
          <a:srcRect/>
          <a:stretch>
            <a:fillRect/>
          </a:stretch>
        </p:blipFill>
        <p:spPr bwMode="auto">
          <a:xfrm>
            <a:off x="1981200" y="2743200"/>
            <a:ext cx="5334000" cy="2753540"/>
          </a:xfrm>
          <a:prstGeom prst="rect">
            <a:avLst/>
          </a:prstGeom>
          <a:noFill/>
          <a:ln w="9525">
            <a:noFill/>
            <a:miter lim="800000"/>
            <a:headEnd/>
            <a:tailEnd/>
          </a:ln>
          <a:effectLst/>
        </p:spPr>
      </p:pic>
      <p:sp>
        <p:nvSpPr>
          <p:cNvPr id="5" name="TextBox 4"/>
          <p:cNvSpPr txBox="1"/>
          <p:nvPr/>
        </p:nvSpPr>
        <p:spPr>
          <a:xfrm>
            <a:off x="1371601" y="5715001"/>
            <a:ext cx="5415588" cy="373659"/>
          </a:xfrm>
          <a:prstGeom prst="rect">
            <a:avLst/>
          </a:prstGeom>
          <a:noFill/>
        </p:spPr>
        <p:txBody>
          <a:bodyPr wrap="none" lIns="91430" tIns="45716" rIns="91430" bIns="45716" rtlCol="0">
            <a:spAutoFit/>
          </a:bodyPr>
          <a:lstStyle/>
          <a:p>
            <a:r>
              <a:rPr lang="en-US" dirty="0" smtClean="0"/>
              <a:t>The object type determines which VI is dispatched at runtime.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4495" y="220047"/>
            <a:ext cx="8229600" cy="1143000"/>
          </a:xfrm>
        </p:spPr>
        <p:txBody>
          <a:bodyPr/>
          <a:lstStyle/>
          <a:p>
            <a:r>
              <a:rPr lang="en-US" dirty="0" smtClean="0"/>
              <a:t>Inheritance – Class Hierarchy</a:t>
            </a:r>
            <a:endParaRPr lang="en-US" dirty="0"/>
          </a:p>
        </p:txBody>
      </p:sp>
      <p:pic>
        <p:nvPicPr>
          <p:cNvPr id="4" name="Picture 3" descr="LVOOP4.png"/>
          <p:cNvPicPr>
            <a:picLocks noChangeAspect="1"/>
          </p:cNvPicPr>
          <p:nvPr/>
        </p:nvPicPr>
        <p:blipFill>
          <a:blip r:embed="rId3" cstate="print"/>
          <a:stretch>
            <a:fillRect/>
          </a:stretch>
        </p:blipFill>
        <p:spPr>
          <a:xfrm>
            <a:off x="3274184" y="2101032"/>
            <a:ext cx="2990139" cy="309585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Roundtrip Tools for OO Code Generation</a:t>
            </a:r>
            <a:endParaRPr lang="en-US" dirty="0"/>
          </a:p>
        </p:txBody>
      </p:sp>
      <p:pic>
        <p:nvPicPr>
          <p:cNvPr id="5" name="Content Placeholder 4" descr="Class Diagram.png"/>
          <p:cNvPicPr>
            <a:picLocks noGrp="1" noChangeAspect="1"/>
          </p:cNvPicPr>
          <p:nvPr>
            <p:ph idx="1"/>
          </p:nvPr>
        </p:nvPicPr>
        <p:blipFill>
          <a:blip r:embed="rId2" cstate="print"/>
          <a:stretch>
            <a:fillRect/>
          </a:stretch>
        </p:blipFill>
        <p:spPr>
          <a:xfrm>
            <a:off x="914400" y="1600200"/>
            <a:ext cx="3124200" cy="2874928"/>
          </a:xfrm>
        </p:spPr>
      </p:pic>
      <p:pic>
        <p:nvPicPr>
          <p:cNvPr id="13314" name="Picture 2"/>
          <p:cNvPicPr>
            <a:picLocks noChangeAspect="1" noChangeArrowheads="1"/>
          </p:cNvPicPr>
          <p:nvPr/>
        </p:nvPicPr>
        <p:blipFill>
          <a:blip r:embed="rId3" cstate="print"/>
          <a:srcRect/>
          <a:stretch>
            <a:fillRect/>
          </a:stretch>
        </p:blipFill>
        <p:spPr bwMode="auto">
          <a:xfrm>
            <a:off x="5410200" y="1828800"/>
            <a:ext cx="2686050" cy="2095500"/>
          </a:xfrm>
          <a:prstGeom prst="rect">
            <a:avLst/>
          </a:prstGeom>
          <a:noFill/>
          <a:ln w="9525">
            <a:noFill/>
            <a:miter lim="800000"/>
            <a:headEnd/>
            <a:tailEnd/>
          </a:ln>
        </p:spPr>
      </p:pic>
      <p:cxnSp>
        <p:nvCxnSpPr>
          <p:cNvPr id="6" name="Straight Arrow Connector 5"/>
          <p:cNvCxnSpPr/>
          <p:nvPr/>
        </p:nvCxnSpPr>
        <p:spPr>
          <a:xfrm>
            <a:off x="3429000" y="2819400"/>
            <a:ext cx="1828800" cy="0"/>
          </a:xfrm>
          <a:prstGeom prst="straightConnector1">
            <a:avLst/>
          </a:prstGeom>
          <a:ln w="66675">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701171" y="4800600"/>
            <a:ext cx="5493309" cy="707886"/>
          </a:xfrm>
          <a:prstGeom prst="rect">
            <a:avLst/>
          </a:prstGeom>
          <a:noFill/>
        </p:spPr>
        <p:txBody>
          <a:bodyPr wrap="none" rtlCol="0">
            <a:spAutoFit/>
          </a:bodyPr>
          <a:lstStyle/>
          <a:p>
            <a:pPr algn="ctr"/>
            <a:r>
              <a:rPr lang="en-US" sz="2000" i="1" dirty="0" smtClean="0">
                <a:solidFill>
                  <a:schemeClr val="tx2"/>
                </a:solidFill>
              </a:rPr>
              <a:t>GOOP Development Suite from </a:t>
            </a:r>
            <a:r>
              <a:rPr lang="en-US" sz="2000" i="1" dirty="0" err="1" smtClean="0">
                <a:solidFill>
                  <a:schemeClr val="tx2"/>
                </a:solidFill>
              </a:rPr>
              <a:t>Symbio</a:t>
            </a:r>
            <a:endParaRPr lang="en-US" sz="2000" i="1" dirty="0" smtClean="0">
              <a:solidFill>
                <a:schemeClr val="tx2"/>
              </a:solidFill>
            </a:endParaRPr>
          </a:p>
          <a:p>
            <a:pPr algn="ctr"/>
            <a:r>
              <a:rPr lang="en-US" sz="2000" i="1" dirty="0" smtClean="0">
                <a:solidFill>
                  <a:schemeClr val="tx2"/>
                </a:solidFill>
              </a:rPr>
              <a:t>(</a:t>
            </a:r>
            <a:r>
              <a:rPr lang="en-US" sz="2000" i="1" dirty="0" smtClean="0">
                <a:solidFill>
                  <a:schemeClr val="tx2"/>
                </a:solidFill>
              </a:rPr>
              <a:t>both available on www.ni.com/LabVIEWtools)</a:t>
            </a:r>
            <a:endParaRPr lang="en-US" sz="2000" i="1"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5BADA97-D135-FC47-89BE-01D0DC242481}" type="slidenum">
              <a:rPr lang="en-US"/>
              <a:pPr>
                <a:defRPr/>
              </a:pPr>
              <a:t>84</a:t>
            </a:fld>
            <a:endParaRPr lang="en-US"/>
          </a:p>
        </p:txBody>
      </p:sp>
      <p:sp>
        <p:nvSpPr>
          <p:cNvPr id="50177" name="Rectangle 1"/>
          <p:cNvSpPr>
            <a:spLocks noGrp="1" noChangeArrowheads="1"/>
          </p:cNvSpPr>
          <p:nvPr>
            <p:ph type="title"/>
          </p:nvPr>
        </p:nvSpPr>
        <p:spPr>
          <a:xfrm>
            <a:off x="685800" y="406400"/>
            <a:ext cx="7772400" cy="1143000"/>
          </a:xfrm>
        </p:spPr>
        <p:txBody>
          <a:bodyPr/>
          <a:lstStyle/>
          <a:p>
            <a:pPr eaLnBrk="1" hangingPunct="1">
              <a:defRPr/>
            </a:pPr>
            <a:r>
              <a:rPr lang="en-US" dirty="0" smtClean="0"/>
              <a:t>The Lagoon – Check Your English</a:t>
            </a: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0180"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1"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2"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0183"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1937799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4672B68-EC64-3447-AC9F-06FB1F723B1B}" type="slidenum">
              <a:rPr lang="en-US"/>
              <a:pPr>
                <a:defRPr/>
              </a:pPr>
              <a:t>85</a:t>
            </a:fld>
            <a:endParaRPr lang="en-US"/>
          </a:p>
        </p:txBody>
      </p:sp>
      <p:sp>
        <p:nvSpPr>
          <p:cNvPr id="51201" name="Rectangle 1"/>
          <p:cNvSpPr>
            <a:spLocks noGrp="1" noChangeArrowheads="1"/>
          </p:cNvSpPr>
          <p:nvPr>
            <p:ph type="title"/>
          </p:nvPr>
        </p:nvSpPr>
        <p:spPr/>
        <p:txBody>
          <a:bodyPr/>
          <a:lstStyle/>
          <a:p>
            <a:pPr eaLnBrk="1" hangingPunct="1">
              <a:defRPr/>
            </a:pPr>
            <a:r>
              <a:rPr lang="en-US" smtClean="0"/>
              <a:t>Class Diagram Terminology</a:t>
            </a:r>
          </a:p>
        </p:txBody>
      </p:sp>
      <p:sp>
        <p:nvSpPr>
          <p:cNvPr id="51202"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One class </a:t>
            </a:r>
            <a:r>
              <a:rPr lang="ja-JP" altLang="en-US" smtClean="0">
                <a:latin typeface="Arial"/>
              </a:rPr>
              <a:t>“</a:t>
            </a:r>
            <a:r>
              <a:rPr lang="en-US" smtClean="0"/>
              <a:t>is a</a:t>
            </a:r>
            <a:r>
              <a:rPr lang="ja-JP" altLang="en-US" smtClean="0">
                <a:latin typeface="Arial"/>
              </a:rPr>
              <a:t>”</a:t>
            </a:r>
            <a:r>
              <a:rPr lang="en-US" smtClean="0"/>
              <a:t> more specific instance of another class.</a:t>
            </a:r>
          </a:p>
          <a:p>
            <a:pPr eaLnBrk="1" hangingPunct="1">
              <a:defRPr/>
            </a:pPr>
            <a:r>
              <a:rPr lang="en-US" smtClean="0"/>
              <a:t>Aggregation</a:t>
            </a:r>
          </a:p>
          <a:p>
            <a:pPr marL="742950" lvl="1" eaLnBrk="1" hangingPunct="1">
              <a:defRPr/>
            </a:pPr>
            <a:r>
              <a:rPr lang="en-US" smtClean="0"/>
              <a:t>One class </a:t>
            </a:r>
            <a:r>
              <a:rPr lang="ja-JP" altLang="en-US" smtClean="0">
                <a:latin typeface="Arial"/>
              </a:rPr>
              <a:t>“</a:t>
            </a:r>
            <a:r>
              <a:rPr lang="en-US" smtClean="0"/>
              <a:t>has a</a:t>
            </a:r>
            <a:r>
              <a:rPr lang="ja-JP" altLang="en-US" smtClean="0">
                <a:latin typeface="Arial"/>
              </a:rPr>
              <a:t>”</a:t>
            </a:r>
            <a:r>
              <a:rPr lang="en-US" smtClean="0"/>
              <a:t> instance of a class as part of it</a:t>
            </a:r>
            <a:r>
              <a:rPr lang="ja-JP" altLang="en-US" smtClean="0">
                <a:latin typeface="Arial"/>
              </a:rPr>
              <a:t>’</a:t>
            </a:r>
            <a:r>
              <a:rPr lang="en-US" smtClean="0"/>
              <a:t>s class private data.</a:t>
            </a:r>
          </a:p>
          <a:p>
            <a:pPr eaLnBrk="1" hangingPunct="1">
              <a:defRPr/>
            </a:pPr>
            <a:r>
              <a:rPr lang="en-US" smtClean="0"/>
              <a:t>Association</a:t>
            </a:r>
          </a:p>
          <a:p>
            <a:pPr marL="742950" lvl="1" eaLnBrk="1" hangingPunct="1">
              <a:defRPr/>
            </a:pPr>
            <a:r>
              <a:rPr lang="en-US" smtClean="0"/>
              <a:t>A class </a:t>
            </a:r>
            <a:r>
              <a:rPr lang="ja-JP" altLang="en-US" smtClean="0">
                <a:latin typeface="Arial"/>
              </a:rPr>
              <a:t>“</a:t>
            </a:r>
            <a:r>
              <a:rPr lang="en-US" smtClean="0"/>
              <a:t>uses</a:t>
            </a:r>
            <a:r>
              <a:rPr lang="ja-JP" altLang="en-US" smtClean="0">
                <a:latin typeface="Arial"/>
              </a:rPr>
              <a:t>”</a:t>
            </a:r>
            <a:r>
              <a:rPr lang="en-US" smtClean="0"/>
              <a:t> another class.</a:t>
            </a:r>
          </a:p>
        </p:txBody>
      </p:sp>
      <p:sp>
        <p:nvSpPr>
          <p:cNvPr id="51204"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C77DABB9-0564-3244-9CF8-6DB687517F6F}" type="slidenum">
              <a:rPr lang="en-US" sz="800">
                <a:solidFill>
                  <a:srgbClr val="E3E3E3"/>
                </a:solidFill>
                <a:latin typeface="Arial" charset="0"/>
                <a:ea typeface="ＭＳ Ｐゴシック" charset="0"/>
                <a:sym typeface="Arial" charset="0"/>
              </a:rPr>
              <a:pPr algn="r" eaLnBrk="1" hangingPunct="1"/>
              <a:t>85</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150148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19103EE-BD1A-B745-8248-D9A18F73CEA8}" type="slidenum">
              <a:rPr lang="en-US"/>
              <a:pPr>
                <a:defRPr/>
              </a:pPr>
              <a:t>86</a:t>
            </a:fld>
            <a:endParaRPr lang="en-US"/>
          </a:p>
        </p:txBody>
      </p:sp>
      <p:sp>
        <p:nvSpPr>
          <p:cNvPr id="52225" name="Rectangle 1"/>
          <p:cNvSpPr>
            <a:spLocks noGrp="1" noChangeArrowheads="1"/>
          </p:cNvSpPr>
          <p:nvPr>
            <p:ph type="title"/>
          </p:nvPr>
        </p:nvSpPr>
        <p:spPr/>
        <p:txBody>
          <a:bodyPr/>
          <a:lstStyle/>
          <a:p>
            <a:pPr eaLnBrk="1" hangingPunct="1">
              <a:defRPr/>
            </a:pPr>
            <a:r>
              <a:rPr lang="en-US" smtClean="0"/>
              <a:t>Class Diagram Terminology - Boats</a:t>
            </a:r>
          </a:p>
        </p:txBody>
      </p:sp>
      <p:sp>
        <p:nvSpPr>
          <p:cNvPr id="52226"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A motor boat </a:t>
            </a:r>
            <a:r>
              <a:rPr lang="ja-JP" altLang="en-US" smtClean="0">
                <a:latin typeface="Arial"/>
              </a:rPr>
              <a:t>“</a:t>
            </a:r>
            <a:r>
              <a:rPr lang="en-US" smtClean="0"/>
              <a:t>is a</a:t>
            </a:r>
            <a:r>
              <a:rPr lang="ja-JP" altLang="en-US" smtClean="0">
                <a:latin typeface="Arial"/>
              </a:rPr>
              <a:t>”</a:t>
            </a:r>
            <a:r>
              <a:rPr lang="en-US" smtClean="0"/>
              <a:t> boat</a:t>
            </a:r>
          </a:p>
          <a:p>
            <a:pPr eaLnBrk="1" hangingPunct="1">
              <a:defRPr/>
            </a:pPr>
            <a:r>
              <a:rPr lang="en-US" smtClean="0"/>
              <a:t>Aggregation</a:t>
            </a:r>
          </a:p>
          <a:p>
            <a:pPr marL="742950" lvl="1" eaLnBrk="1" hangingPunct="1">
              <a:defRPr/>
            </a:pPr>
            <a:r>
              <a:rPr lang="en-US" smtClean="0"/>
              <a:t>A boat </a:t>
            </a:r>
            <a:r>
              <a:rPr lang="ja-JP" altLang="en-US" smtClean="0">
                <a:latin typeface="Arial"/>
              </a:rPr>
              <a:t>“</a:t>
            </a:r>
            <a:r>
              <a:rPr lang="en-US" smtClean="0"/>
              <a:t>has a</a:t>
            </a:r>
            <a:r>
              <a:rPr lang="ja-JP" altLang="en-US" smtClean="0">
                <a:latin typeface="Arial"/>
              </a:rPr>
              <a:t>”</a:t>
            </a:r>
            <a:r>
              <a:rPr lang="en-US" smtClean="0"/>
              <a:t> GPS device</a:t>
            </a:r>
          </a:p>
          <a:p>
            <a:pPr eaLnBrk="1" hangingPunct="1">
              <a:defRPr/>
            </a:pPr>
            <a:r>
              <a:rPr lang="en-US" smtClean="0"/>
              <a:t>Association</a:t>
            </a:r>
          </a:p>
          <a:p>
            <a:pPr marL="742950" lvl="1" eaLnBrk="1" hangingPunct="1">
              <a:defRPr/>
            </a:pPr>
            <a:r>
              <a:rPr lang="en-US" smtClean="0"/>
              <a:t>A GPS device </a:t>
            </a:r>
            <a:r>
              <a:rPr lang="ja-JP" altLang="en-US" smtClean="0">
                <a:latin typeface="Arial"/>
              </a:rPr>
              <a:t>“</a:t>
            </a:r>
            <a:r>
              <a:rPr lang="en-US" smtClean="0"/>
              <a:t>uses a</a:t>
            </a:r>
            <a:r>
              <a:rPr lang="ja-JP" altLang="en-US" smtClean="0">
                <a:latin typeface="Arial"/>
              </a:rPr>
              <a:t>”</a:t>
            </a:r>
            <a:r>
              <a:rPr lang="en-US" smtClean="0"/>
              <a:t> satellite</a:t>
            </a:r>
          </a:p>
        </p:txBody>
      </p:sp>
      <p:sp>
        <p:nvSpPr>
          <p:cNvPr id="52228"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2942A704-726B-6E44-A042-EE660789C8EB}" type="slidenum">
              <a:rPr lang="en-US" sz="800">
                <a:solidFill>
                  <a:srgbClr val="E3E3E3"/>
                </a:solidFill>
                <a:latin typeface="Arial" charset="0"/>
                <a:ea typeface="ＭＳ Ｐゴシック" charset="0"/>
                <a:sym typeface="Arial" charset="0"/>
              </a:rPr>
              <a:pPr algn="r" eaLnBrk="1" hangingPunct="1"/>
              <a:t>86</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88314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CC17F73-774D-BF4C-ADFE-24CE3D5DEED7}" type="slidenum">
              <a:rPr lang="en-US"/>
              <a:pPr>
                <a:defRPr/>
              </a:pPr>
              <a:t>87</a:t>
            </a:fld>
            <a:endParaRPr lang="en-US"/>
          </a:p>
        </p:txBody>
      </p:sp>
      <p:sp>
        <p:nvSpPr>
          <p:cNvPr id="53249" name="Rectangle 1"/>
          <p:cNvSpPr>
            <a:spLocks noGrp="1" noChangeArrowheads="1"/>
          </p:cNvSpPr>
          <p:nvPr>
            <p:ph type="title"/>
          </p:nvPr>
        </p:nvSpPr>
        <p:spPr>
          <a:xfrm>
            <a:off x="685800" y="406400"/>
            <a:ext cx="7772400" cy="1143000"/>
          </a:xfrm>
        </p:spPr>
        <p:txBody>
          <a:bodyPr/>
          <a:lstStyle/>
          <a:p>
            <a:pPr eaLnBrk="1" hangingPunct="1">
              <a:defRPr/>
            </a:pPr>
            <a:r>
              <a:rPr lang="en-US" smtClean="0"/>
              <a:t>The Lagoon</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3252"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3"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4"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3255"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2008545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CB57429C-48BA-6144-A423-23D2A0D8191A}" type="slidenum">
              <a:rPr lang="en-US"/>
              <a:pPr>
                <a:defRPr/>
              </a:pPr>
              <a:t>88</a:t>
            </a:fld>
            <a:endParaRPr lang="en-US"/>
          </a:p>
        </p:txBody>
      </p:sp>
      <p:sp>
        <p:nvSpPr>
          <p:cNvPr id="68609" name="Rectangle 1"/>
          <p:cNvSpPr>
            <a:spLocks noGrp="1" noChangeArrowheads="1"/>
          </p:cNvSpPr>
          <p:nvPr>
            <p:ph type="title"/>
          </p:nvPr>
        </p:nvSpPr>
        <p:spPr/>
        <p:txBody>
          <a:bodyPr/>
          <a:lstStyle/>
          <a:p>
            <a:pPr eaLnBrk="1" hangingPunct="1">
              <a:defRPr/>
            </a:pPr>
            <a:r>
              <a:rPr lang="en-US" smtClean="0"/>
              <a:t>Design Guidelines</a:t>
            </a:r>
          </a:p>
        </p:txBody>
      </p:sp>
      <p:pic>
        <p:nvPicPr>
          <p:cNvPr id="686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419077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Explorer Window</a:t>
            </a:r>
            <a:endParaRPr lang="en-US" dirty="0"/>
          </a:p>
        </p:txBody>
      </p:sp>
      <p:sp>
        <p:nvSpPr>
          <p:cNvPr id="3" name="Content Placeholder 2"/>
          <p:cNvSpPr>
            <a:spLocks noGrp="1"/>
          </p:cNvSpPr>
          <p:nvPr>
            <p:ph sz="half" idx="1"/>
          </p:nvPr>
        </p:nvSpPr>
        <p:spPr/>
        <p:txBody>
          <a:bodyPr/>
          <a:lstStyle/>
          <a:p>
            <a:r>
              <a:rPr lang="en-US" dirty="0" smtClean="0"/>
              <a:t>Items page</a:t>
            </a:r>
            <a:endParaRPr lang="en-US" dirty="0"/>
          </a:p>
        </p:txBody>
      </p:sp>
      <p:sp>
        <p:nvSpPr>
          <p:cNvPr id="4" name="Content Placeholder 3"/>
          <p:cNvSpPr>
            <a:spLocks noGrp="1"/>
          </p:cNvSpPr>
          <p:nvPr>
            <p:ph sz="half" idx="2"/>
          </p:nvPr>
        </p:nvSpPr>
        <p:spPr/>
        <p:txBody>
          <a:bodyPr/>
          <a:lstStyle/>
          <a:p>
            <a:r>
              <a:rPr lang="en-US" dirty="0" smtClean="0"/>
              <a:t>Files page</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1000" y="1905000"/>
            <a:ext cx="2781300" cy="30289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400425" y="1905000"/>
            <a:ext cx="5743575" cy="30194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dirty="0" smtClean="0"/>
              <a:t># 7 – Engage in Code Reviews</a:t>
            </a:r>
            <a:endParaRPr lang="en-US" dirty="0"/>
          </a:p>
        </p:txBody>
      </p:sp>
      <p:sp>
        <p:nvSpPr>
          <p:cNvPr id="1038339" name="Rectangle 3"/>
          <p:cNvSpPr>
            <a:spLocks noGrp="1" noChangeArrowheads="1"/>
          </p:cNvSpPr>
          <p:nvPr>
            <p:ph idx="1"/>
          </p:nvPr>
        </p:nvSpPr>
        <p:spPr>
          <a:xfrm>
            <a:off x="304800" y="1447800"/>
            <a:ext cx="8458200" cy="4343400"/>
          </a:xfrm>
        </p:spPr>
        <p:txBody>
          <a:bodyPr>
            <a:normAutofit fontScale="92500"/>
          </a:bodyPr>
          <a:lstStyle/>
          <a:p>
            <a:pPr>
              <a:buNone/>
            </a:pPr>
            <a:r>
              <a:rPr lang="en-US" sz="2800" u="sng" dirty="0" smtClean="0"/>
              <a:t>Performing a Code Review - Informal</a:t>
            </a:r>
          </a:p>
          <a:p>
            <a:r>
              <a:rPr lang="en-US" sz="2800" dirty="0" smtClean="0"/>
              <a:t>Walk </a:t>
            </a:r>
            <a:r>
              <a:rPr lang="en-US" sz="2800" dirty="0"/>
              <a:t>someone through your code</a:t>
            </a:r>
          </a:p>
          <a:p>
            <a:r>
              <a:rPr lang="en-US" sz="2800" dirty="0" smtClean="0"/>
              <a:t>Questions to consider:</a:t>
            </a:r>
            <a:endParaRPr lang="en-US" sz="2800" dirty="0"/>
          </a:p>
          <a:p>
            <a:pPr lvl="1"/>
            <a:r>
              <a:rPr lang="en-US" sz="2400" dirty="0"/>
              <a:t>Is the code easy to </a:t>
            </a:r>
            <a:r>
              <a:rPr lang="en-US" sz="2400" dirty="0" smtClean="0"/>
              <a:t>maintain, and has it been documented?</a:t>
            </a:r>
            <a:endParaRPr lang="en-US" sz="2400" dirty="0"/>
          </a:p>
          <a:p>
            <a:pPr lvl="1"/>
            <a:r>
              <a:rPr lang="en-US" sz="2400" dirty="0"/>
              <a:t>What happens if the code returns an error</a:t>
            </a:r>
            <a:r>
              <a:rPr lang="en-US" sz="2400" dirty="0" smtClean="0"/>
              <a:t>?</a:t>
            </a:r>
          </a:p>
          <a:p>
            <a:pPr lvl="1">
              <a:buNone/>
            </a:pPr>
            <a:r>
              <a:rPr lang="en-US" sz="2400" dirty="0" smtClean="0"/>
              <a:t>	</a:t>
            </a:r>
            <a:r>
              <a:rPr lang="en-US" sz="2400" i="1" dirty="0" smtClean="0"/>
              <a:t>(… or if it receives an error?)</a:t>
            </a:r>
            <a:endParaRPr lang="en-US" sz="2400" i="1" dirty="0"/>
          </a:p>
          <a:p>
            <a:pPr lvl="1"/>
            <a:r>
              <a:rPr lang="en-US" sz="2400" dirty="0"/>
              <a:t>Is too much functionality located in a single VI?</a:t>
            </a:r>
          </a:p>
          <a:p>
            <a:pPr lvl="1"/>
            <a:r>
              <a:rPr lang="en-US" sz="2400" dirty="0"/>
              <a:t>Are there any race conditions?</a:t>
            </a:r>
          </a:p>
          <a:p>
            <a:pPr lvl="1"/>
            <a:r>
              <a:rPr lang="en-US" sz="2400" dirty="0"/>
              <a:t>Is the memory usage within acceptable limits</a:t>
            </a:r>
            <a:r>
              <a:rPr lang="en-US" sz="2400" dirty="0" smtClean="0"/>
              <a:t>?</a:t>
            </a:r>
          </a:p>
          <a:p>
            <a:r>
              <a:rPr lang="en-US" sz="2800" dirty="0" smtClean="0"/>
              <a:t>Perform code reviews frequently</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in Code Reviews</a:t>
            </a:r>
            <a:endParaRPr lang="en-US" dirty="0"/>
          </a:p>
        </p:txBody>
      </p:sp>
      <p:sp>
        <p:nvSpPr>
          <p:cNvPr id="3" name="Content Placeholder 2"/>
          <p:cNvSpPr>
            <a:spLocks noGrp="1"/>
          </p:cNvSpPr>
          <p:nvPr>
            <p:ph idx="1"/>
          </p:nvPr>
        </p:nvSpPr>
        <p:spPr>
          <a:xfrm>
            <a:off x="469696" y="1121384"/>
            <a:ext cx="8174242" cy="3755416"/>
          </a:xfrm>
        </p:spPr>
        <p:txBody>
          <a:bodyPr>
            <a:normAutofit fontScale="92500"/>
          </a:bodyPr>
          <a:lstStyle/>
          <a:p>
            <a:pPr>
              <a:buNone/>
            </a:pPr>
            <a:r>
              <a:rPr lang="en-US" sz="2800" u="sng" dirty="0" smtClean="0"/>
              <a:t>Performing a Code Review – Formal</a:t>
            </a:r>
          </a:p>
          <a:p>
            <a:r>
              <a:rPr lang="en-US" sz="2800" dirty="0" smtClean="0"/>
              <a:t>Send code to all of the reviews</a:t>
            </a:r>
          </a:p>
          <a:p>
            <a:r>
              <a:rPr lang="en-US" sz="2800" dirty="0" smtClean="0"/>
              <a:t>Each review goes through the code documenting issues in a defined format</a:t>
            </a:r>
          </a:p>
          <a:p>
            <a:r>
              <a:rPr lang="en-US" sz="2800" dirty="0" smtClean="0"/>
              <a:t>Coder holds a meeting with all of the reviewers with the purpose of compiling issues, not solving them.</a:t>
            </a:r>
          </a:p>
          <a:p>
            <a:r>
              <a:rPr lang="en-US" sz="2800" dirty="0" smtClean="0"/>
              <a:t>After solving the issues the team reconvenes to confirm that issues have been addressed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an Issue Tracking System</a:t>
            </a:r>
            <a:endParaRPr lang="en-US" dirty="0"/>
          </a:p>
        </p:txBody>
      </p:sp>
      <p:sp>
        <p:nvSpPr>
          <p:cNvPr id="3" name="Content Placeholder 2"/>
          <p:cNvSpPr>
            <a:spLocks noGrp="1"/>
          </p:cNvSpPr>
          <p:nvPr>
            <p:ph idx="1"/>
          </p:nvPr>
        </p:nvSpPr>
        <p:spPr>
          <a:xfrm>
            <a:off x="533400" y="1447800"/>
            <a:ext cx="8174242" cy="4419600"/>
          </a:xfrm>
        </p:spPr>
        <p:txBody>
          <a:bodyPr>
            <a:normAutofit/>
          </a:bodyPr>
          <a:lstStyle/>
          <a:p>
            <a:pPr>
              <a:buNone/>
            </a:pPr>
            <a:r>
              <a:rPr lang="en-US" sz="2800" dirty="0" smtClean="0"/>
              <a:t>Even if the actual review process is more informal, an issue tracking system can be essential:</a:t>
            </a:r>
          </a:p>
          <a:p>
            <a:r>
              <a:rPr lang="en-US" sz="2800" dirty="0" smtClean="0"/>
              <a:t>Many issue tracking software solutions exist.</a:t>
            </a:r>
          </a:p>
          <a:p>
            <a:r>
              <a:rPr lang="en-US" sz="2800" dirty="0" smtClean="0"/>
              <a:t>A simple spreadsheet works for small groups.</a:t>
            </a:r>
          </a:p>
          <a:p>
            <a:r>
              <a:rPr lang="en-US" sz="2800" dirty="0" smtClean="0"/>
              <a:t>Ensure that you capture: the date that issues were added, who added the issue, the priority, and the resolution.</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Preparing for a Code Review</a:t>
            </a:r>
            <a:endParaRPr lang="en-US" dirty="0"/>
          </a:p>
        </p:txBody>
      </p:sp>
      <p:sp>
        <p:nvSpPr>
          <p:cNvPr id="3" name="Content Placeholder 2"/>
          <p:cNvSpPr>
            <a:spLocks noGrp="1"/>
          </p:cNvSpPr>
          <p:nvPr>
            <p:ph idx="1"/>
          </p:nvPr>
        </p:nvSpPr>
        <p:spPr>
          <a:xfrm>
            <a:off x="457200" y="1524000"/>
            <a:ext cx="8229600" cy="4343400"/>
          </a:xfrm>
        </p:spPr>
        <p:txBody>
          <a:bodyPr/>
          <a:lstStyle/>
          <a:p>
            <a:pPr>
              <a:buNone/>
            </a:pPr>
            <a:r>
              <a:rPr lang="en-US" sz="2800" dirty="0" smtClean="0"/>
              <a:t>Don’t forget…</a:t>
            </a:r>
          </a:p>
          <a:p>
            <a:pPr lvl="1"/>
            <a:r>
              <a:rPr lang="en-US" sz="2400" dirty="0" smtClean="0"/>
              <a:t>Add descriptions and block diagram documentation</a:t>
            </a:r>
          </a:p>
          <a:p>
            <a:pPr lvl="1"/>
            <a:r>
              <a:rPr lang="en-US" sz="2400" dirty="0" smtClean="0"/>
              <a:t>Eliminate performance issues and race conditions</a:t>
            </a:r>
          </a:p>
          <a:p>
            <a:pPr lvl="1"/>
            <a:r>
              <a:rPr lang="en-US" sz="2400" dirty="0" smtClean="0"/>
              <a:t>Use programming style chosen by your organization</a:t>
            </a:r>
          </a:p>
          <a:p>
            <a:pPr lvl="1"/>
            <a:r>
              <a:rPr lang="en-US" sz="2400" dirty="0" smtClean="0"/>
              <a:t>Preparation can be automated using VI Analyzer</a:t>
            </a:r>
          </a:p>
          <a:p>
            <a:endParaRPr lang="en-US" dirty="0" smtClean="0"/>
          </a:p>
          <a:p>
            <a:pPr algn="ctr">
              <a:buNone/>
            </a:pPr>
            <a:r>
              <a:rPr lang="en-US" i="1" dirty="0" smtClean="0">
                <a:solidFill>
                  <a:schemeClr val="tx2"/>
                </a:solidFill>
              </a:rPr>
              <a:t>Eliminate as many problems as possible BEFORE the review!</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5" name="Rounded Rectangle 4"/>
          <p:cNvSpPr/>
          <p:nvPr/>
        </p:nvSpPr>
        <p:spPr bwMode="auto">
          <a:xfrm>
            <a:off x="304800" y="914400"/>
            <a:ext cx="8458200" cy="5181600"/>
          </a:xfrm>
          <a:prstGeom prst="roundRect">
            <a:avLst>
              <a:gd name="adj" fmla="val 3974"/>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2" name="Title 1"/>
          <p:cNvSpPr>
            <a:spLocks noGrp="1"/>
          </p:cNvSpPr>
          <p:nvPr>
            <p:ph type="title"/>
          </p:nvPr>
        </p:nvSpPr>
        <p:spPr>
          <a:xfrm>
            <a:off x="304800" y="228600"/>
            <a:ext cx="8153400" cy="609600"/>
          </a:xfrm>
        </p:spPr>
        <p:txBody>
          <a:bodyPr>
            <a:normAutofit fontScale="90000"/>
          </a:bodyPr>
          <a:lstStyle/>
          <a:p>
            <a:r>
              <a:rPr lang="en-US" sz="3600" dirty="0" smtClean="0"/>
              <a:t>Establish or Adopt Development Guidelines</a:t>
            </a:r>
          </a:p>
        </p:txBody>
      </p:sp>
      <p:sp>
        <p:nvSpPr>
          <p:cNvPr id="3" name="Content Placeholder 2"/>
          <p:cNvSpPr>
            <a:spLocks noGrp="1"/>
          </p:cNvSpPr>
          <p:nvPr>
            <p:ph idx="1"/>
          </p:nvPr>
        </p:nvSpPr>
        <p:spPr>
          <a:xfrm>
            <a:off x="381000" y="990600"/>
            <a:ext cx="8458200" cy="5029200"/>
          </a:xfrm>
        </p:spPr>
        <p:txBody>
          <a:bodyPr numCol="2"/>
          <a:lstStyle/>
          <a:p>
            <a:pPr>
              <a:buNone/>
            </a:pPr>
            <a:r>
              <a:rPr lang="en-US" sz="2000" b="1" dirty="0" smtClean="0"/>
              <a:t>Front Panel Style</a:t>
            </a:r>
          </a:p>
          <a:p>
            <a:pPr lvl="1"/>
            <a:r>
              <a:rPr lang="en-US" sz="1400" dirty="0" smtClean="0"/>
              <a:t>Fonts and Text Characteristics</a:t>
            </a:r>
          </a:p>
          <a:p>
            <a:pPr lvl="1"/>
            <a:r>
              <a:rPr lang="en-US" sz="1400" dirty="0" smtClean="0"/>
              <a:t>Colors </a:t>
            </a:r>
          </a:p>
          <a:p>
            <a:pPr lvl="1"/>
            <a:r>
              <a:rPr lang="en-US" sz="1400" dirty="0" smtClean="0"/>
              <a:t>Graphics and Custom Controls</a:t>
            </a:r>
          </a:p>
          <a:p>
            <a:pPr lvl="1"/>
            <a:r>
              <a:rPr lang="en-US" sz="1400" dirty="0" smtClean="0"/>
              <a:t>Layout</a:t>
            </a:r>
          </a:p>
          <a:p>
            <a:pPr lvl="1"/>
            <a:r>
              <a:rPr lang="en-US" sz="1400" dirty="0" smtClean="0"/>
              <a:t>Sizing and Positioning</a:t>
            </a:r>
          </a:p>
          <a:p>
            <a:pPr lvl="1"/>
            <a:r>
              <a:rPr lang="en-US" sz="1400" dirty="0" smtClean="0"/>
              <a:t>Labels </a:t>
            </a:r>
          </a:p>
          <a:p>
            <a:pPr lvl="1"/>
            <a:r>
              <a:rPr lang="en-US" sz="1400" dirty="0" smtClean="0"/>
              <a:t>Paths versus Strings</a:t>
            </a:r>
          </a:p>
          <a:p>
            <a:pPr lvl="1"/>
            <a:r>
              <a:rPr lang="en-US" sz="1400" dirty="0" smtClean="0"/>
              <a:t>Enumerated Type Controls versus Ring Controls </a:t>
            </a:r>
          </a:p>
          <a:p>
            <a:pPr lvl="1"/>
            <a:r>
              <a:rPr lang="en-US" sz="1400" dirty="0" smtClean="0"/>
              <a:t>Default Values and Ranges </a:t>
            </a:r>
          </a:p>
          <a:p>
            <a:pPr lvl="1"/>
            <a:r>
              <a:rPr lang="en-US" sz="1400" dirty="0" smtClean="0"/>
              <a:t>Property Nodes </a:t>
            </a:r>
          </a:p>
          <a:p>
            <a:pPr lvl="1"/>
            <a:r>
              <a:rPr lang="en-US" sz="1400" dirty="0" smtClean="0"/>
              <a:t>Key Navigation</a:t>
            </a:r>
          </a:p>
          <a:p>
            <a:pPr lvl="1"/>
            <a:r>
              <a:rPr lang="en-US" sz="1400" dirty="0" smtClean="0"/>
              <a:t>Dialog Boxes </a:t>
            </a:r>
          </a:p>
          <a:p>
            <a:pPr>
              <a:buNone/>
            </a:pPr>
            <a:endParaRPr lang="en-US" sz="2000" b="1" dirty="0" smtClean="0"/>
          </a:p>
          <a:p>
            <a:pPr>
              <a:buNone/>
            </a:pPr>
            <a:r>
              <a:rPr lang="en-US" sz="2000" b="1" dirty="0" smtClean="0"/>
              <a:t>Style Checklist </a:t>
            </a:r>
          </a:p>
          <a:p>
            <a:pPr lvl="1"/>
            <a:r>
              <a:rPr lang="en-US" sz="1400" dirty="0" smtClean="0"/>
              <a:t>VI Checklist</a:t>
            </a:r>
          </a:p>
          <a:p>
            <a:pPr lvl="1"/>
            <a:r>
              <a:rPr lang="en-US" sz="1400" dirty="0" smtClean="0"/>
              <a:t>Front Panel Checklist </a:t>
            </a:r>
          </a:p>
          <a:p>
            <a:pPr lvl="1"/>
            <a:r>
              <a:rPr lang="en-US" sz="1400" dirty="0" smtClean="0"/>
              <a:t>Block Diagram Checklist</a:t>
            </a:r>
          </a:p>
          <a:p>
            <a:pPr>
              <a:buNone/>
            </a:pPr>
            <a:r>
              <a:rPr lang="en-US" sz="2000" b="1" dirty="0" smtClean="0"/>
              <a:t>Block Diagram Style</a:t>
            </a:r>
          </a:p>
          <a:p>
            <a:pPr lvl="1"/>
            <a:r>
              <a:rPr lang="en-US" sz="1400" dirty="0" smtClean="0"/>
              <a:t>Wiring Techniques </a:t>
            </a:r>
          </a:p>
          <a:p>
            <a:pPr lvl="1"/>
            <a:r>
              <a:rPr lang="en-US" sz="1400" dirty="0" smtClean="0"/>
              <a:t>Memory and Speed Optimization</a:t>
            </a:r>
          </a:p>
          <a:p>
            <a:pPr lvl="1"/>
            <a:r>
              <a:rPr lang="en-US" sz="1400" dirty="0" smtClean="0"/>
              <a:t>Sizing and Positioning</a:t>
            </a:r>
          </a:p>
          <a:p>
            <a:pPr lvl="1"/>
            <a:r>
              <a:rPr lang="en-US" sz="1400" dirty="0" smtClean="0"/>
              <a:t>Left-to-Right Layouts </a:t>
            </a:r>
          </a:p>
          <a:p>
            <a:pPr lvl="1"/>
            <a:r>
              <a:rPr lang="en-US" sz="1400" dirty="0" smtClean="0"/>
              <a:t>Block Diagram Comments </a:t>
            </a:r>
          </a:p>
          <a:p>
            <a:pPr lvl="1"/>
            <a:r>
              <a:rPr lang="en-US" sz="1400" dirty="0" smtClean="0"/>
              <a:t>Call Library Function Nodes and Code Interface Nodes </a:t>
            </a:r>
          </a:p>
          <a:p>
            <a:pPr lvl="1"/>
            <a:r>
              <a:rPr lang="en-US" sz="1400" dirty="0" smtClean="0"/>
              <a:t>Type Definitions</a:t>
            </a:r>
          </a:p>
          <a:p>
            <a:pPr lvl="1"/>
            <a:r>
              <a:rPr lang="en-US" sz="1400" dirty="0" smtClean="0"/>
              <a:t>Sequence Structures</a:t>
            </a:r>
            <a:endParaRPr lang="en-US" sz="1200" dirty="0" smtClean="0"/>
          </a:p>
          <a:p>
            <a:pPr>
              <a:buNone/>
            </a:pPr>
            <a:endParaRPr lang="en-US" sz="2000" b="1" dirty="0" smtClean="0"/>
          </a:p>
          <a:p>
            <a:pPr>
              <a:buNone/>
            </a:pPr>
            <a:r>
              <a:rPr lang="en-US" sz="2000" b="1" dirty="0" smtClean="0"/>
              <a:t>Icon and Connector Pane Style </a:t>
            </a:r>
          </a:p>
          <a:p>
            <a:pPr lvl="1"/>
            <a:r>
              <a:rPr lang="en-US" sz="1400" dirty="0" smtClean="0"/>
              <a:t>Icons </a:t>
            </a:r>
          </a:p>
          <a:p>
            <a:pPr lvl="1"/>
            <a:r>
              <a:rPr lang="en-US" sz="1400" dirty="0" smtClean="0"/>
              <a:t>Example of Intuitive Icons</a:t>
            </a:r>
          </a:p>
          <a:p>
            <a:pPr lvl="1"/>
            <a:r>
              <a:rPr lang="en-US" sz="1400" dirty="0" smtClean="0"/>
              <a:t>Connector Panes </a:t>
            </a:r>
          </a:p>
        </p:txBody>
      </p:sp>
      <p:sp>
        <p:nvSpPr>
          <p:cNvPr id="7" name="TextBox 6"/>
          <p:cNvSpPr txBox="1"/>
          <p:nvPr/>
        </p:nvSpPr>
        <p:spPr>
          <a:xfrm>
            <a:off x="838200" y="6248400"/>
            <a:ext cx="4114800" cy="400110"/>
          </a:xfrm>
          <a:prstGeom prst="rect">
            <a:avLst/>
          </a:prstGeom>
          <a:noFill/>
        </p:spPr>
        <p:txBody>
          <a:bodyPr wrap="square" rtlCol="0">
            <a:spAutoFit/>
          </a:bodyPr>
          <a:lstStyle/>
          <a:p>
            <a:r>
              <a:rPr lang="en-US" sz="2000" i="1" dirty="0" smtClean="0">
                <a:solidFill>
                  <a:srgbClr val="0A60A3"/>
                </a:solidFill>
              </a:rPr>
              <a:t>(</a:t>
            </a:r>
            <a:r>
              <a:rPr lang="en-US" sz="2000" i="1" dirty="0" err="1" smtClean="0">
                <a:solidFill>
                  <a:srgbClr val="0A60A3"/>
                </a:solidFill>
              </a:rPr>
              <a:t>www.LabVIEWJournal.com</a:t>
            </a:r>
            <a:r>
              <a:rPr lang="en-US" sz="2000" i="1" dirty="0" smtClean="0">
                <a:solidFill>
                  <a:srgbClr val="0A60A3"/>
                </a:solidFill>
              </a:rPr>
              <a:t>)</a:t>
            </a:r>
            <a:endParaRPr lang="en-US" sz="2000" i="1" dirty="0">
              <a:solidFill>
                <a:srgbClr val="0A60A3"/>
              </a:solidFill>
            </a:endParaRP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21" name="Rectangle 5"/>
          <p:cNvSpPr>
            <a:spLocks noGrp="1" noChangeArrowheads="1"/>
          </p:cNvSpPr>
          <p:nvPr>
            <p:ph type="title"/>
          </p:nvPr>
        </p:nvSpPr>
        <p:spPr>
          <a:xfrm>
            <a:off x="381000" y="381000"/>
            <a:ext cx="8534400" cy="1066800"/>
          </a:xfrm>
        </p:spPr>
        <p:txBody>
          <a:bodyPr>
            <a:normAutofit fontScale="90000"/>
          </a:bodyPr>
          <a:lstStyle/>
          <a:p>
            <a:r>
              <a:rPr lang="en-US" sz="3600" dirty="0"/>
              <a:t>Preparing for a Code Review with VI Analyzer</a:t>
            </a:r>
          </a:p>
        </p:txBody>
      </p:sp>
      <p:sp>
        <p:nvSpPr>
          <p:cNvPr id="1058825" name="Rectangle 9"/>
          <p:cNvSpPr>
            <a:spLocks noGrp="1" noChangeArrowheads="1"/>
          </p:cNvSpPr>
          <p:nvPr>
            <p:ph type="body" sz="half" idx="1"/>
          </p:nvPr>
        </p:nvSpPr>
        <p:spPr>
          <a:xfrm>
            <a:off x="381000" y="1524000"/>
            <a:ext cx="4191000" cy="4191000"/>
          </a:xfrm>
          <a:noFill/>
          <a:ln/>
        </p:spPr>
        <p:txBody>
          <a:bodyPr>
            <a:normAutofit fontScale="85000" lnSpcReduction="10000"/>
          </a:bodyPr>
          <a:lstStyle/>
          <a:p>
            <a:r>
              <a:rPr lang="en-US" sz="2800" dirty="0" smtClean="0"/>
              <a:t>Automate </a:t>
            </a:r>
            <a:r>
              <a:rPr lang="en-US" sz="2800" dirty="0"/>
              <a:t>code analysis with </a:t>
            </a:r>
            <a:r>
              <a:rPr lang="en-US" sz="2800" dirty="0" smtClean="0"/>
              <a:t>80</a:t>
            </a:r>
            <a:r>
              <a:rPr lang="en-US" sz="2800" dirty="0"/>
              <a:t>+ configurable tests</a:t>
            </a:r>
          </a:p>
          <a:p>
            <a:pPr lvl="1"/>
            <a:r>
              <a:rPr lang="en-US" sz="2400" dirty="0"/>
              <a:t>Performance</a:t>
            </a:r>
          </a:p>
          <a:p>
            <a:pPr lvl="1"/>
            <a:r>
              <a:rPr lang="en-US" sz="2400" dirty="0"/>
              <a:t>Style </a:t>
            </a:r>
            <a:endParaRPr lang="en-US" sz="2400" dirty="0" smtClean="0"/>
          </a:p>
          <a:p>
            <a:pPr lvl="1"/>
            <a:r>
              <a:rPr lang="en-US" sz="2400" dirty="0" smtClean="0"/>
              <a:t>Complexity</a:t>
            </a:r>
            <a:endParaRPr lang="en-US" sz="2400" dirty="0"/>
          </a:p>
          <a:p>
            <a:r>
              <a:rPr lang="en-US" sz="2800" dirty="0"/>
              <a:t>Interactively inspect failures</a:t>
            </a:r>
          </a:p>
          <a:p>
            <a:r>
              <a:rPr lang="en-US" sz="2800" dirty="0"/>
              <a:t>Generate custom </a:t>
            </a:r>
            <a:r>
              <a:rPr lang="en-US" sz="2800" dirty="0" smtClean="0"/>
              <a:t>reports</a:t>
            </a:r>
          </a:p>
          <a:p>
            <a:r>
              <a:rPr lang="en-US" sz="2800" dirty="0" smtClean="0"/>
              <a:t>Code complexity metrics</a:t>
            </a:r>
          </a:p>
          <a:p>
            <a:r>
              <a:rPr lang="en-US" sz="2800" dirty="0" smtClean="0"/>
              <a:t>Write your own tests with VI Scripting </a:t>
            </a:r>
            <a:r>
              <a:rPr lang="en-US" sz="2800" b="1" i="1" dirty="0" smtClean="0">
                <a:solidFill>
                  <a:srgbClr val="FFC000"/>
                </a:solidFill>
              </a:rPr>
              <a:t>LabVIEW 2010</a:t>
            </a:r>
            <a:endParaRPr lang="en-US" sz="2800" b="1" dirty="0">
              <a:solidFill>
                <a:srgbClr val="FFC000"/>
              </a:solidFill>
            </a:endParaRPr>
          </a:p>
        </p:txBody>
      </p:sp>
      <p:pic>
        <p:nvPicPr>
          <p:cNvPr id="1058823" name="Picture 7"/>
          <p:cNvPicPr>
            <a:picLocks noChangeAspect="1" noChangeArrowheads="1"/>
          </p:cNvPicPr>
          <p:nvPr/>
        </p:nvPicPr>
        <p:blipFill>
          <a:blip r:embed="rId3" cstate="email"/>
          <a:srcRect/>
          <a:stretch>
            <a:fillRect/>
          </a:stretch>
        </p:blipFill>
        <p:spPr bwMode="auto">
          <a:xfrm>
            <a:off x="5105400" y="1600200"/>
            <a:ext cx="2659003" cy="3352800"/>
          </a:xfrm>
          <a:prstGeom prst="rect">
            <a:avLst/>
          </a:prstGeom>
          <a:noFill/>
          <a:ln w="9525" algn="ctr">
            <a:noFill/>
            <a:miter lim="800000"/>
            <a:headEnd type="none" w="sm" len="sm"/>
            <a:tailEnd type="none" w="sm" len="sm"/>
          </a:ln>
          <a:effectLst/>
        </p:spPr>
      </p:pic>
      <p:pic>
        <p:nvPicPr>
          <p:cNvPr id="5" name="Picture 3"/>
          <p:cNvPicPr>
            <a:picLocks noChangeAspect="1" noChangeArrowheads="1"/>
          </p:cNvPicPr>
          <p:nvPr/>
        </p:nvPicPr>
        <p:blipFill>
          <a:blip r:embed="rId4" cstate="print"/>
          <a:srcRect/>
          <a:stretch>
            <a:fillRect/>
          </a:stretch>
        </p:blipFill>
        <p:spPr bwMode="auto">
          <a:xfrm>
            <a:off x="5715000" y="3657600"/>
            <a:ext cx="3162300" cy="211312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Support</a:t>
            </a:r>
            <a:endParaRPr lang="en-US" dirty="0"/>
          </a:p>
        </p:txBody>
      </p:sp>
      <p:sp>
        <p:nvSpPr>
          <p:cNvPr id="4" name="TextBox 3"/>
          <p:cNvSpPr txBox="1"/>
          <p:nvPr/>
        </p:nvSpPr>
        <p:spPr>
          <a:xfrm>
            <a:off x="2051720" y="1340768"/>
            <a:ext cx="4772012" cy="369332"/>
          </a:xfrm>
          <a:prstGeom prst="rect">
            <a:avLst/>
          </a:prstGeom>
          <a:noFill/>
        </p:spPr>
        <p:txBody>
          <a:bodyPr wrap="none" rtlCol="0">
            <a:spAutoFit/>
          </a:bodyPr>
          <a:lstStyle/>
          <a:p>
            <a:r>
              <a:rPr lang="en-US" dirty="0">
                <a:hlinkClick r:id="rId2"/>
              </a:rPr>
              <a:t>https://decibel.ni.com/content/docs/DOC-28198</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916832"/>
            <a:ext cx="51435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1790111"/>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Perform Dynamic Code Analysis with the Desktop Execution Trace Toolkit</a:t>
            </a:r>
            <a:endParaRPr lang="en-US" dirty="0"/>
          </a:p>
        </p:txBody>
      </p:sp>
      <p:sp>
        <p:nvSpPr>
          <p:cNvPr id="7" name="Content Placeholder 6"/>
          <p:cNvSpPr>
            <a:spLocks noGrp="1"/>
          </p:cNvSpPr>
          <p:nvPr>
            <p:ph idx="1"/>
          </p:nvPr>
        </p:nvSpPr>
        <p:spPr>
          <a:xfrm>
            <a:off x="469696" y="4724400"/>
            <a:ext cx="8174242" cy="1345992"/>
          </a:xfrm>
        </p:spPr>
        <p:txBody>
          <a:bodyPr/>
          <a:lstStyle/>
          <a:p>
            <a:r>
              <a:rPr lang="en-US" dirty="0" smtClean="0"/>
              <a:t>External application that interfaces with LabVIEW</a:t>
            </a:r>
          </a:p>
          <a:p>
            <a:r>
              <a:rPr lang="en-US" dirty="0" smtClean="0"/>
              <a:t>Comes with the Developer Suite</a:t>
            </a:r>
          </a:p>
          <a:p>
            <a:r>
              <a:rPr lang="en-US" dirty="0" smtClean="0"/>
              <a:t>Can analyze code in an .exe and across the network!</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7200" y="1676400"/>
            <a:ext cx="8210550" cy="914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90538" y="2667000"/>
            <a:ext cx="8162925" cy="9525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57200" y="3733800"/>
            <a:ext cx="8334375" cy="933450"/>
          </a:xfrm>
          <a:prstGeom prst="rect">
            <a:avLst/>
          </a:prstGeom>
          <a:noFill/>
          <a:ln w="9525">
            <a:noFill/>
            <a:miter lim="800000"/>
            <a:headEnd/>
            <a:tailEnd/>
          </a:ln>
        </p:spPr>
      </p:pic>
      <p:sp>
        <p:nvSpPr>
          <p:cNvPr id="6" name="Rounded Rectangle 5"/>
          <p:cNvSpPr/>
          <p:nvPr/>
        </p:nvSpPr>
        <p:spPr>
          <a:xfrm>
            <a:off x="1752600" y="2514600"/>
            <a:ext cx="2590800" cy="533400"/>
          </a:xfrm>
          <a:prstGeom prst="roundRect">
            <a:avLst/>
          </a:prstGeom>
          <a:noFill/>
          <a:ln w="381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srcRect/>
          <a:stretch>
            <a:fillRect/>
          </a:stretch>
        </p:blipFill>
        <p:spPr bwMode="auto">
          <a:xfrm>
            <a:off x="304800" y="1295400"/>
            <a:ext cx="4067394" cy="3805237"/>
          </a:xfrm>
          <a:prstGeom prst="rect">
            <a:avLst/>
          </a:prstGeom>
          <a:noFill/>
          <a:ln w="9525">
            <a:noFill/>
            <a:miter lim="800000"/>
            <a:headEnd/>
            <a:tailEnd/>
          </a:ln>
          <a:effectLst/>
        </p:spPr>
      </p:pic>
      <p:sp>
        <p:nvSpPr>
          <p:cNvPr id="10" name="Freeform 9"/>
          <p:cNvSpPr/>
          <p:nvPr/>
        </p:nvSpPr>
        <p:spPr bwMode="auto">
          <a:xfrm>
            <a:off x="226031" y="3441843"/>
            <a:ext cx="8691938" cy="2568539"/>
          </a:xfrm>
          <a:custGeom>
            <a:avLst/>
            <a:gdLst>
              <a:gd name="connsiteX0" fmla="*/ 0 w 8691938"/>
              <a:gd name="connsiteY0" fmla="*/ 2568539 h 2568539"/>
              <a:gd name="connsiteX1" fmla="*/ 1284270 w 8691938"/>
              <a:gd name="connsiteY1" fmla="*/ 287676 h 2568539"/>
              <a:gd name="connsiteX2" fmla="*/ 3739794 w 8691938"/>
              <a:gd name="connsiteY2" fmla="*/ 0 h 2568539"/>
              <a:gd name="connsiteX3" fmla="*/ 8691938 w 8691938"/>
              <a:gd name="connsiteY3" fmla="*/ 2568539 h 2568539"/>
            </a:gdLst>
            <a:ahLst/>
            <a:cxnLst>
              <a:cxn ang="0">
                <a:pos x="connsiteX0" y="connsiteY0"/>
              </a:cxn>
              <a:cxn ang="0">
                <a:pos x="connsiteX1" y="connsiteY1"/>
              </a:cxn>
              <a:cxn ang="0">
                <a:pos x="connsiteX2" y="connsiteY2"/>
              </a:cxn>
              <a:cxn ang="0">
                <a:pos x="connsiteX3" y="connsiteY3"/>
              </a:cxn>
            </a:cxnLst>
            <a:rect l="l" t="t" r="r" b="b"/>
            <a:pathLst>
              <a:path w="8691938" h="2568539">
                <a:moveTo>
                  <a:pt x="0" y="2568539"/>
                </a:moveTo>
                <a:lnTo>
                  <a:pt x="1284270" y="287676"/>
                </a:lnTo>
                <a:lnTo>
                  <a:pt x="3739794" y="0"/>
                </a:lnTo>
                <a:lnTo>
                  <a:pt x="8691938" y="2568539"/>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5" name="Title 4"/>
          <p:cNvSpPr>
            <a:spLocks noGrp="1"/>
          </p:cNvSpPr>
          <p:nvPr>
            <p:ph type="title"/>
          </p:nvPr>
        </p:nvSpPr>
        <p:spPr/>
        <p:txBody>
          <a:bodyPr/>
          <a:lstStyle/>
          <a:p>
            <a:r>
              <a:rPr lang="en-US" dirty="0" smtClean="0"/>
              <a:t>Desktop Execution Trace Toolkit</a:t>
            </a:r>
            <a:endParaRPr lang="en-US" dirty="0"/>
          </a:p>
        </p:txBody>
      </p:sp>
      <p:sp>
        <p:nvSpPr>
          <p:cNvPr id="8" name="Text Placeholder 7"/>
          <p:cNvSpPr>
            <a:spLocks noGrp="1"/>
          </p:cNvSpPr>
          <p:nvPr>
            <p:ph type="body" sz="quarter" idx="3"/>
          </p:nvPr>
        </p:nvSpPr>
        <p:spPr>
          <a:xfrm>
            <a:off x="4645025" y="1143000"/>
            <a:ext cx="4114800" cy="639762"/>
          </a:xfrm>
        </p:spPr>
        <p:txBody>
          <a:bodyPr/>
          <a:lstStyle/>
          <a:p>
            <a:r>
              <a:rPr lang="en-US" dirty="0" smtClean="0"/>
              <a:t>Trace During Run-Time:</a:t>
            </a:r>
            <a:endParaRPr lang="en-US" dirty="0"/>
          </a:p>
        </p:txBody>
      </p:sp>
      <p:sp>
        <p:nvSpPr>
          <p:cNvPr id="9" name="Content Placeholder 8"/>
          <p:cNvSpPr>
            <a:spLocks noGrp="1"/>
          </p:cNvSpPr>
          <p:nvPr>
            <p:ph sz="quarter" idx="4"/>
          </p:nvPr>
        </p:nvSpPr>
        <p:spPr>
          <a:xfrm>
            <a:off x="4645025" y="1782762"/>
            <a:ext cx="4114800" cy="3951288"/>
          </a:xfrm>
        </p:spPr>
        <p:txBody>
          <a:bodyPr/>
          <a:lstStyle/>
          <a:p>
            <a:r>
              <a:rPr lang="en-US" dirty="0" smtClean="0"/>
              <a:t>Event Structures</a:t>
            </a:r>
          </a:p>
          <a:p>
            <a:r>
              <a:rPr lang="en-US" dirty="0" smtClean="0"/>
              <a:t>Memory Allocation</a:t>
            </a:r>
          </a:p>
          <a:p>
            <a:r>
              <a:rPr lang="en-US" dirty="0" smtClean="0"/>
              <a:t>Queues / </a:t>
            </a:r>
            <a:r>
              <a:rPr lang="en-US" dirty="0" err="1" smtClean="0"/>
              <a:t>Notifiers</a:t>
            </a:r>
            <a:endParaRPr lang="en-US" dirty="0" smtClean="0"/>
          </a:p>
          <a:p>
            <a:r>
              <a:rPr lang="en-US" dirty="0" smtClean="0"/>
              <a:t>Reference Leaks</a:t>
            </a:r>
          </a:p>
          <a:p>
            <a:r>
              <a:rPr lang="en-US" dirty="0" smtClean="0"/>
              <a:t>Thread ID</a:t>
            </a:r>
          </a:p>
          <a:p>
            <a:r>
              <a:rPr lang="en-US" dirty="0" smtClean="0"/>
              <a:t>Unhandled Errors</a:t>
            </a:r>
          </a:p>
          <a:p>
            <a:r>
              <a:rPr lang="en-US" dirty="0" smtClean="0"/>
              <a:t>Dynamic / Static SubVIs</a:t>
            </a:r>
          </a:p>
          <a:p>
            <a:r>
              <a:rPr lang="en-US" dirty="0" smtClean="0"/>
              <a:t>Custom User Strings</a:t>
            </a:r>
            <a:endParaRPr lang="en-US" dirty="0"/>
          </a:p>
        </p:txBody>
      </p:sp>
      <p:pic>
        <p:nvPicPr>
          <p:cNvPr id="6" name="Picture 1"/>
          <p:cNvPicPr>
            <a:picLocks noChangeAspect="1" noChangeArrowheads="1"/>
          </p:cNvPicPr>
          <p:nvPr/>
        </p:nvPicPr>
        <p:blipFill>
          <a:blip r:embed="rId4" cstate="email"/>
          <a:srcRect/>
          <a:stretch>
            <a:fillRect/>
          </a:stretch>
        </p:blipFill>
        <p:spPr bwMode="auto">
          <a:xfrm>
            <a:off x="228600" y="4267200"/>
            <a:ext cx="8695070" cy="1752600"/>
          </a:xfrm>
          <a:prstGeom prst="rect">
            <a:avLst/>
          </a:prstGeom>
          <a:noFill/>
          <a:ln w="9525">
            <a:noFill/>
            <a:miter lim="800000"/>
            <a:headEnd/>
            <a:tailEnd/>
          </a:ln>
          <a:effectLst/>
        </p:spPr>
      </p:pic>
      <p:sp>
        <p:nvSpPr>
          <p:cNvPr id="7" name="Freeform 6"/>
          <p:cNvSpPr/>
          <p:nvPr/>
        </p:nvSpPr>
        <p:spPr bwMode="auto">
          <a:xfrm>
            <a:off x="236306" y="2845942"/>
            <a:ext cx="8681663" cy="1428107"/>
          </a:xfrm>
          <a:custGeom>
            <a:avLst/>
            <a:gdLst>
              <a:gd name="connsiteX0" fmla="*/ 0 w 8681663"/>
              <a:gd name="connsiteY0" fmla="*/ 1428107 h 1428107"/>
              <a:gd name="connsiteX1" fmla="*/ 1222624 w 8681663"/>
              <a:gd name="connsiteY1" fmla="*/ 226031 h 1428107"/>
              <a:gd name="connsiteX2" fmla="*/ 3708970 w 8681663"/>
              <a:gd name="connsiteY2" fmla="*/ 0 h 1428107"/>
              <a:gd name="connsiteX3" fmla="*/ 8681663 w 8681663"/>
              <a:gd name="connsiteY3" fmla="*/ 1428107 h 1428107"/>
            </a:gdLst>
            <a:ahLst/>
            <a:cxnLst>
              <a:cxn ang="0">
                <a:pos x="connsiteX0" y="connsiteY0"/>
              </a:cxn>
              <a:cxn ang="0">
                <a:pos x="connsiteX1" y="connsiteY1"/>
              </a:cxn>
              <a:cxn ang="0">
                <a:pos x="connsiteX2" y="connsiteY2"/>
              </a:cxn>
              <a:cxn ang="0">
                <a:pos x="connsiteX3" y="connsiteY3"/>
              </a:cxn>
            </a:cxnLst>
            <a:rect l="l" t="t" r="r" b="b"/>
            <a:pathLst>
              <a:path w="8681663" h="1428107">
                <a:moveTo>
                  <a:pt x="0" y="1428107"/>
                </a:moveTo>
                <a:lnTo>
                  <a:pt x="1222624" y="226031"/>
                </a:lnTo>
                <a:lnTo>
                  <a:pt x="3708970" y="0"/>
                </a:lnTo>
                <a:lnTo>
                  <a:pt x="8681663" y="1428107"/>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 Ensure App Is Regularly Tested by Someone Else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r>
              <a:rPr lang="en-US" dirty="0" smtClean="0"/>
              <a:t>Begin this process early in the development cycle.</a:t>
            </a:r>
          </a:p>
          <a:p>
            <a:endParaRPr lang="en-US" dirty="0"/>
          </a:p>
          <a:p>
            <a:r>
              <a:rPr lang="en-US" dirty="0" smtClean="0"/>
              <a:t>Write test harness for integration testing.</a:t>
            </a:r>
          </a:p>
          <a:p>
            <a:endParaRPr lang="en-US" dirty="0"/>
          </a:p>
          <a:p>
            <a:r>
              <a:rPr lang="en-US" dirty="0" smtClean="0"/>
              <a:t>Consider writing test harness before coding.</a:t>
            </a:r>
          </a:p>
          <a:p>
            <a:endParaRPr lang="en-US" dirty="0" smtClean="0"/>
          </a:p>
          <a:p>
            <a:r>
              <a:rPr lang="en-US" dirty="0" smtClean="0"/>
              <a:t>Nothing else needs to be said.</a:t>
            </a:r>
          </a:p>
          <a:p>
            <a:endParaRPr lang="en-US" dirty="0" smtClean="0"/>
          </a:p>
          <a:p>
            <a:r>
              <a:rPr lang="en-US" dirty="0" smtClean="0"/>
              <a:t>(Note:  The nature of LabVIEW is that early in the LabVIEW programming career, the developer is often also the customer.  That may change over time.)</a:t>
            </a:r>
            <a:endParaRPr lang="en-US" dirty="0"/>
          </a:p>
        </p:txBody>
      </p:sp>
    </p:spTree>
    <p:extLst>
      <p:ext uri="{BB962C8B-B14F-4D97-AF65-F5344CB8AC3E}">
        <p14:creationId xmlns:p14="http://schemas.microsoft.com/office/powerpoint/2010/main" val="14049398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company PowerPoint template</Template>
  <TotalTime>11772</TotalTime>
  <Words>11194</Words>
  <Application>Microsoft Macintosh PowerPoint</Application>
  <PresentationFormat>On-screen Show (4:3)</PresentationFormat>
  <Paragraphs>1017</Paragraphs>
  <Slides>104</Slides>
  <Notes>57</Notes>
  <HiddenSlides>20</HiddenSlides>
  <MMClips>0</MMClips>
  <ScaleCrop>false</ScaleCrop>
  <HeadingPairs>
    <vt:vector size="4" baseType="variant">
      <vt:variant>
        <vt:lpstr>Theme</vt:lpstr>
      </vt:variant>
      <vt:variant>
        <vt:i4>3</vt:i4>
      </vt:variant>
      <vt:variant>
        <vt:lpstr>Slide Titles</vt:lpstr>
      </vt:variant>
      <vt:variant>
        <vt:i4>104</vt:i4>
      </vt:variant>
    </vt:vector>
  </HeadingPairs>
  <TitlesOfParts>
    <vt:vector size="107" baseType="lpstr">
      <vt:lpstr>NI Confidential</vt:lpstr>
      <vt:lpstr>External</vt:lpstr>
      <vt:lpstr>Customer Confidential</vt:lpstr>
      <vt:lpstr>LabVIEW For Advanced Applications</vt:lpstr>
      <vt:lpstr>LabVIEW for Advanced Applications</vt:lpstr>
      <vt:lpstr>Defining Advanced Applications &amp; LabVIEW Ability</vt:lpstr>
      <vt:lpstr>Pitfalls of Advanced Applications – Increased Likelihood to Incur Software Engineering Debt (just some of the most common LabVIEW development mistakes)</vt:lpstr>
      <vt:lpstr>LabVIEW and The Software Engineering Process</vt:lpstr>
      <vt:lpstr>10 Keys to Successful LabVIEW Programming for Large Applications</vt:lpstr>
      <vt:lpstr>LabVIEW and The Software Engineering Process</vt:lpstr>
      <vt:lpstr>#1 - Strategic Use of the Project </vt:lpstr>
      <vt:lpstr>Project Explorer Window</vt:lpstr>
      <vt:lpstr>Using Project Folders</vt:lpstr>
      <vt:lpstr>The Project Is A Workspace For Organizing Files</vt:lpstr>
      <vt:lpstr>Project Dependencies</vt:lpstr>
      <vt:lpstr>Conveniently Locate Project Templates</vt:lpstr>
      <vt:lpstr>Catch Code For Reuse</vt:lpstr>
      <vt:lpstr>Project Libraries</vt:lpstr>
      <vt:lpstr>Project Libraries – Access Scope</vt:lpstr>
      <vt:lpstr>Project Libraries – Name Spacing</vt:lpstr>
      <vt:lpstr>Caveats and Guidelines </vt:lpstr>
      <vt:lpstr>#2 - Automate Aspects of the Software Development Process</vt:lpstr>
      <vt:lpstr>Leverage VI Server for Code Documentation Tools </vt:lpstr>
      <vt:lpstr>Project API – Create Tools </vt:lpstr>
      <vt:lpstr>Project API – Create Project Example XML File</vt:lpstr>
      <vt:lpstr>Scripting Overview</vt:lpstr>
      <vt:lpstr>Scripting Overview</vt:lpstr>
      <vt:lpstr>Scripting Overview</vt:lpstr>
      <vt:lpstr>Scripting Overview</vt:lpstr>
      <vt:lpstr>Scripting Overview</vt:lpstr>
      <vt:lpstr>Scripting Overview</vt:lpstr>
      <vt:lpstr>Get Started with Scripting Springboard</vt:lpstr>
      <vt:lpstr>Quick Drop – Powered by VI Scripting</vt:lpstr>
      <vt:lpstr>LabVIEW and The Software Engineering Process</vt:lpstr>
      <vt:lpstr>#3 – Design Your Application First</vt:lpstr>
      <vt:lpstr>What is the Unique Problem To Solve?</vt:lpstr>
      <vt:lpstr>Design of a Medium Scale Real-Time Application</vt:lpstr>
      <vt:lpstr>Processes Map to Queued Message Handlers</vt:lpstr>
      <vt:lpstr>Flow Charts Map to States of a Queued Message Handler </vt:lpstr>
      <vt:lpstr>Custom Diagram for Processes and Objects</vt:lpstr>
      <vt:lpstr>Custom Diagram – Legend</vt:lpstr>
      <vt:lpstr>Consider Messaging Paradigm</vt:lpstr>
      <vt:lpstr>#4 - Use Customized Templates to Encourage Modularity and Minimize Debugging</vt:lpstr>
      <vt:lpstr>Distribute Common Design Patterns to the Template Browser</vt:lpstr>
      <vt:lpstr>Template Example:  Name Value Lookup Table</vt:lpstr>
      <vt:lpstr>Step 1:  Create New Template From The .vit</vt:lpstr>
      <vt:lpstr>Step 2:  Edit the Data That Will be Referenced by the Name</vt:lpstr>
      <vt:lpstr>Step 3:  Save the VI and Use It In Your Application</vt:lpstr>
      <vt:lpstr>Add Custom Templates</vt:lpstr>
      <vt:lpstr>LabVIEW and The Software Engineering Process</vt:lpstr>
      <vt:lpstr>#5 Leverage Standard Design Patterns</vt:lpstr>
      <vt:lpstr>Master Key Design Patterns and Understand Limitations</vt:lpstr>
      <vt:lpstr>Inter-Process Communication</vt:lpstr>
      <vt:lpstr>Queued Message Handler (QMH):  Based on Producer/Consumer (Events) </vt:lpstr>
      <vt:lpstr>Producer/Consumer (Events):  Needs To Be Extended To Be a Useful Template</vt:lpstr>
      <vt:lpstr>2013 Queued Message Handler – Effectively Extends Producer/Consumer </vt:lpstr>
      <vt:lpstr>QMH Variation #1 – QDMH Main.vi (Advanced Architectures in LabVIEW Course)</vt:lpstr>
      <vt:lpstr>Queue-Driven Message Handler Design Considerations</vt:lpstr>
      <vt:lpstr>QMH Variation #2– Asynchronous Message Communication (AMC) Reference Library</vt:lpstr>
      <vt:lpstr>QMH Variation #3 – Top Level Baseline</vt:lpstr>
      <vt:lpstr>QMH Variation #4 – JKI State Machine</vt:lpstr>
      <vt:lpstr>#5 from Wirebird Labs in Q4 2014</vt:lpstr>
      <vt:lpstr>Issues with Named Queues – Protecting a Process</vt:lpstr>
      <vt:lpstr>Other Common Design Issues</vt:lpstr>
      <vt:lpstr>Store Data</vt:lpstr>
      <vt:lpstr>Functional Global Variables</vt:lpstr>
      <vt:lpstr>Best Practices for Documentation</vt:lpstr>
      <vt:lpstr>Functional Global Variables – History</vt:lpstr>
      <vt:lpstr>Replacing Global Variables with FGVs</vt:lpstr>
      <vt:lpstr>FGV – Action Engine Protects Critical Sections of Code</vt:lpstr>
      <vt:lpstr>FGV – Resource Storage</vt:lpstr>
      <vt:lpstr>What if You Need Multiple Counters…</vt:lpstr>
      <vt:lpstr>What is the Data Value Reference (DVR)?</vt:lpstr>
      <vt:lpstr>Creating a DVR from an FGV</vt:lpstr>
      <vt:lpstr>Data Value Reference (DVR) - Library</vt:lpstr>
      <vt:lpstr>Inter-Process Communication</vt:lpstr>
      <vt:lpstr>#6 – Harness the Power of Object Oriented Programming</vt:lpstr>
      <vt:lpstr>Object Oriented Programming</vt:lpstr>
      <vt:lpstr>LVOOP Basics – Creating a Class</vt:lpstr>
      <vt:lpstr>LVOOP Basics – Encapsulation and Libraries</vt:lpstr>
      <vt:lpstr>LVOOP Basics – Encapsulation</vt:lpstr>
      <vt:lpstr>Migrating to OOP</vt:lpstr>
      <vt:lpstr>Encapsulation – Simplifies Debugging</vt:lpstr>
      <vt:lpstr>Inheritance – Dynamic Dispatch</vt:lpstr>
      <vt:lpstr>Inheritance – Class Hierarchy</vt:lpstr>
      <vt:lpstr>Roundtrip Tools for OO Code Generation</vt:lpstr>
      <vt:lpstr>The Lagoon – Check Your English</vt:lpstr>
      <vt:lpstr>Class Diagram Terminology</vt:lpstr>
      <vt:lpstr>Class Diagram Terminology - Boats</vt:lpstr>
      <vt:lpstr>The Lagoon</vt:lpstr>
      <vt:lpstr>Design Guidelines</vt:lpstr>
      <vt:lpstr>LabVIEW and The Software Engineering Process</vt:lpstr>
      <vt:lpstr># 7 – Engage in Code Reviews</vt:lpstr>
      <vt:lpstr>Engage in Code Reviews</vt:lpstr>
      <vt:lpstr>Leverage an Issue Tracking System</vt:lpstr>
      <vt:lpstr>Preparing for a Code Review</vt:lpstr>
      <vt:lpstr>Establish or Adopt Development Guidelines</vt:lpstr>
      <vt:lpstr>Preparing for a Code Review with VI Analyzer</vt:lpstr>
      <vt:lpstr>Community Support</vt:lpstr>
      <vt:lpstr>#8 Perform Dynamic Code Analysis with the Desktop Execution Trace Toolkit</vt:lpstr>
      <vt:lpstr>Desktop Execution Trace Toolkit</vt:lpstr>
      <vt:lpstr>#9 Ensure App Is Regularly Tested by Someone Else</vt:lpstr>
      <vt:lpstr>LabVIEW Unit Test Framework</vt:lpstr>
      <vt:lpstr>Programmatic Unit Testing</vt:lpstr>
      <vt:lpstr>#10 – Participate in Local and Global Community</vt:lpstr>
      <vt:lpstr>LabVIEW Communities at NI.com</vt:lpstr>
      <vt:lpstr>Where Can You Go for More Code and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For Advanced Applications</dc:title>
  <dc:creator>Steve Summers</dc:creator>
  <cp:lastModifiedBy>Nancy Hollenback</cp:lastModifiedBy>
  <cp:revision>191</cp:revision>
  <dcterms:created xsi:type="dcterms:W3CDTF">2006-08-16T00:00:00Z</dcterms:created>
  <dcterms:modified xsi:type="dcterms:W3CDTF">2014-01-29T04:09:02Z</dcterms:modified>
</cp:coreProperties>
</file>