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2" d="100"/>
          <a:sy n="52" d="100"/>
        </p:scale>
        <p:origin x="-209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5439C-0507-BE46-A19C-05D1ADCD8473}" type="datetimeFigureOut">
              <a:rPr lang="en-US" smtClean="0"/>
              <a:t>1/28/14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2E433B-0306-8243-84B3-58C82C985209}" type="slidenum">
              <a:rPr lang="en-US" smtClean="0"/>
              <a:t>‹#›</a:t>
            </a:fld>
            <a:endParaRPr lang="en-US"/>
          </a:p>
        </p:txBody>
      </p:sp>
    </p:spTree>
    <p:extLst>
      <p:ext uri="{BB962C8B-B14F-4D97-AF65-F5344CB8AC3E}">
        <p14:creationId xmlns:p14="http://schemas.microsoft.com/office/powerpoint/2010/main" val="4755786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The</a:t>
            </a:r>
            <a:r>
              <a:rPr lang="en-US" baseline="0" dirty="0" smtClean="0"/>
              <a:t> main idea behind SCC is that of a central code repository. This is typically a networked location where an application’s code base is stored. As contributors make changes to the code base, they can “check out” sections of code from the repository while they make edits, and then “check in” a newer version of that code when they are finished. SCC can be configured in a variety of different ways, for example, some may choose to lock the code when someone has indicated they intend to modify it. Others may allow multiple users to have it checked out simultaneously. </a:t>
            </a:r>
          </a:p>
          <a:p>
            <a:endParaRPr lang="en-US" baseline="0" dirty="0" smtClean="0"/>
          </a:p>
          <a:p>
            <a:r>
              <a:rPr lang="en-US" baseline="0" dirty="0" smtClean="0"/>
              <a:t>The most important benefit of source code control is that a revision history of the code base is stored, keeping a managed set of back-up code without creating copies of VIs on your local machine. SCC also encourages contributors to keep a diligent change log of each change that is made to the code 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If it becomes necessary to combine changes made by developers</a:t>
            </a:r>
            <a:r>
              <a:rPr lang="en-US" baseline="0" dirty="0" smtClean="0"/>
              <a:t> to the same piece of code, SCC use merge tools to merge multiple versions of code in the repository. Similarly, diff tools can be used to pinpoint changes in source code between multiple revisions of a file in the repository. We will see how LabVIEW Diff and Merge tools can be configured for use with SCC.</a:t>
            </a:r>
          </a:p>
          <a:p>
            <a:endParaRPr lang="en-US" baseline="0" dirty="0" smtClean="0"/>
          </a:p>
          <a:p>
            <a:r>
              <a:rPr lang="en-US" b="1" baseline="0" dirty="0" smtClean="0"/>
              <a:t>[transition] </a:t>
            </a:r>
            <a:r>
              <a:rPr lang="en-US" b="0" baseline="0" dirty="0" smtClean="0"/>
              <a:t>So, what does using SCC mean for your application?</a:t>
            </a:r>
            <a:endParaRPr lang="en-US" b="1" baseline="0" dirty="0" smtClean="0"/>
          </a:p>
          <a:p>
            <a:endParaRPr lang="en-US" dirty="0" smtClean="0"/>
          </a:p>
          <a:p>
            <a:endParaRPr lang="en-US" dirty="0" smtClean="0"/>
          </a:p>
          <a:p>
            <a:endParaRPr lang="en-US" dirty="0" smtClean="0"/>
          </a:p>
          <a:p>
            <a:r>
              <a:rPr lang="en-US" dirty="0" smtClean="0"/>
              <a:t>This</a:t>
            </a:r>
            <a:r>
              <a:rPr lang="en-US" baseline="0" dirty="0" smtClean="0"/>
              <a:t> is an illustration of how source code control improved the development process, in particular, for team-based projects.  Instead of just copying code, developers now use source code control to check it out.  This is effectively a developer’s method for information a higher authority (in this case, the SCC provider) that they have an intent to modify the source code.</a:t>
            </a:r>
          </a:p>
          <a:p>
            <a:endParaRPr lang="en-US" baseline="0" dirty="0" smtClean="0"/>
          </a:p>
          <a:p>
            <a:r>
              <a:rPr lang="en-US" baseline="0" dirty="0" smtClean="0"/>
              <a:t>At this point, the behavior and limitations of the SCC interface are setup at the discretion of an administrator.  Some may choose, for example, to lock the code when someone has indicated they choose to modify.  Others may allow multiple users to have it checked out simultaneously.</a:t>
            </a:r>
          </a:p>
          <a:p>
            <a:endParaRPr lang="en-US" baseline="0" dirty="0" smtClean="0"/>
          </a:p>
          <a:p>
            <a:r>
              <a:rPr lang="en-US" dirty="0" smtClean="0"/>
              <a:t>If it becomes necessary to combine changes made by developers</a:t>
            </a:r>
            <a:r>
              <a:rPr lang="en-US" baseline="0" dirty="0" smtClean="0"/>
              <a:t> to the same piece of code, SCC can help with merging by allowing the two copies of the file to exist in the repository.  Additionally, merge is available via the command line, so the automated </a:t>
            </a:r>
            <a:r>
              <a:rPr lang="en-US" baseline="0" dirty="0" err="1" smtClean="0"/>
              <a:t>LVMerge</a:t>
            </a:r>
            <a:r>
              <a:rPr lang="en-US" baseline="0" dirty="0" smtClean="0"/>
              <a:t> functionality can be invoked in the same manner as many text based merge applications.</a:t>
            </a:r>
            <a:endParaRPr lang="en-US" dirty="0" smtClean="0"/>
          </a:p>
        </p:txBody>
      </p:sp>
      <p:sp>
        <p:nvSpPr>
          <p:cNvPr id="4" name="Slide Number Placeholder 3"/>
          <p:cNvSpPr>
            <a:spLocks noGrp="1"/>
          </p:cNvSpPr>
          <p:nvPr>
            <p:ph type="sldNum" sz="quarter" idx="10"/>
          </p:nvPr>
        </p:nvSpPr>
        <p:spPr/>
        <p:txBody>
          <a:bodyPr/>
          <a:lstStyle/>
          <a:p>
            <a:pPr algn="r" rtl="0"/>
            <a:fld id="{D321E0B7-3440-4072-A065-CED9EA9FA5FF}" type="slidenum">
              <a:rPr lang="en-US">
                <a:solidFill>
                  <a:prstClr val="black"/>
                </a:solidFill>
                <a:latin typeface="Calibri"/>
              </a:rPr>
              <a:pPr algn="r" rtl="0"/>
              <a:t>2</a:t>
            </a:fld>
            <a:endParaRPr lang="en-US" dirty="0">
              <a:solidFill>
                <a:prstClr val="black"/>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you’ve seen SCC in action, let’s talk about an</a:t>
            </a:r>
            <a:r>
              <a:rPr lang="en-US" baseline="0" dirty="0" smtClean="0"/>
              <a:t> important consideration. </a:t>
            </a:r>
          </a:p>
          <a:p>
            <a:endParaRPr lang="en-US" baseline="0" dirty="0" smtClean="0"/>
          </a:p>
          <a:p>
            <a:r>
              <a:rPr lang="en-US" baseline="0" dirty="0" smtClean="0"/>
              <a:t>LabVIEW is a compiled language, just like C for example. However, unlike C, a single VI file stores both graphical source code as well as compiled code. If you are familiar with C, then you know that the source code, a .c file, is separated from compiled code, a .</a:t>
            </a:r>
            <a:r>
              <a:rPr lang="en-US" baseline="0" dirty="0" err="1" smtClean="0"/>
              <a:t>obj</a:t>
            </a:r>
            <a:r>
              <a:rPr lang="en-US" baseline="0" dirty="0" smtClean="0"/>
              <a:t> file. In LabVIEW, by default, a VI contains both the source and compiled code.</a:t>
            </a:r>
          </a:p>
          <a:p>
            <a:endParaRPr lang="en-US" baseline="0" dirty="0" smtClean="0"/>
          </a:p>
          <a:p>
            <a:r>
              <a:rPr lang="en-US" b="1" baseline="0" dirty="0" smtClean="0"/>
              <a:t>[transition]</a:t>
            </a:r>
            <a:r>
              <a:rPr lang="en-US" b="0" baseline="0" dirty="0" smtClean="0"/>
              <a:t> This is important when we talk about source code control, because anytime you edit a VI, LabVIEW recompiles the source code.</a:t>
            </a:r>
            <a:endParaRPr lang="en-US" b="1"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11</a:t>
            </a:fld>
            <a:endParaRPr lang="en-US"/>
          </a:p>
        </p:txBody>
      </p:sp>
    </p:spTree>
    <p:extLst>
      <p:ext uri="{BB962C8B-B14F-4D97-AF65-F5344CB8AC3E}">
        <p14:creationId xmlns:p14="http://schemas.microsoft.com/office/powerpoint/2010/main" val="2581936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you have a calling VI that calls two </a:t>
            </a:r>
            <a:r>
              <a:rPr lang="en-US" dirty="0" err="1" smtClean="0"/>
              <a:t>subVIs</a:t>
            </a:r>
            <a:r>
              <a:rPr lang="en-US" dirty="0" smtClean="0"/>
              <a:t>. If you modify the source code of one of the </a:t>
            </a:r>
            <a:r>
              <a:rPr lang="en-US" dirty="0" err="1" smtClean="0"/>
              <a:t>subVIs</a:t>
            </a:r>
            <a:r>
              <a:rPr lang="en-US" dirty="0" smtClean="0"/>
              <a:t>, then it’s possible that the calling</a:t>
            </a:r>
            <a:r>
              <a:rPr lang="en-US" baseline="0" dirty="0" smtClean="0"/>
              <a:t> VI may be recompiled to optimize code even though it’s graphical source code hasn’t changed.</a:t>
            </a:r>
          </a:p>
          <a:p>
            <a:endParaRPr lang="en-US" baseline="0" dirty="0" smtClean="0"/>
          </a:p>
          <a:p>
            <a:r>
              <a:rPr lang="en-US" baseline="0" dirty="0" smtClean="0"/>
              <a:t>Even if you did not directly modify the graphical source code of the calling VI, it may still show a dirty dot because it’s compiled code has been updated. Since a VI contains both source and compiled code, the file is considered to be modified, and you have to resubmit the caller to SCC.</a:t>
            </a:r>
          </a:p>
          <a:p>
            <a:endParaRPr lang="en-US" baseline="0" dirty="0" smtClean="0"/>
          </a:p>
          <a:p>
            <a:r>
              <a:rPr lang="en-US" b="1" baseline="0" dirty="0" smtClean="0"/>
              <a:t>[transition]</a:t>
            </a:r>
            <a:r>
              <a:rPr lang="en-US" b="0" baseline="0" dirty="0" smtClean="0"/>
              <a:t> SCC is designed to track modifications to source code, so if only the compiled code has changed, it’s not desirable to have to resubmit. Luckily, there is a way we can avoid this.</a:t>
            </a:r>
            <a:endParaRPr lang="en-US" b="1"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12</a:t>
            </a:fld>
            <a:endParaRPr lang="en-US"/>
          </a:p>
        </p:txBody>
      </p:sp>
    </p:spTree>
    <p:extLst>
      <p:ext uri="{BB962C8B-B14F-4D97-AF65-F5344CB8AC3E}">
        <p14:creationId xmlns:p14="http://schemas.microsoft.com/office/powerpoint/2010/main" val="1159247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a:t>
            </a:r>
            <a:r>
              <a:rPr lang="en-US" baseline="0" dirty="0" smtClean="0"/>
              <a:t> particular VI, you can choose to separate the graphical source code of the VI from the compiled code of the VI. Parts of the VI that are compiled are housed in a .</a:t>
            </a:r>
            <a:r>
              <a:rPr lang="en-US" baseline="0" dirty="0" err="1" smtClean="0"/>
              <a:t>viobj</a:t>
            </a:r>
            <a:r>
              <a:rPr lang="en-US" baseline="0" dirty="0" smtClean="0"/>
              <a:t> file. This removes the issue where modifying a </a:t>
            </a:r>
            <a:r>
              <a:rPr lang="en-US" baseline="0" dirty="0" err="1" smtClean="0"/>
              <a:t>subVI</a:t>
            </a:r>
            <a:r>
              <a:rPr lang="en-US" baseline="0" dirty="0" smtClean="0"/>
              <a:t> modifies the calling VI, because the compiled code is kept separate.</a:t>
            </a:r>
          </a:p>
          <a:p>
            <a:endParaRPr lang="en-US" baseline="0" dirty="0" smtClean="0"/>
          </a:p>
          <a:p>
            <a:r>
              <a:rPr lang="en-US" baseline="0" dirty="0" smtClean="0"/>
              <a:t>Choosing whether or not to separate compiled code from a VI is a setting that is unique to each individual VI. It can be set for a particular VI via VI Properties. You can also choose to have the setting automatically applied to new VIs that you create, or apply the setting to all VIs in a project.</a:t>
            </a:r>
          </a:p>
          <a:p>
            <a:endParaRPr lang="en-US" baseline="0" dirty="0" smtClean="0"/>
          </a:p>
          <a:p>
            <a:r>
              <a:rPr lang="en-US" b="1" baseline="0" dirty="0" smtClean="0"/>
              <a:t>[transition]</a:t>
            </a:r>
            <a:r>
              <a:rPr lang="en-US" b="0" baseline="0" dirty="0" smtClean="0"/>
              <a:t> You might be wondering, why not make life easy and separate compiled code from all my VIs?</a:t>
            </a:r>
            <a:endParaRPr lang="en-US" b="1"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13</a:t>
            </a:fld>
            <a:endParaRPr lang="en-US"/>
          </a:p>
        </p:txBody>
      </p:sp>
    </p:spTree>
    <p:extLst>
      <p:ext uri="{BB962C8B-B14F-4D97-AF65-F5344CB8AC3E}">
        <p14:creationId xmlns:p14="http://schemas.microsoft.com/office/powerpoint/2010/main" val="1115319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several</a:t>
            </a:r>
            <a:r>
              <a:rPr lang="en-US" baseline="0" dirty="0" smtClean="0"/>
              <a:t> situations when separating compiled code from a VI is beneficial. We’ve seen that it can be useful to simplify SCC. It’s also handy if you want to upgrade a set of VIs under SCC to be upgraded to a new version of LabVIEW, as this results in the code being recompiled. VIs that have their compiled code separated are loaded faster. However, if you want to run a VI using the LabVIEW run-time engine, then you cannot separate the compiled code from the VI.*</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[transition] </a:t>
            </a:r>
            <a:r>
              <a:rPr lang="en-US" b="0" baseline="0" dirty="0" smtClean="0"/>
              <a:t>We’ve learned that SCC can help us manage code revisions. What if we want to examine differences between two versions of a VI, or merge two versions of a VI together?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t>
            </a:r>
            <a:r>
              <a:rPr lang="en-US" b="1" baseline="0" dirty="0" smtClean="0"/>
              <a:t>Question</a:t>
            </a:r>
            <a:r>
              <a:rPr lang="en-US" b="0" baseline="0" dirty="0" smtClean="0"/>
              <a:t>: What’s with the run-time engine limitation?</a:t>
            </a:r>
          </a:p>
          <a:p>
            <a:pPr rtl="0"/>
            <a:r>
              <a:rPr lang="en-US" b="1" baseline="0" dirty="0" smtClean="0"/>
              <a:t>Answer: </a:t>
            </a:r>
            <a:r>
              <a:rPr lang="en-US" sz="1200" b="0" i="0" u="none" strike="noStrike" kern="1200" baseline="0" dirty="0" smtClean="0">
                <a:solidFill>
                  <a:schemeClr val="tx1"/>
                </a:solidFill>
                <a:latin typeface="+mn-lt"/>
                <a:ea typeface="+mn-ea"/>
                <a:cs typeface="+mn-cs"/>
              </a:rPr>
              <a:t>If you're running the VIs during </a:t>
            </a:r>
            <a:r>
              <a:rPr lang="en-US" sz="1200" b="0" i="0" u="none" strike="noStrike" kern="1200" baseline="0" dirty="0" err="1" smtClean="0">
                <a:solidFill>
                  <a:schemeClr val="tx1"/>
                </a:solidFill>
                <a:latin typeface="+mn-lt"/>
                <a:ea typeface="+mn-ea"/>
                <a:cs typeface="+mn-cs"/>
              </a:rPr>
              <a:t>dev</a:t>
            </a:r>
            <a:r>
              <a:rPr lang="en-US" sz="1200" b="0" i="0" u="none" strike="noStrike" kern="1200" baseline="0" dirty="0" smtClean="0">
                <a:solidFill>
                  <a:schemeClr val="tx1"/>
                </a:solidFill>
                <a:latin typeface="+mn-lt"/>
                <a:ea typeface="+mn-ea"/>
                <a:cs typeface="+mn-cs"/>
              </a:rPr>
              <a:t> on a machine that has the LabVIEW environment installed, everything should work fine because the </a:t>
            </a:r>
            <a:r>
              <a:rPr lang="en-US" sz="1200" b="0" i="0" u="none" strike="noStrike" kern="1200" baseline="0" dirty="0" err="1" smtClean="0">
                <a:solidFill>
                  <a:schemeClr val="tx1"/>
                </a:solidFill>
                <a:latin typeface="+mn-lt"/>
                <a:ea typeface="+mn-ea"/>
                <a:cs typeface="+mn-cs"/>
              </a:rPr>
              <a:t>dev</a:t>
            </a:r>
            <a:r>
              <a:rPr lang="en-US" sz="1200" b="0" i="0" u="none" strike="noStrike" kern="1200" baseline="0" dirty="0" smtClean="0">
                <a:solidFill>
                  <a:schemeClr val="tx1"/>
                </a:solidFill>
                <a:latin typeface="+mn-lt"/>
                <a:ea typeface="+mn-ea"/>
                <a:cs typeface="+mn-cs"/>
              </a:rPr>
              <a:t> environment can access the VI Object cache, where the separated compiled code is stored. If you take those VIs and build them into an EXE or a shared library with the app builder, and then run them with the run-time engine, they won't work if you've separated compiled code because the run-time engine cannot access the VI Object Cache.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14</a:t>
            </a:fld>
            <a:endParaRPr lang="en-US"/>
          </a:p>
        </p:txBody>
      </p:sp>
    </p:spTree>
    <p:extLst>
      <p:ext uri="{BB962C8B-B14F-4D97-AF65-F5344CB8AC3E}">
        <p14:creationId xmlns:p14="http://schemas.microsoft.com/office/powerpoint/2010/main" val="3803343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t>
            </a:r>
            <a:r>
              <a:rPr lang="en-US" dirty="0" err="1" smtClean="0"/>
              <a:t>LabVIEW’s</a:t>
            </a:r>
            <a:r>
              <a:rPr lang="en-US" dirty="0" smtClean="0"/>
              <a:t> graphical source code is a binary file,</a:t>
            </a:r>
            <a:r>
              <a:rPr lang="en-US" baseline="0" dirty="0" smtClean="0"/>
              <a:t> you can’t use traditional diff and merge utilities that are often built into SCC providers like Tortoise SVN. However, </a:t>
            </a:r>
            <a:r>
              <a:rPr lang="en-US" dirty="0" smtClean="0"/>
              <a:t>LabVIEW</a:t>
            </a:r>
            <a:r>
              <a:rPr lang="en-US" baseline="0" dirty="0" smtClean="0"/>
              <a:t> has built tools that make it possible to diff and merge graphical code and it’s possible to configure your SCC tools to use these specialized functions. If your SCC provider supports the Microsoft API, such as Perforce, you can use these tools normally from the LabVIEW development environment. If you’re using a provider like </a:t>
            </a:r>
            <a:r>
              <a:rPr lang="en-US" baseline="0" dirty="0" err="1" smtClean="0"/>
              <a:t>TortoiseSVN</a:t>
            </a:r>
            <a:r>
              <a:rPr lang="en-US" baseline="0" dirty="0" smtClean="0"/>
              <a:t>, you will have to take additional steps to configure it for command-line integration.</a:t>
            </a:r>
          </a:p>
          <a:p>
            <a:endParaRPr lang="en-US" baseline="0" dirty="0" smtClean="0"/>
          </a:p>
          <a:p>
            <a:r>
              <a:rPr lang="en-US" b="1" baseline="0" dirty="0" smtClean="0"/>
              <a:t>[transition]</a:t>
            </a:r>
            <a:r>
              <a:rPr lang="en-US" b="0" baseline="0" dirty="0" smtClean="0"/>
              <a:t> You may be familiar with the LabVIEW diff tool, </a:t>
            </a:r>
            <a:r>
              <a:rPr lang="en-US" b="0" baseline="0" dirty="0" err="1" smtClean="0"/>
              <a:t>LVCompare.exe</a:t>
            </a:r>
            <a:r>
              <a:rPr lang="en-US" b="0" baseline="0" dirty="0" smtClean="0"/>
              <a:t>.</a:t>
            </a:r>
            <a:endParaRPr lang="en-US" b="1"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15</a:t>
            </a:fld>
            <a:endParaRPr lang="en-US"/>
          </a:p>
        </p:txBody>
      </p:sp>
    </p:spTree>
    <p:extLst>
      <p:ext uri="{BB962C8B-B14F-4D97-AF65-F5344CB8AC3E}">
        <p14:creationId xmlns:p14="http://schemas.microsoft.com/office/powerpoint/2010/main" val="2694444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diff tool highlights changes made on both the</a:t>
            </a:r>
            <a:r>
              <a:rPr lang="en-US" baseline="0" dirty="0" smtClean="0"/>
              <a:t> block diagram and the front panel. In this example, you can see that while Width is specified in one version of the VI, it is not specified in the update. </a:t>
            </a:r>
          </a:p>
          <a:p>
            <a:endParaRPr lang="en-US" baseline="0" dirty="0" smtClean="0"/>
          </a:p>
          <a:p>
            <a:r>
              <a:rPr lang="en-US" b="1" baseline="0" dirty="0" smtClean="0"/>
              <a:t>[transition]</a:t>
            </a:r>
            <a:r>
              <a:rPr lang="en-US" b="0" baseline="0" dirty="0" smtClean="0"/>
              <a:t> A similar tool can be used to merge multiple versions of a VI.</a:t>
            </a:r>
            <a:endParaRPr lang="en-US" b="1" dirty="0"/>
          </a:p>
        </p:txBody>
      </p:sp>
      <p:sp>
        <p:nvSpPr>
          <p:cNvPr id="4" name="Slide Number Placeholder 3"/>
          <p:cNvSpPr>
            <a:spLocks noGrp="1"/>
          </p:cNvSpPr>
          <p:nvPr>
            <p:ph type="sldNum" sz="quarter" idx="10"/>
          </p:nvPr>
        </p:nvSpPr>
        <p:spPr/>
        <p:txBody>
          <a:bodyPr/>
          <a:lstStyle/>
          <a:p>
            <a:fld id="{E1878280-C1A1-48B3-B56B-1B4F32B10593}"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multiple developers are working on a VI and they would like to merge</a:t>
            </a:r>
            <a:r>
              <a:rPr lang="en-US" baseline="0" dirty="0" smtClean="0"/>
              <a:t> a superset of their modifications, this is possible using the </a:t>
            </a:r>
            <a:r>
              <a:rPr lang="en-US" baseline="0" dirty="0" err="1" smtClean="0"/>
              <a:t>LVMerge.exe</a:t>
            </a:r>
            <a:r>
              <a:rPr lang="en-US" baseline="0" dirty="0" smtClean="0"/>
              <a:t> tool. </a:t>
            </a:r>
          </a:p>
          <a:p>
            <a:endParaRPr lang="en-US" baseline="0" dirty="0" smtClean="0"/>
          </a:p>
          <a:p>
            <a:r>
              <a:rPr lang="en-US" b="1" baseline="0" dirty="0" smtClean="0"/>
              <a:t>[transition] </a:t>
            </a:r>
            <a:r>
              <a:rPr lang="en-US" b="0" baseline="0" dirty="0" smtClean="0"/>
              <a:t>Let’s take a look at how to configure these tools using </a:t>
            </a:r>
            <a:r>
              <a:rPr lang="en-US" b="0" baseline="0" dirty="0" err="1" smtClean="0"/>
              <a:t>TortoiseSVN</a:t>
            </a:r>
            <a:r>
              <a:rPr lang="en-US" b="0" baseline="0" dirty="0" smtClean="0"/>
              <a:t>.</a:t>
            </a:r>
            <a:endParaRPr lang="en-US" b="1"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17</a:t>
            </a:fld>
            <a:endParaRPr lang="en-US"/>
          </a:p>
        </p:txBody>
      </p:sp>
    </p:spTree>
    <p:extLst>
      <p:ext uri="{BB962C8B-B14F-4D97-AF65-F5344CB8AC3E}">
        <p14:creationId xmlns:p14="http://schemas.microsoft.com/office/powerpoint/2010/main" val="3638596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21E0B7-3440-4072-A065-CED9EA9FA5FF}"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many benefits of using SCC, and it is an industry standard for any modern software development team. Using SCC allows developers to carefully track and document changes to their code base. Additional tools simplify the diffing and merging of tools.</a:t>
            </a:r>
          </a:p>
          <a:p>
            <a:endParaRPr lang="en-US" baseline="0" dirty="0" smtClean="0"/>
          </a:p>
          <a:p>
            <a:r>
              <a:rPr lang="en-US" b="1" baseline="0" dirty="0" smtClean="0"/>
              <a:t>[transition]</a:t>
            </a:r>
            <a:r>
              <a:rPr lang="en-US" b="0" baseline="0" dirty="0" smtClean="0"/>
              <a:t> When developing a large application, it may be necessary to leverage other code libraries that have been developed by other teams or organization. </a:t>
            </a:r>
            <a:endParaRPr lang="en-US" b="1"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rite of passage for any developer is making that one seemingly benign code change only to find out that it has completely paralyzed your application and oh, you can’t remember exactly how the previous working version was laid out. This has happened to us all at some point – until we saw the light and started using SCC with every application. For me, SCC has become an invaluable tool for everything I develop on my machine.</a:t>
            </a:r>
          </a:p>
          <a:p>
            <a:endParaRPr lang="en-US" baseline="0" dirty="0" smtClean="0"/>
          </a:p>
          <a:p>
            <a:r>
              <a:rPr lang="en-US" baseline="0" dirty="0" smtClean="0"/>
              <a:t>If you are working on a team with multiple developers, limiting how code is checked out of the repository can prevent two developers from overwriting each other’s work (a very frustrating experience). When things do go sideways during development and a severe bug pops up out of nowhere, tracking the bug’s first appearance becomes easy because you have an entire code revision history with documented changes at your fingertips. Finally, there are some great tools to make the process of merging pieces of code together, or finding out what has changed in the source code between two revisions.</a:t>
            </a:r>
          </a:p>
          <a:p>
            <a:endParaRPr lang="en-US" baseline="0" dirty="0" smtClean="0"/>
          </a:p>
          <a:p>
            <a:r>
              <a:rPr lang="en-US" b="1" baseline="0" dirty="0" smtClean="0"/>
              <a:t>[transition] </a:t>
            </a:r>
            <a:r>
              <a:rPr lang="en-US" b="0" baseline="0" dirty="0" smtClean="0"/>
              <a:t>Hopefully any non-believers out there are starting to ask yourselves how do I start using this tool for my LabVIEW development?</a:t>
            </a:r>
            <a:endParaRPr lang="en-US" b="1" baseline="0" dirty="0" smtClean="0"/>
          </a:p>
        </p:txBody>
      </p:sp>
      <p:sp>
        <p:nvSpPr>
          <p:cNvPr id="4" name="Slide Number Placeholder 3"/>
          <p:cNvSpPr>
            <a:spLocks noGrp="1"/>
          </p:cNvSpPr>
          <p:nvPr>
            <p:ph type="sldNum" sz="quarter" idx="10"/>
          </p:nvPr>
        </p:nvSpPr>
        <p:spPr/>
        <p:txBody>
          <a:bodyPr/>
          <a:lstStyle/>
          <a:p>
            <a:fld id="{D321E0B7-3440-4072-A065-CED9EA9FA5FF}"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lvl="0"/>
            <a:r>
              <a:rPr lang="en-US" dirty="0" smtClean="0"/>
              <a:t>There are a wide range of SCC providers out there, and the good news is that many of them can be</a:t>
            </a:r>
            <a:r>
              <a:rPr lang="en-US" baseline="0" dirty="0" smtClean="0"/>
              <a:t> used with LabVIEW. For many people, the provider you choose will likely be the provider your company has standardized on.</a:t>
            </a:r>
          </a:p>
          <a:p>
            <a:pPr lvl="0"/>
            <a:endParaRPr lang="en-US" baseline="0" dirty="0" smtClean="0"/>
          </a:p>
          <a:p>
            <a:pPr lvl="0"/>
            <a:r>
              <a:rPr lang="en-US" baseline="0" dirty="0" smtClean="0"/>
              <a:t>I’ve recommended Perforce and Subversion. These are two very common providers, and many LabVIEW programmers have worked with them. Internally at National Instruments, our developers use Perforce for LabVIEW development, and as a result it’s very well tested. Similarly, many users in the LabVIEW community have been successful with Subversion, which is an Open Source option. Personally, I use Subversion for my LabVIEW development.</a:t>
            </a:r>
          </a:p>
          <a:p>
            <a:pPr lvl="0"/>
            <a:endParaRPr lang="en-US" baseline="0" dirty="0" smtClean="0"/>
          </a:p>
          <a:p>
            <a:pPr lvl="0"/>
            <a:r>
              <a:rPr lang="en-US" baseline="0" dirty="0" smtClean="0"/>
              <a:t>Again, you are welcome to use any provider that you feel comfortable with. Perforce and Subversion are simply some well tested options, but you are by no means limited to these two.</a:t>
            </a:r>
          </a:p>
          <a:p>
            <a:pPr lvl="0"/>
            <a:endParaRPr lang="en-US" baseline="0" dirty="0" smtClean="0"/>
          </a:p>
          <a:p>
            <a:pPr lvl="0"/>
            <a:r>
              <a:rPr lang="en-US" b="1" baseline="0" dirty="0" smtClean="0"/>
              <a:t>[transition]</a:t>
            </a:r>
            <a:r>
              <a:rPr lang="en-US" b="0" baseline="0" dirty="0" smtClean="0"/>
              <a:t> So, you’re all ready to get back to work, set up your </a:t>
            </a:r>
            <a:r>
              <a:rPr lang="en-US" b="0" baseline="0" dirty="0" err="1" smtClean="0"/>
              <a:t>favourite</a:t>
            </a:r>
            <a:r>
              <a:rPr lang="en-US" b="0" baseline="0" dirty="0" smtClean="0"/>
              <a:t> provider, and get to work developing. The next thing to consider is what files should even be kept under SCC?</a:t>
            </a:r>
            <a:endParaRPr lang="en-US" b="1" baseline="0" dirty="0" smtClean="0"/>
          </a:p>
        </p:txBody>
      </p:sp>
      <p:sp>
        <p:nvSpPr>
          <p:cNvPr id="4" name="Slide Number Placeholder 3"/>
          <p:cNvSpPr>
            <a:spLocks noGrp="1"/>
          </p:cNvSpPr>
          <p:nvPr>
            <p:ph type="sldNum" sz="quarter" idx="10"/>
          </p:nvPr>
        </p:nvSpPr>
        <p:spPr/>
        <p:txBody>
          <a:bodyPr/>
          <a:lstStyle/>
          <a:p>
            <a:fld id="{D321E0B7-3440-4072-A065-CED9EA9FA5FF}"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components of your application can</a:t>
            </a:r>
            <a:r>
              <a:rPr lang="en-US" baseline="0" dirty="0" smtClean="0"/>
              <a:t> benefit from SCC. Obviously, your VI source code is a great candidate and should certainly be included. Another great item to track via SCC is documentation. As your project requirements and documentation are changed, these revisions should be kept and logged for future reference. Additionally, any configuration files, type definitions, or custom controls can be kept under SCC.</a:t>
            </a:r>
          </a:p>
          <a:p>
            <a:endParaRPr lang="en-US" baseline="0" dirty="0" smtClean="0"/>
          </a:p>
          <a:p>
            <a:r>
              <a:rPr lang="en-US" b="1" baseline="0" dirty="0" smtClean="0"/>
              <a:t>[transition]</a:t>
            </a:r>
            <a:r>
              <a:rPr lang="en-US" b="0" baseline="0" dirty="0" smtClean="0"/>
              <a:t> An interesting file to consider is the actual *.</a:t>
            </a:r>
            <a:r>
              <a:rPr lang="en-US" b="0" baseline="0" dirty="0" err="1" smtClean="0"/>
              <a:t>lvproj</a:t>
            </a:r>
            <a:r>
              <a:rPr lang="en-US" b="0" baseline="0" dirty="0" smtClean="0"/>
              <a:t> file itself. What happens if this file is placed under SCC?</a:t>
            </a:r>
            <a:endParaRPr lang="en-US" b="1" baseline="0" dirty="0" smtClean="0"/>
          </a:p>
        </p:txBody>
      </p:sp>
      <p:sp>
        <p:nvSpPr>
          <p:cNvPr id="4" name="Slide Number Placeholder 3"/>
          <p:cNvSpPr>
            <a:spLocks noGrp="1"/>
          </p:cNvSpPr>
          <p:nvPr>
            <p:ph type="sldNum" sz="quarter" idx="10"/>
          </p:nvPr>
        </p:nvSpPr>
        <p:spPr/>
        <p:txBody>
          <a:bodyPr/>
          <a:lstStyle/>
          <a:p>
            <a:fld id="{D321E0B7-3440-4072-A065-CED9EA9FA5FF}" type="slidenum">
              <a:rPr lang="en-US" smtClean="0"/>
              <a:pPr/>
              <a:t>5</a:t>
            </a:fld>
            <a:endParaRPr lang="en-US"/>
          </a:p>
        </p:txBody>
      </p:sp>
    </p:spTree>
    <p:extLst>
      <p:ext uri="{BB962C8B-B14F-4D97-AF65-F5344CB8AC3E}">
        <p14:creationId xmlns:p14="http://schemas.microsoft.com/office/powerpoint/2010/main" val="4128073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a:t>
            </a:r>
            <a:r>
              <a:rPr lang="en-US" baseline="0" dirty="0" smtClean="0"/>
              <a:t> earlier we discussed that a .</a:t>
            </a:r>
            <a:r>
              <a:rPr lang="en-US" baseline="0" dirty="0" err="1" smtClean="0"/>
              <a:t>lvproj</a:t>
            </a:r>
            <a:r>
              <a:rPr lang="en-US" baseline="0" dirty="0" smtClean="0"/>
              <a:t> file is actually just an XML file that contains a set of links to items included in the project, as well as project settings and build specifications. As a result, it’s important that all developers have the most recent version of this file to ensure that the correct resources are being linked to.</a:t>
            </a:r>
          </a:p>
          <a:p>
            <a:endParaRPr lang="en-US"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6</a:t>
            </a:fld>
            <a:endParaRPr lang="en-US"/>
          </a:p>
        </p:txBody>
      </p:sp>
    </p:spTree>
    <p:extLst>
      <p:ext uri="{BB962C8B-B14F-4D97-AF65-F5344CB8AC3E}">
        <p14:creationId xmlns:p14="http://schemas.microsoft.com/office/powerpoint/2010/main" val="3734601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Anytime</a:t>
            </a:r>
            <a:r>
              <a:rPr lang="en-US" baseline="0" dirty="0" smtClean="0"/>
              <a:t> the set of links that a project tracks changes, the .</a:t>
            </a:r>
            <a:r>
              <a:rPr lang="en-US" baseline="0" dirty="0" err="1" smtClean="0"/>
              <a:t>lvproj</a:t>
            </a:r>
            <a:r>
              <a:rPr lang="en-US" baseline="0" dirty="0" smtClean="0"/>
              <a:t> file itself is altered. This means that if a VI is added, removed, or renamed in the project that XML file itself is altered. Anytime a project setting or build specification is changed, the XML file is also changed.</a:t>
            </a:r>
          </a:p>
          <a:p>
            <a:endParaRPr lang="en-US" baseline="0" dirty="0" smtClean="0"/>
          </a:p>
          <a:p>
            <a:r>
              <a:rPr lang="en-US" baseline="0" dirty="0" smtClean="0"/>
              <a:t>From this XML snippet of a .</a:t>
            </a:r>
            <a:r>
              <a:rPr lang="en-US" baseline="0" dirty="0" err="1" smtClean="0"/>
              <a:t>lvproj</a:t>
            </a:r>
            <a:r>
              <a:rPr lang="en-US" baseline="0" dirty="0" smtClean="0"/>
              <a:t> file, you can see that Project Libraries, those .</a:t>
            </a:r>
            <a:r>
              <a:rPr lang="en-US" baseline="0" dirty="0" err="1" smtClean="0"/>
              <a:t>lvlib</a:t>
            </a:r>
            <a:r>
              <a:rPr lang="en-US" baseline="0" dirty="0" smtClean="0"/>
              <a:t> files, are only identified by their name. These Project Libraries may include hundreds of VIs each, but they are only identified by the library name in the project.</a:t>
            </a:r>
          </a:p>
          <a:p>
            <a:endParaRPr lang="en-US" baseline="0" dirty="0" smtClean="0"/>
          </a:p>
          <a:p>
            <a:r>
              <a:rPr lang="en-US" baseline="0" dirty="0" smtClean="0"/>
              <a:t>On the other hand, if a project contains single VIs, each VI is identified in the XML file by its name. So, in this example, if I remove or rename “My </a:t>
            </a:r>
            <a:r>
              <a:rPr lang="en-US" baseline="0" dirty="0" err="1" smtClean="0"/>
              <a:t>Analysis.vi</a:t>
            </a:r>
            <a:r>
              <a:rPr lang="en-US" baseline="0" dirty="0" smtClean="0"/>
              <a:t>”, then my .</a:t>
            </a:r>
            <a:r>
              <a:rPr lang="en-US" baseline="0" dirty="0" err="1" smtClean="0"/>
              <a:t>lvproj</a:t>
            </a:r>
            <a:r>
              <a:rPr lang="en-US" baseline="0" dirty="0" smtClean="0"/>
              <a:t> file will change.</a:t>
            </a:r>
          </a:p>
          <a:p>
            <a:endParaRPr lang="en-US" baseline="0" dirty="0" smtClean="0"/>
          </a:p>
          <a:p>
            <a:r>
              <a:rPr lang="en-US" baseline="0" dirty="0" smtClean="0"/>
              <a:t>This causes some complications with source code control. If I check out a project and add a VI, then the project file has changed. Any developer working on the same project with me will need to get an updated version of the file.</a:t>
            </a:r>
          </a:p>
          <a:p>
            <a:endParaRPr lang="en-US" baseline="0" dirty="0" smtClean="0"/>
          </a:p>
          <a:p>
            <a:r>
              <a:rPr lang="en-US" b="1" baseline="0" dirty="0" smtClean="0"/>
              <a:t>[transition] </a:t>
            </a:r>
            <a:r>
              <a:rPr lang="en-US" b="0" baseline="0" dirty="0" smtClean="0"/>
              <a:t>So – how can I get around this and work with SCC efficiently?</a:t>
            </a:r>
            <a:endParaRPr lang="en-US" b="1"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7</a:t>
            </a:fld>
            <a:endParaRPr lang="en-US"/>
          </a:p>
        </p:txBody>
      </p:sp>
    </p:spTree>
    <p:extLst>
      <p:ext uri="{BB962C8B-B14F-4D97-AF65-F5344CB8AC3E}">
        <p14:creationId xmlns:p14="http://schemas.microsoft.com/office/powerpoint/2010/main" val="2797646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few best practices to follow.</a:t>
            </a:r>
            <a:r>
              <a:rPr lang="en-US" baseline="0" dirty="0" smtClean="0"/>
              <a:t> The first one is advice from an idealist. Ideally, before you even begin writing code, you have diligently determined your application framework and created placeholders each segment of code to come. This is good advice, but in reality we all know that though we lay frameworks with the best of intentions, changes will have to be made. By using .</a:t>
            </a:r>
            <a:r>
              <a:rPr lang="en-US" baseline="0" dirty="0" err="1" smtClean="0"/>
              <a:t>lvlib</a:t>
            </a:r>
            <a:r>
              <a:rPr lang="en-US" baseline="0" dirty="0" smtClean="0"/>
              <a:t> files to house libraries of VIs, you can make changes at the VI level without modifying the project file (remember, all the project sees is a library’s name).</a:t>
            </a:r>
          </a:p>
          <a:p>
            <a:endParaRPr lang="en-US" baseline="0" dirty="0" smtClean="0"/>
          </a:p>
          <a:p>
            <a:r>
              <a:rPr lang="en-US" baseline="0" dirty="0" smtClean="0"/>
              <a:t>So, despite your best efforts, a change must be made. In this case, the best thing to do is have a single developer check out the project from SCC, make the change, and check it back in. Then, all other developers can check out the new version of the project file right away.</a:t>
            </a:r>
          </a:p>
          <a:p>
            <a:endParaRPr lang="en-US" baseline="0" dirty="0" smtClean="0"/>
          </a:p>
          <a:p>
            <a:r>
              <a:rPr lang="en-US" baseline="0" dirty="0" smtClean="0"/>
              <a:t>Although there are some things to consider when using SCC with a LabVIEW project, the benefits of using SCC far outweigh the drawbacks.</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321E0B7-3440-4072-A065-CED9EA9FA5FF}" type="slidenum">
              <a:rPr lang="en-US" smtClean="0"/>
              <a:pPr/>
              <a:t>8</a:t>
            </a:fld>
            <a:endParaRPr lang="en-US"/>
          </a:p>
        </p:txBody>
      </p:sp>
    </p:spTree>
    <p:extLst>
      <p:ext uri="{BB962C8B-B14F-4D97-AF65-F5344CB8AC3E}">
        <p14:creationId xmlns:p14="http://schemas.microsoft.com/office/powerpoint/2010/main" val="2690268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70" marR="0" lvl="0" indent="0" algn="l" defTabSz="457174" rtl="0" eaLnBrk="1" fontAlgn="auto" latinLnBrk="0" hangingPunct="1">
              <a:lnSpc>
                <a:spcPct val="100000"/>
              </a:lnSpc>
              <a:spcBef>
                <a:spcPct val="20000"/>
              </a:spcBef>
              <a:spcAft>
                <a:spcPts val="0"/>
              </a:spcAft>
              <a:buClr>
                <a:prstClr val="white">
                  <a:lumMod val="50000"/>
                </a:prstClr>
              </a:buClr>
              <a:buSzPct val="70000"/>
              <a:buFont typeface="Courier New"/>
              <a:buNone/>
              <a:tabLst/>
              <a:defRPr/>
            </a:pPr>
            <a:r>
              <a:rPr kumimoji="0" lang="en-US" sz="1800" b="0" i="0" u="none" strike="noStrike" kern="1200" cap="none" spc="0" normalizeH="0" baseline="0" noProof="0" dirty="0" smtClean="0">
                <a:ln>
                  <a:noFill/>
                </a:ln>
                <a:solidFill>
                  <a:prstClr val="black"/>
                </a:solidFill>
                <a:effectLst/>
                <a:uLnTx/>
                <a:uFillTx/>
                <a:latin typeface="Univers Com 45 Light"/>
                <a:ea typeface="+mn-ea"/>
                <a:cs typeface="Arial"/>
              </a:rPr>
              <a:t>If you are using a SCC provider that integrates into the LabVIEW Environment, you can configure settings that specify which files are added to your repository.</a:t>
            </a:r>
          </a:p>
          <a:p>
            <a:pPr marL="470" marR="0" lvl="0" indent="0" algn="l" defTabSz="457174" rtl="0" eaLnBrk="1" fontAlgn="auto" latinLnBrk="0" hangingPunct="1">
              <a:lnSpc>
                <a:spcPct val="100000"/>
              </a:lnSpc>
              <a:spcBef>
                <a:spcPct val="20000"/>
              </a:spcBef>
              <a:spcAft>
                <a:spcPts val="0"/>
              </a:spcAft>
              <a:buClr>
                <a:prstClr val="white">
                  <a:lumMod val="50000"/>
                </a:prstClr>
              </a:buClr>
              <a:buSzPct val="70000"/>
              <a:buFont typeface="Courier New"/>
              <a:buNone/>
              <a:tabLst/>
              <a:defRPr/>
            </a:pPr>
            <a:endParaRPr kumimoji="0" lang="en-US" sz="1800" b="0" i="0" u="none" strike="noStrike" kern="1200" cap="none" spc="0" normalizeH="0" baseline="0" noProof="0" dirty="0" smtClean="0">
              <a:ln>
                <a:noFill/>
              </a:ln>
              <a:solidFill>
                <a:prstClr val="black"/>
              </a:solidFill>
              <a:effectLst/>
              <a:uLnTx/>
              <a:uFillTx/>
              <a:latin typeface="Univers Com 45 Light"/>
              <a:ea typeface="+mn-ea"/>
              <a:cs typeface="Arial"/>
            </a:endParaRPr>
          </a:p>
          <a:p>
            <a:pPr marL="470" marR="0" lvl="0" indent="0" algn="l" defTabSz="457174" rtl="0" eaLnBrk="1" fontAlgn="auto" latinLnBrk="0" hangingPunct="1">
              <a:lnSpc>
                <a:spcPct val="100000"/>
              </a:lnSpc>
              <a:spcBef>
                <a:spcPct val="20000"/>
              </a:spcBef>
              <a:spcAft>
                <a:spcPts val="0"/>
              </a:spcAft>
              <a:buClr>
                <a:prstClr val="white">
                  <a:lumMod val="50000"/>
                </a:prstClr>
              </a:buClr>
              <a:buSzPct val="70000"/>
              <a:buFont typeface="Courier New"/>
              <a:buNone/>
              <a:tabLst/>
              <a:defRPr/>
            </a:pPr>
            <a:r>
              <a:rPr kumimoji="0" lang="en-US" sz="1800" b="0" i="0" u="none" strike="noStrike" kern="1200" cap="none" spc="0" normalizeH="0" baseline="0" noProof="0" dirty="0" smtClean="0">
                <a:ln>
                  <a:noFill/>
                </a:ln>
                <a:solidFill>
                  <a:prstClr val="black"/>
                </a:solidFill>
                <a:effectLst/>
                <a:uLnTx/>
                <a:uFillTx/>
                <a:latin typeface="Univers Com 45 Light"/>
                <a:ea typeface="+mn-ea"/>
                <a:cs typeface="Arial"/>
              </a:rPr>
              <a:t>I recommend that you choose to include hierarchy when adding files, which means that if you add a top-level VI to SCC, then all of it’s dependencies will also be added to SCC. However, you do not want to add base LabVIEW functions to SCC so choose to exclude </a:t>
            </a:r>
            <a:r>
              <a:rPr kumimoji="0" lang="en-US" sz="1800" b="0" i="0" u="none" strike="noStrike" kern="1200" cap="none" spc="0" normalizeH="0" baseline="0" noProof="0" dirty="0" err="1" smtClean="0">
                <a:ln>
                  <a:noFill/>
                </a:ln>
                <a:solidFill>
                  <a:prstClr val="black"/>
                </a:solidFill>
                <a:effectLst/>
                <a:uLnTx/>
                <a:uFillTx/>
                <a:latin typeface="Univers Com 45 Light"/>
                <a:ea typeface="+mn-ea"/>
                <a:cs typeface="Arial"/>
              </a:rPr>
              <a:t>vi.lib</a:t>
            </a:r>
            <a:r>
              <a:rPr kumimoji="0" lang="en-US" sz="1800" b="0" i="0" u="none" strike="noStrike" kern="1200" cap="none" spc="0" normalizeH="0" baseline="0" noProof="0" dirty="0" smtClean="0">
                <a:ln>
                  <a:noFill/>
                </a:ln>
                <a:solidFill>
                  <a:prstClr val="black"/>
                </a:solidFill>
                <a:effectLst/>
                <a:uLnTx/>
                <a:uFillTx/>
                <a:latin typeface="Univers Com 45 Light"/>
                <a:ea typeface="+mn-ea"/>
                <a:cs typeface="Arial"/>
              </a:rPr>
              <a:t> and </a:t>
            </a:r>
            <a:r>
              <a:rPr kumimoji="0" lang="en-US" sz="1800" b="0" i="0" u="none" strike="noStrike" kern="1200" cap="none" spc="0" normalizeH="0" baseline="0" noProof="0" dirty="0" err="1" smtClean="0">
                <a:ln>
                  <a:noFill/>
                </a:ln>
                <a:solidFill>
                  <a:prstClr val="black"/>
                </a:solidFill>
                <a:effectLst/>
                <a:uLnTx/>
                <a:uFillTx/>
                <a:latin typeface="Univers Com 45 Light"/>
                <a:ea typeface="+mn-ea"/>
                <a:cs typeface="Arial"/>
              </a:rPr>
              <a:t>instr.lib</a:t>
            </a:r>
            <a:r>
              <a:rPr kumimoji="0" lang="en-US" sz="1800" b="0" i="0" u="none" strike="noStrike" kern="1200" cap="none" spc="0" normalizeH="0" baseline="0" noProof="0" dirty="0" smtClean="0">
                <a:ln>
                  <a:noFill/>
                </a:ln>
                <a:solidFill>
                  <a:prstClr val="black"/>
                </a:solidFill>
                <a:effectLst/>
                <a:uLnTx/>
                <a:uFillTx/>
                <a:latin typeface="Univers Com 45 Light"/>
                <a:ea typeface="+mn-ea"/>
                <a:cs typeface="Arial"/>
              </a:rPr>
              <a:t> from the files to be added because you likely won’t be making changes to the source code of those </a:t>
            </a:r>
            <a:r>
              <a:rPr kumimoji="0" lang="en-US" sz="1800" b="0" i="0" u="none" strike="noStrike" kern="1200" cap="none" spc="0" normalizeH="0" baseline="0" noProof="0" dirty="0" err="1" smtClean="0">
                <a:ln>
                  <a:noFill/>
                </a:ln>
                <a:solidFill>
                  <a:prstClr val="black"/>
                </a:solidFill>
                <a:effectLst/>
                <a:uLnTx/>
                <a:uFillTx/>
                <a:latin typeface="Univers Com 45 Light"/>
                <a:ea typeface="+mn-ea"/>
                <a:cs typeface="Arial"/>
              </a:rPr>
              <a:t>VIs.</a:t>
            </a:r>
            <a:endParaRPr kumimoji="0" lang="en-US" sz="1800" b="0" i="0" u="none" strike="noStrike" kern="1200" cap="none" spc="0" normalizeH="0" baseline="0" noProof="0" dirty="0" smtClean="0">
              <a:ln>
                <a:noFill/>
              </a:ln>
              <a:solidFill>
                <a:prstClr val="black"/>
              </a:solidFill>
              <a:effectLst/>
              <a:uLnTx/>
              <a:uFillTx/>
              <a:latin typeface="Univers Com 45 Light"/>
              <a:ea typeface="+mn-ea"/>
              <a:cs typeface="Arial"/>
            </a:endParaRPr>
          </a:p>
          <a:p>
            <a:pPr marL="470" marR="0" lvl="0" indent="0" algn="l" defTabSz="457174" rtl="0" eaLnBrk="1" fontAlgn="auto" latinLnBrk="0" hangingPunct="1">
              <a:lnSpc>
                <a:spcPct val="100000"/>
              </a:lnSpc>
              <a:spcBef>
                <a:spcPct val="20000"/>
              </a:spcBef>
              <a:spcAft>
                <a:spcPts val="0"/>
              </a:spcAft>
              <a:buClr>
                <a:prstClr val="white">
                  <a:lumMod val="50000"/>
                </a:prstClr>
              </a:buClr>
              <a:buSzPct val="70000"/>
              <a:buFont typeface="Courier New"/>
              <a:buNone/>
              <a:tabLst/>
              <a:defRPr/>
            </a:pPr>
            <a:endParaRPr kumimoji="0" lang="en-US" sz="1800" b="0" i="0" u="none" strike="noStrike" kern="1200" cap="none" spc="0" normalizeH="0" baseline="0" noProof="0" dirty="0" smtClean="0">
              <a:ln>
                <a:noFill/>
              </a:ln>
              <a:solidFill>
                <a:prstClr val="black"/>
              </a:solidFill>
              <a:effectLst/>
              <a:uLnTx/>
              <a:uFillTx/>
              <a:latin typeface="Univers Com 45 Light"/>
              <a:ea typeface="+mn-ea"/>
              <a:cs typeface="Arial"/>
            </a:endParaRPr>
          </a:p>
          <a:p>
            <a:pPr marL="470" marR="0" lvl="0" indent="0" algn="l" defTabSz="457174" rtl="0" eaLnBrk="1" fontAlgn="auto" latinLnBrk="0" hangingPunct="1">
              <a:lnSpc>
                <a:spcPct val="100000"/>
              </a:lnSpc>
              <a:spcBef>
                <a:spcPct val="20000"/>
              </a:spcBef>
              <a:spcAft>
                <a:spcPts val="0"/>
              </a:spcAft>
              <a:buClr>
                <a:prstClr val="white">
                  <a:lumMod val="50000"/>
                </a:prstClr>
              </a:buClr>
              <a:buSzPct val="70000"/>
              <a:buFont typeface="Courier New"/>
              <a:buNone/>
              <a:tabLst/>
              <a:defRPr/>
            </a:pPr>
            <a:r>
              <a:rPr kumimoji="0" lang="en-US" sz="1800" b="1" i="0" u="none" strike="noStrike" kern="1200" cap="none" spc="0" normalizeH="0" baseline="0" noProof="0" dirty="0" smtClean="0">
                <a:ln>
                  <a:noFill/>
                </a:ln>
                <a:solidFill>
                  <a:prstClr val="black"/>
                </a:solidFill>
                <a:effectLst/>
                <a:uLnTx/>
                <a:uFillTx/>
                <a:latin typeface="Univers Com 45 Light"/>
                <a:ea typeface="+mn-ea"/>
                <a:cs typeface="Arial"/>
              </a:rPr>
              <a:t>[transition]</a:t>
            </a:r>
            <a:r>
              <a:rPr kumimoji="0" lang="en-US" sz="1800" b="0" i="0" u="none" strike="noStrike" kern="1200" cap="none" spc="0" normalizeH="0" baseline="0" noProof="0" dirty="0" smtClean="0">
                <a:ln>
                  <a:noFill/>
                </a:ln>
                <a:solidFill>
                  <a:prstClr val="black"/>
                </a:solidFill>
                <a:effectLst/>
                <a:uLnTx/>
                <a:uFillTx/>
                <a:latin typeface="Univers Com 45 Light"/>
                <a:ea typeface="+mn-ea"/>
                <a:cs typeface="Arial"/>
              </a:rPr>
              <a:t> Now I’m going to show you how to configure SCC using Subversion with the </a:t>
            </a:r>
            <a:r>
              <a:rPr kumimoji="0" lang="en-US" sz="1800" b="0" i="0" u="none" strike="noStrike" kern="1200" cap="none" spc="0" normalizeH="0" baseline="0" noProof="0" dirty="0" err="1" smtClean="0">
                <a:ln>
                  <a:noFill/>
                </a:ln>
                <a:solidFill>
                  <a:prstClr val="black"/>
                </a:solidFill>
                <a:effectLst/>
                <a:uLnTx/>
                <a:uFillTx/>
                <a:latin typeface="Univers Com 45 Light"/>
                <a:ea typeface="+mn-ea"/>
                <a:cs typeface="Arial"/>
              </a:rPr>
              <a:t>TortoiseSVN</a:t>
            </a:r>
            <a:r>
              <a:rPr kumimoji="0" lang="en-US" sz="1800" b="0" i="0" u="none" strike="noStrike" kern="1200" cap="none" spc="0" normalizeH="0" baseline="0" noProof="0" dirty="0" smtClean="0">
                <a:ln>
                  <a:noFill/>
                </a:ln>
                <a:solidFill>
                  <a:prstClr val="black"/>
                </a:solidFill>
                <a:effectLst/>
                <a:uLnTx/>
                <a:uFillTx/>
                <a:latin typeface="Univers Com 45 Light"/>
                <a:ea typeface="+mn-ea"/>
                <a:cs typeface="Arial"/>
              </a:rPr>
              <a:t> client. This is a free and Open Source option for SCC, and it’s one that I’ve found to be quite effective.</a:t>
            </a:r>
            <a:endParaRPr kumimoji="0" lang="en-US" sz="1800" b="1" i="0" u="none" strike="noStrike" kern="1200" cap="none" spc="0" normalizeH="0" baseline="0" noProof="0" dirty="0" smtClean="0">
              <a:ln>
                <a:noFill/>
              </a:ln>
              <a:solidFill>
                <a:prstClr val="black"/>
              </a:solidFill>
              <a:effectLst/>
              <a:uLnTx/>
              <a:uFillTx/>
              <a:latin typeface="Univers Com 45 Light"/>
              <a:ea typeface="+mn-ea"/>
              <a:cs typeface="Arial"/>
            </a:endParaRPr>
          </a:p>
          <a:p>
            <a:pPr marL="167824" marR="0" lvl="0" indent="-167354" algn="l" defTabSz="457174" rtl="0" eaLnBrk="1" fontAlgn="auto" latinLnBrk="0" hangingPunct="1">
              <a:lnSpc>
                <a:spcPct val="100000"/>
              </a:lnSpc>
              <a:spcBef>
                <a:spcPct val="20000"/>
              </a:spcBef>
              <a:spcAft>
                <a:spcPts val="0"/>
              </a:spcAft>
              <a:buClr>
                <a:prstClr val="white">
                  <a:lumMod val="50000"/>
                </a:prstClr>
              </a:buClr>
              <a:buSzPct val="70000"/>
              <a:buFont typeface="Courier New"/>
              <a:buChar char="o"/>
              <a:tabLst/>
              <a:defRPr/>
            </a:pPr>
            <a:endParaRPr kumimoji="0" lang="en-US" sz="1800" b="0" i="0" u="none" strike="noStrike" kern="1200" cap="none" spc="0" normalizeH="0" baseline="0" noProof="0" dirty="0" smtClean="0">
              <a:ln>
                <a:noFill/>
              </a:ln>
              <a:solidFill>
                <a:prstClr val="black"/>
              </a:solidFill>
              <a:effectLst/>
              <a:uLnTx/>
              <a:uFillTx/>
              <a:latin typeface="Univers Com 45 Light"/>
              <a:ea typeface="+mn-ea"/>
              <a:cs typeface="Arial"/>
            </a:endParaRPr>
          </a:p>
          <a:p>
            <a:endParaRPr lang="en-US"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9</a:t>
            </a:fld>
            <a:endParaRPr lang="en-US"/>
          </a:p>
        </p:txBody>
      </p:sp>
    </p:spTree>
    <p:extLst>
      <p:ext uri="{BB962C8B-B14F-4D97-AF65-F5344CB8AC3E}">
        <p14:creationId xmlns:p14="http://schemas.microsoft.com/office/powerpoint/2010/main" val="2934315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21E0B7-3440-4072-A065-CED9EA9FA5F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34929D-B1DA-8D46-BD4E-BAF8884EFB22}"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AC724-08AC-A041-99AF-7CBC71F1F169}" type="slidenum">
              <a:rPr lang="en-US" smtClean="0"/>
              <a:t>‹#›</a:t>
            </a:fld>
            <a:endParaRPr lang="en-US"/>
          </a:p>
        </p:txBody>
      </p:sp>
    </p:spTree>
    <p:extLst>
      <p:ext uri="{BB962C8B-B14F-4D97-AF65-F5344CB8AC3E}">
        <p14:creationId xmlns:p14="http://schemas.microsoft.com/office/powerpoint/2010/main" val="38345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34929D-B1DA-8D46-BD4E-BAF8884EFB22}"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AC724-08AC-A041-99AF-7CBC71F1F169}" type="slidenum">
              <a:rPr lang="en-US" smtClean="0"/>
              <a:t>‹#›</a:t>
            </a:fld>
            <a:endParaRPr lang="en-US"/>
          </a:p>
        </p:txBody>
      </p:sp>
    </p:spTree>
    <p:extLst>
      <p:ext uri="{BB962C8B-B14F-4D97-AF65-F5344CB8AC3E}">
        <p14:creationId xmlns:p14="http://schemas.microsoft.com/office/powerpoint/2010/main" val="328399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34929D-B1DA-8D46-BD4E-BAF8884EFB22}"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AC724-08AC-A041-99AF-7CBC71F1F169}" type="slidenum">
              <a:rPr lang="en-US" smtClean="0"/>
              <a:t>‹#›</a:t>
            </a:fld>
            <a:endParaRPr lang="en-US"/>
          </a:p>
        </p:txBody>
      </p:sp>
    </p:spTree>
    <p:extLst>
      <p:ext uri="{BB962C8B-B14F-4D97-AF65-F5344CB8AC3E}">
        <p14:creationId xmlns:p14="http://schemas.microsoft.com/office/powerpoint/2010/main" val="91203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34929D-B1DA-8D46-BD4E-BAF8884EFB22}"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AC724-08AC-A041-99AF-7CBC71F1F169}" type="slidenum">
              <a:rPr lang="en-US" smtClean="0"/>
              <a:t>‹#›</a:t>
            </a:fld>
            <a:endParaRPr lang="en-US"/>
          </a:p>
        </p:txBody>
      </p:sp>
    </p:spTree>
    <p:extLst>
      <p:ext uri="{BB962C8B-B14F-4D97-AF65-F5344CB8AC3E}">
        <p14:creationId xmlns:p14="http://schemas.microsoft.com/office/powerpoint/2010/main" val="415738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34929D-B1DA-8D46-BD4E-BAF8884EFB22}"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AC724-08AC-A041-99AF-7CBC71F1F169}" type="slidenum">
              <a:rPr lang="en-US" smtClean="0"/>
              <a:t>‹#›</a:t>
            </a:fld>
            <a:endParaRPr lang="en-US"/>
          </a:p>
        </p:txBody>
      </p:sp>
    </p:spTree>
    <p:extLst>
      <p:ext uri="{BB962C8B-B14F-4D97-AF65-F5344CB8AC3E}">
        <p14:creationId xmlns:p14="http://schemas.microsoft.com/office/powerpoint/2010/main" val="102899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34929D-B1DA-8D46-BD4E-BAF8884EFB22}"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AC724-08AC-A041-99AF-7CBC71F1F169}" type="slidenum">
              <a:rPr lang="en-US" smtClean="0"/>
              <a:t>‹#›</a:t>
            </a:fld>
            <a:endParaRPr lang="en-US"/>
          </a:p>
        </p:txBody>
      </p:sp>
    </p:spTree>
    <p:extLst>
      <p:ext uri="{BB962C8B-B14F-4D97-AF65-F5344CB8AC3E}">
        <p14:creationId xmlns:p14="http://schemas.microsoft.com/office/powerpoint/2010/main" val="292225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34929D-B1DA-8D46-BD4E-BAF8884EFB22}" type="datetimeFigureOut">
              <a:rPr lang="en-US" smtClean="0"/>
              <a:t>1/28/14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DAC724-08AC-A041-99AF-7CBC71F1F169}" type="slidenum">
              <a:rPr lang="en-US" smtClean="0"/>
              <a:t>‹#›</a:t>
            </a:fld>
            <a:endParaRPr lang="en-US"/>
          </a:p>
        </p:txBody>
      </p:sp>
    </p:spTree>
    <p:extLst>
      <p:ext uri="{BB962C8B-B14F-4D97-AF65-F5344CB8AC3E}">
        <p14:creationId xmlns:p14="http://schemas.microsoft.com/office/powerpoint/2010/main" val="352681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34929D-B1DA-8D46-BD4E-BAF8884EFB22}" type="datetimeFigureOut">
              <a:rPr lang="en-US" smtClean="0"/>
              <a:t>1/28/14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DAC724-08AC-A041-99AF-7CBC71F1F169}" type="slidenum">
              <a:rPr lang="en-US" smtClean="0"/>
              <a:t>‹#›</a:t>
            </a:fld>
            <a:endParaRPr lang="en-US"/>
          </a:p>
        </p:txBody>
      </p:sp>
    </p:spTree>
    <p:extLst>
      <p:ext uri="{BB962C8B-B14F-4D97-AF65-F5344CB8AC3E}">
        <p14:creationId xmlns:p14="http://schemas.microsoft.com/office/powerpoint/2010/main" val="243056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4929D-B1DA-8D46-BD4E-BAF8884EFB22}" type="datetimeFigureOut">
              <a:rPr lang="en-US" smtClean="0"/>
              <a:t>1/28/14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DAC724-08AC-A041-99AF-7CBC71F1F169}" type="slidenum">
              <a:rPr lang="en-US" smtClean="0"/>
              <a:t>‹#›</a:t>
            </a:fld>
            <a:endParaRPr lang="en-US"/>
          </a:p>
        </p:txBody>
      </p:sp>
    </p:spTree>
    <p:extLst>
      <p:ext uri="{BB962C8B-B14F-4D97-AF65-F5344CB8AC3E}">
        <p14:creationId xmlns:p14="http://schemas.microsoft.com/office/powerpoint/2010/main" val="255183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34929D-B1DA-8D46-BD4E-BAF8884EFB22}"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AC724-08AC-A041-99AF-7CBC71F1F169}" type="slidenum">
              <a:rPr lang="en-US" smtClean="0"/>
              <a:t>‹#›</a:t>
            </a:fld>
            <a:endParaRPr lang="en-US"/>
          </a:p>
        </p:txBody>
      </p:sp>
    </p:spTree>
    <p:extLst>
      <p:ext uri="{BB962C8B-B14F-4D97-AF65-F5344CB8AC3E}">
        <p14:creationId xmlns:p14="http://schemas.microsoft.com/office/powerpoint/2010/main" val="820218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34929D-B1DA-8D46-BD4E-BAF8884EFB22}"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AC724-08AC-A041-99AF-7CBC71F1F169}" type="slidenum">
              <a:rPr lang="en-US" smtClean="0"/>
              <a:t>‹#›</a:t>
            </a:fld>
            <a:endParaRPr lang="en-US"/>
          </a:p>
        </p:txBody>
      </p:sp>
    </p:spTree>
    <p:extLst>
      <p:ext uri="{BB962C8B-B14F-4D97-AF65-F5344CB8AC3E}">
        <p14:creationId xmlns:p14="http://schemas.microsoft.com/office/powerpoint/2010/main" val="12583017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4929D-B1DA-8D46-BD4E-BAF8884EFB22}" type="datetimeFigureOut">
              <a:rPr lang="en-US" smtClean="0"/>
              <a:t>1/28/14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AC724-08AC-A041-99AF-7CBC71F1F169}" type="slidenum">
              <a:rPr lang="en-US" smtClean="0"/>
              <a:t>‹#›</a:t>
            </a:fld>
            <a:endParaRPr lang="en-US"/>
          </a:p>
        </p:txBody>
      </p:sp>
    </p:spTree>
    <p:extLst>
      <p:ext uri="{BB962C8B-B14F-4D97-AF65-F5344CB8AC3E}">
        <p14:creationId xmlns:p14="http://schemas.microsoft.com/office/powerpoint/2010/main" val="237626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NSTec</a:t>
            </a:r>
            <a:r>
              <a:rPr lang="en-US" dirty="0" smtClean="0"/>
              <a:t> Jan 2014</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219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5191125"/>
            <a:ext cx="7772400" cy="1362075"/>
          </a:xfrm>
        </p:spPr>
        <p:txBody>
          <a:bodyPr/>
          <a:lstStyle/>
          <a:p>
            <a:r>
              <a:rPr lang="en-US" b="0" dirty="0" smtClean="0"/>
              <a:t>Demo</a:t>
            </a:r>
            <a:endParaRPr lang="en-US" b="0" dirty="0"/>
          </a:p>
        </p:txBody>
      </p:sp>
      <p:sp>
        <p:nvSpPr>
          <p:cNvPr id="4" name="Text Placeholder 3"/>
          <p:cNvSpPr>
            <a:spLocks noGrp="1"/>
          </p:cNvSpPr>
          <p:nvPr>
            <p:ph type="body" idx="1"/>
          </p:nvPr>
        </p:nvSpPr>
        <p:spPr>
          <a:xfrm>
            <a:off x="722313" y="3690938"/>
            <a:ext cx="7772400" cy="1500187"/>
          </a:xfrm>
        </p:spPr>
        <p:txBody>
          <a:bodyPr/>
          <a:lstStyle/>
          <a:p>
            <a:r>
              <a:rPr lang="en-US" dirty="0" smtClean="0"/>
              <a:t>Configuring SVN Source Code Control with LabVIEW</a:t>
            </a:r>
            <a:endParaRPr lang="en-US" dirty="0"/>
          </a:p>
        </p:txBody>
      </p:sp>
    </p:spTree>
    <p:extLst>
      <p:ext uri="{BB962C8B-B14F-4D97-AF65-F5344CB8AC3E}">
        <p14:creationId xmlns:p14="http://schemas.microsoft.com/office/powerpoint/2010/main" val="14888947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Considerations When Storing VIs Under SCC </a:t>
            </a:r>
            <a:endParaRPr lang="en-US" dirty="0"/>
          </a:p>
        </p:txBody>
      </p:sp>
      <p:sp>
        <p:nvSpPr>
          <p:cNvPr id="3" name="Content Placeholder 2"/>
          <p:cNvSpPr>
            <a:spLocks noGrp="1"/>
          </p:cNvSpPr>
          <p:nvPr>
            <p:ph idx="1"/>
          </p:nvPr>
        </p:nvSpPr>
        <p:spPr/>
        <p:txBody>
          <a:bodyPr/>
          <a:lstStyle/>
          <a:p>
            <a:pPr marL="0" indent="0">
              <a:buNone/>
            </a:pPr>
            <a:r>
              <a:rPr lang="en-US" dirty="0" smtClean="0"/>
              <a:t>When you edit a VI, LabVIEW recompiles the VI code.  </a:t>
            </a:r>
            <a:r>
              <a:rPr lang="en-US" b="1" dirty="0" smtClean="0"/>
              <a:t>LabVIEW may also recompile the callers of that VI to optimize code. </a:t>
            </a:r>
            <a:endParaRPr lang="en-US" b="1" dirty="0"/>
          </a:p>
        </p:txBody>
      </p:sp>
      <p:grpSp>
        <p:nvGrpSpPr>
          <p:cNvPr id="19" name="Group 18"/>
          <p:cNvGrpSpPr/>
          <p:nvPr/>
        </p:nvGrpSpPr>
        <p:grpSpPr>
          <a:xfrm>
            <a:off x="1952013" y="2362200"/>
            <a:ext cx="5239975" cy="3733800"/>
            <a:chOff x="609600" y="2362200"/>
            <a:chExt cx="5239975" cy="3733800"/>
          </a:xfrm>
        </p:grpSpPr>
        <p:grpSp>
          <p:nvGrpSpPr>
            <p:cNvPr id="14" name="Group 13"/>
            <p:cNvGrpSpPr/>
            <p:nvPr/>
          </p:nvGrpSpPr>
          <p:grpSpPr>
            <a:xfrm>
              <a:off x="609600" y="2362200"/>
              <a:ext cx="3505200" cy="3733800"/>
              <a:chOff x="609600" y="2057400"/>
              <a:chExt cx="3505200" cy="3733800"/>
            </a:xfrm>
          </p:grpSpPr>
          <p:grpSp>
            <p:nvGrpSpPr>
              <p:cNvPr id="12" name="Group 11"/>
              <p:cNvGrpSpPr/>
              <p:nvPr/>
            </p:nvGrpSpPr>
            <p:grpSpPr>
              <a:xfrm>
                <a:off x="609600" y="2514600"/>
                <a:ext cx="3505200" cy="3276600"/>
                <a:chOff x="1066800" y="2362200"/>
                <a:chExt cx="2895600" cy="2438400"/>
              </a:xfrm>
            </p:grpSpPr>
            <p:sp>
              <p:nvSpPr>
                <p:cNvPr id="5" name="Rounded Rectangle 4"/>
                <p:cNvSpPr/>
                <p:nvPr/>
              </p:nvSpPr>
              <p:spPr>
                <a:xfrm>
                  <a:off x="1066800" y="2362200"/>
                  <a:ext cx="2895600" cy="2438400"/>
                </a:xfrm>
                <a:prstGeom prst="roundRect">
                  <a:avLst>
                    <a:gd name="adj" fmla="val 7631"/>
                  </a:avLst>
                </a:prstGeom>
                <a:solidFill>
                  <a:sysClr val="window" lastClr="FFFFFF"/>
                </a:solidFill>
                <a:ln w="25400" cap="flat" cmpd="sng" algn="ctr">
                  <a:solidFill>
                    <a:srgbClr val="4F81BD"/>
                  </a:solidFill>
                  <a:prstDash val="solid"/>
                </a:ln>
                <a:effectLst/>
              </p:spPr>
              <p:txBody>
                <a:bodyPr rtlCol="0" anchor="ctr"/>
                <a:lstStyle/>
                <a:p>
                  <a:pPr algn="ctr">
                    <a:defRPr/>
                  </a:pPr>
                  <a:endParaRPr lang="en-US" sz="1400" kern="0" dirty="0">
                    <a:solidFill>
                      <a:prstClr val="black"/>
                    </a:solidFill>
                    <a:latin typeface="Calibri"/>
                  </a:endParaRPr>
                </a:p>
              </p:txBody>
            </p:sp>
            <p:sp>
              <p:nvSpPr>
                <p:cNvPr id="6" name="Rounded Rectangle 5"/>
                <p:cNvSpPr/>
                <p:nvPr/>
              </p:nvSpPr>
              <p:spPr>
                <a:xfrm>
                  <a:off x="1219200" y="2514600"/>
                  <a:ext cx="1219200" cy="6096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defRPr/>
                  </a:pPr>
                  <a:r>
                    <a:rPr lang="en-US" kern="0" dirty="0">
                      <a:solidFill>
                        <a:srgbClr val="000000"/>
                      </a:solidFill>
                    </a:rPr>
                    <a:t>Front Panel</a:t>
                  </a:r>
                </a:p>
              </p:txBody>
            </p:sp>
            <p:sp>
              <p:nvSpPr>
                <p:cNvPr id="7" name="Rounded Rectangle 6"/>
                <p:cNvSpPr/>
                <p:nvPr/>
              </p:nvSpPr>
              <p:spPr>
                <a:xfrm>
                  <a:off x="2590800" y="2514600"/>
                  <a:ext cx="1219200" cy="6096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defRPr/>
                  </a:pPr>
                  <a:r>
                    <a:rPr lang="en-US" kern="0" dirty="0">
                      <a:solidFill>
                        <a:srgbClr val="000000"/>
                      </a:solidFill>
                    </a:rPr>
                    <a:t>Block Diagram</a:t>
                  </a:r>
                </a:p>
              </p:txBody>
            </p:sp>
            <p:sp>
              <p:nvSpPr>
                <p:cNvPr id="8" name="Rounded Rectangle 7"/>
                <p:cNvSpPr/>
                <p:nvPr/>
              </p:nvSpPr>
              <p:spPr>
                <a:xfrm>
                  <a:off x="1219200" y="3276600"/>
                  <a:ext cx="1219200" cy="6096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defRPr/>
                  </a:pPr>
                  <a:r>
                    <a:rPr lang="en-US" kern="0" dirty="0">
                      <a:solidFill>
                        <a:srgbClr val="000000"/>
                      </a:solidFill>
                    </a:rPr>
                    <a:t>Connector Pane</a:t>
                  </a:r>
                </a:p>
              </p:txBody>
            </p:sp>
            <p:sp>
              <p:nvSpPr>
                <p:cNvPr id="9" name="Rounded Rectangle 8"/>
                <p:cNvSpPr/>
                <p:nvPr/>
              </p:nvSpPr>
              <p:spPr>
                <a:xfrm>
                  <a:off x="2590800" y="3276600"/>
                  <a:ext cx="1219200" cy="6096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defRPr/>
                  </a:pPr>
                  <a:r>
                    <a:rPr lang="en-US" kern="0" dirty="0">
                      <a:solidFill>
                        <a:srgbClr val="000000"/>
                      </a:solidFill>
                    </a:rPr>
                    <a:t>Icon</a:t>
                  </a:r>
                </a:p>
              </p:txBody>
            </p:sp>
            <p:sp>
              <p:nvSpPr>
                <p:cNvPr id="10" name="Rounded Rectangle 9"/>
                <p:cNvSpPr/>
                <p:nvPr/>
              </p:nvSpPr>
              <p:spPr>
                <a:xfrm>
                  <a:off x="1219200" y="4038600"/>
                  <a:ext cx="1219200" cy="6096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defRPr/>
                  </a:pPr>
                  <a:r>
                    <a:rPr lang="en-US" kern="0" dirty="0">
                      <a:solidFill>
                        <a:srgbClr val="000000"/>
                      </a:solidFill>
                    </a:rPr>
                    <a:t>Compiled Code</a:t>
                  </a:r>
                </a:p>
              </p:txBody>
            </p:sp>
            <p:sp>
              <p:nvSpPr>
                <p:cNvPr id="11" name="Rounded Rectangle 10"/>
                <p:cNvSpPr/>
                <p:nvPr/>
              </p:nvSpPr>
              <p:spPr>
                <a:xfrm>
                  <a:off x="2590800" y="4038600"/>
                  <a:ext cx="1219200" cy="6096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defRPr/>
                  </a:pPr>
                  <a:r>
                    <a:rPr lang="en-US" kern="0" dirty="0" err="1">
                      <a:solidFill>
                        <a:srgbClr val="000000"/>
                      </a:solidFill>
                    </a:rPr>
                    <a:t>Inplaceness</a:t>
                  </a:r>
                  <a:r>
                    <a:rPr lang="en-US" kern="0" dirty="0">
                      <a:solidFill>
                        <a:srgbClr val="000000"/>
                      </a:solidFill>
                    </a:rPr>
                    <a:t> Info</a:t>
                  </a:r>
                </a:p>
              </p:txBody>
            </p:sp>
          </p:grpSp>
          <p:sp>
            <p:nvSpPr>
              <p:cNvPr id="13" name="TextBox 12"/>
              <p:cNvSpPr txBox="1"/>
              <p:nvPr/>
            </p:nvSpPr>
            <p:spPr>
              <a:xfrm>
                <a:off x="1178190" y="2057400"/>
                <a:ext cx="2368021" cy="461665"/>
              </a:xfrm>
              <a:prstGeom prst="rect">
                <a:avLst/>
              </a:prstGeom>
              <a:noFill/>
            </p:spPr>
            <p:txBody>
              <a:bodyPr wrap="none" rtlCol="0">
                <a:spAutoFit/>
              </a:bodyPr>
              <a:lstStyle/>
              <a:p>
                <a:r>
                  <a:rPr lang="en-US" sz="2400" dirty="0" smtClean="0"/>
                  <a:t>Contents of a VI</a:t>
                </a:r>
                <a:endParaRPr lang="en-US" sz="2400" dirty="0"/>
              </a:p>
            </p:txBody>
          </p:sp>
        </p:grpSp>
        <p:sp>
          <p:nvSpPr>
            <p:cNvPr id="15" name="Right Bracket 14"/>
            <p:cNvSpPr/>
            <p:nvPr/>
          </p:nvSpPr>
          <p:spPr>
            <a:xfrm>
              <a:off x="4114800" y="3046142"/>
              <a:ext cx="152400" cy="176022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343400" y="3733800"/>
              <a:ext cx="1506175" cy="646331"/>
            </a:xfrm>
            <a:prstGeom prst="rect">
              <a:avLst/>
            </a:prstGeom>
            <a:noFill/>
          </p:spPr>
          <p:txBody>
            <a:bodyPr wrap="none" rtlCol="0">
              <a:spAutoFit/>
            </a:bodyPr>
            <a:lstStyle/>
            <a:p>
              <a:r>
                <a:rPr lang="en-US" dirty="0" smtClean="0"/>
                <a:t>Graphical</a:t>
              </a:r>
              <a:br>
                <a:rPr lang="en-US" dirty="0" smtClean="0"/>
              </a:br>
              <a:r>
                <a:rPr lang="en-US" dirty="0" smtClean="0"/>
                <a:t>Source Code</a:t>
              </a:r>
              <a:endParaRPr lang="en-US" dirty="0"/>
            </a:p>
          </p:txBody>
        </p:sp>
        <p:sp>
          <p:nvSpPr>
            <p:cNvPr id="17" name="Right Bracket 16"/>
            <p:cNvSpPr/>
            <p:nvPr/>
          </p:nvSpPr>
          <p:spPr>
            <a:xfrm>
              <a:off x="4134338" y="5144476"/>
              <a:ext cx="152400" cy="74650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4343400" y="5181600"/>
              <a:ext cx="1159691" cy="646331"/>
            </a:xfrm>
            <a:prstGeom prst="rect">
              <a:avLst/>
            </a:prstGeom>
            <a:noFill/>
          </p:spPr>
          <p:txBody>
            <a:bodyPr wrap="none" rtlCol="0">
              <a:spAutoFit/>
            </a:bodyPr>
            <a:lstStyle/>
            <a:p>
              <a:r>
                <a:rPr lang="en-US" dirty="0" smtClean="0"/>
                <a:t>Compiled</a:t>
              </a:r>
              <a:br>
                <a:rPr lang="en-US" dirty="0" smtClean="0"/>
              </a:br>
              <a:r>
                <a:rPr lang="en-US" dirty="0" smtClean="0"/>
                <a:t>Code</a:t>
              </a:r>
              <a:endParaRPr lang="en-US" dirty="0"/>
            </a:p>
          </p:txBody>
        </p:sp>
      </p:grpSp>
    </p:spTree>
    <p:extLst>
      <p:ext uri="{BB962C8B-B14F-4D97-AF65-F5344CB8AC3E}">
        <p14:creationId xmlns:p14="http://schemas.microsoft.com/office/powerpoint/2010/main" val="17129759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Considerations When Storing VIs Under SCC </a:t>
            </a:r>
            <a:endParaRPr lang="en-US" dirty="0"/>
          </a:p>
        </p:txBody>
      </p:sp>
      <p:sp>
        <p:nvSpPr>
          <p:cNvPr id="3" name="Content Placeholder 2"/>
          <p:cNvSpPr>
            <a:spLocks noGrp="1"/>
          </p:cNvSpPr>
          <p:nvPr>
            <p:ph idx="1"/>
          </p:nvPr>
        </p:nvSpPr>
        <p:spPr>
          <a:xfrm>
            <a:off x="478332" y="1121384"/>
            <a:ext cx="8165605" cy="1393216"/>
          </a:xfrm>
        </p:spPr>
        <p:txBody>
          <a:bodyPr>
            <a:normAutofit fontScale="92500" lnSpcReduction="10000"/>
          </a:bodyPr>
          <a:lstStyle/>
          <a:p>
            <a:pPr marL="0" indent="0">
              <a:buNone/>
            </a:pPr>
            <a:r>
              <a:rPr lang="en-US" dirty="0" smtClean="0"/>
              <a:t>When you edit a VI, LabVIEW recompiles the VI code.  </a:t>
            </a:r>
            <a:r>
              <a:rPr lang="en-US" b="1" dirty="0" smtClean="0"/>
              <a:t>LabVIEW may also recompile the callers of that VI to optimize code. </a:t>
            </a:r>
          </a:p>
          <a:p>
            <a:pPr marL="0" indent="0">
              <a:buNone/>
            </a:pPr>
            <a:endParaRPr lang="en-US" b="1" dirty="0"/>
          </a:p>
          <a:p>
            <a:pPr marL="0" indent="0">
              <a:buNone/>
            </a:pPr>
            <a:endParaRPr lang="en-US" b="1" dirty="0"/>
          </a:p>
        </p:txBody>
      </p:sp>
      <p:sp>
        <p:nvSpPr>
          <p:cNvPr id="4" name="TextBox 3"/>
          <p:cNvSpPr txBox="1"/>
          <p:nvPr/>
        </p:nvSpPr>
        <p:spPr>
          <a:xfrm>
            <a:off x="457200" y="2819400"/>
            <a:ext cx="4191000" cy="2308324"/>
          </a:xfrm>
          <a:prstGeom prst="rect">
            <a:avLst/>
          </a:prstGeom>
          <a:noFill/>
        </p:spPr>
        <p:txBody>
          <a:bodyPr wrap="square" rtlCol="0">
            <a:spAutoFit/>
          </a:bodyPr>
          <a:lstStyle/>
          <a:p>
            <a:r>
              <a:rPr lang="en-US" sz="2400" dirty="0" smtClean="0"/>
              <a:t>Calling VIs that have </a:t>
            </a:r>
            <a:r>
              <a:rPr lang="en-US" sz="2400" b="1" dirty="0" smtClean="0"/>
              <a:t>not</a:t>
            </a:r>
            <a:r>
              <a:rPr lang="en-US" sz="2400" dirty="0" smtClean="0"/>
              <a:t> been modified by a programmer may indicate that they have been modified, and therefore require resubmitting to SCC.</a:t>
            </a:r>
            <a:endParaRPr lang="en-US" sz="2400" dirty="0"/>
          </a:p>
        </p:txBody>
      </p:sp>
      <p:pic>
        <p:nvPicPr>
          <p:cNvPr id="20" name="Picture 19"/>
          <p:cNvPicPr>
            <a:picLocks noChangeAspect="1"/>
          </p:cNvPicPr>
          <p:nvPr/>
        </p:nvPicPr>
        <p:blipFill rotWithShape="1">
          <a:blip r:embed="rId3"/>
          <a:srcRect l="53732" b="67203"/>
          <a:stretch/>
        </p:blipFill>
        <p:spPr>
          <a:xfrm>
            <a:off x="5721408" y="2209800"/>
            <a:ext cx="1130185" cy="1361233"/>
          </a:xfrm>
          <a:prstGeom prst="rect">
            <a:avLst/>
          </a:prstGeom>
        </p:spPr>
      </p:pic>
      <p:pic>
        <p:nvPicPr>
          <p:cNvPr id="21" name="Picture 20"/>
          <p:cNvPicPr>
            <a:picLocks noChangeAspect="1"/>
          </p:cNvPicPr>
          <p:nvPr/>
        </p:nvPicPr>
        <p:blipFill rotWithShape="1">
          <a:blip r:embed="rId3"/>
          <a:srcRect t="32774" b="34362"/>
          <a:stretch/>
        </p:blipFill>
        <p:spPr>
          <a:xfrm>
            <a:off x="5257800" y="4379755"/>
            <a:ext cx="2118257" cy="1182845"/>
          </a:xfrm>
          <a:prstGeom prst="rect">
            <a:avLst/>
          </a:prstGeom>
        </p:spPr>
      </p:pic>
      <p:sp>
        <p:nvSpPr>
          <p:cNvPr id="22" name="Left Bracket 21"/>
          <p:cNvSpPr/>
          <p:nvPr/>
        </p:nvSpPr>
        <p:spPr>
          <a:xfrm rot="5400000">
            <a:off x="6134100" y="3543300"/>
            <a:ext cx="304800" cy="1295400"/>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24" name="Straight Connector 23"/>
          <p:cNvCxnSpPr>
            <a:stCxn id="22" idx="1"/>
            <a:endCxn id="20" idx="2"/>
          </p:cNvCxnSpPr>
          <p:nvPr/>
        </p:nvCxnSpPr>
        <p:spPr>
          <a:xfrm flipV="1">
            <a:off x="6286500" y="3571033"/>
            <a:ext cx="1" cy="467567"/>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5715000" y="4038600"/>
            <a:ext cx="655256" cy="756777"/>
          </a:xfrm>
          <a:prstGeom prst="rect">
            <a:avLst/>
          </a:prstGeom>
          <a:noFill/>
        </p:spPr>
        <p:txBody>
          <a:bodyPr wrap="none" rtlCol="0">
            <a:spAutoFit/>
          </a:bodyPr>
          <a:lstStyle/>
          <a:p>
            <a:r>
              <a:rPr lang="en-US" sz="6600" dirty="0" smtClean="0"/>
              <a:t>*</a:t>
            </a:r>
            <a:endParaRPr lang="en-US" sz="6600" dirty="0"/>
          </a:p>
        </p:txBody>
      </p:sp>
      <p:sp>
        <p:nvSpPr>
          <p:cNvPr id="26" name="TextBox 25"/>
          <p:cNvSpPr txBox="1"/>
          <p:nvPr/>
        </p:nvSpPr>
        <p:spPr>
          <a:xfrm>
            <a:off x="6431344" y="1910223"/>
            <a:ext cx="655256" cy="756777"/>
          </a:xfrm>
          <a:prstGeom prst="rect">
            <a:avLst/>
          </a:prstGeom>
          <a:noFill/>
        </p:spPr>
        <p:txBody>
          <a:bodyPr wrap="none" rtlCol="0">
            <a:spAutoFit/>
          </a:bodyPr>
          <a:lstStyle/>
          <a:p>
            <a:r>
              <a:rPr lang="en-US" sz="6600" dirty="0" smtClean="0"/>
              <a:t>*</a:t>
            </a:r>
            <a:endParaRPr lang="en-US" sz="6600" dirty="0"/>
          </a:p>
        </p:txBody>
      </p:sp>
      <p:sp>
        <p:nvSpPr>
          <p:cNvPr id="27" name="Oval 26"/>
          <p:cNvSpPr/>
          <p:nvPr/>
        </p:nvSpPr>
        <p:spPr>
          <a:xfrm>
            <a:off x="5052060" y="4206240"/>
            <a:ext cx="1424940" cy="1341120"/>
          </a:xfrm>
          <a:prstGeom prst="ellipse">
            <a:avLst/>
          </a:prstGeom>
          <a:noFill/>
          <a:ln w="5715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TextBox 27"/>
          <p:cNvSpPr txBox="1"/>
          <p:nvPr/>
        </p:nvSpPr>
        <p:spPr>
          <a:xfrm>
            <a:off x="4114800" y="5410200"/>
            <a:ext cx="1390124" cy="646331"/>
          </a:xfrm>
          <a:prstGeom prst="rect">
            <a:avLst/>
          </a:prstGeom>
          <a:noFill/>
        </p:spPr>
        <p:txBody>
          <a:bodyPr wrap="none" rtlCol="0">
            <a:spAutoFit/>
          </a:bodyPr>
          <a:lstStyle/>
          <a:p>
            <a:pPr algn="r"/>
            <a:r>
              <a:rPr lang="en-US" dirty="0">
                <a:solidFill>
                  <a:srgbClr val="FF0000"/>
                </a:solidFill>
              </a:rPr>
              <a:t>m</a:t>
            </a:r>
            <a:r>
              <a:rPr lang="en-US" dirty="0" smtClean="0">
                <a:solidFill>
                  <a:srgbClr val="FF0000"/>
                </a:solidFill>
              </a:rPr>
              <a:t>odified by </a:t>
            </a:r>
            <a:br>
              <a:rPr lang="en-US" dirty="0" smtClean="0">
                <a:solidFill>
                  <a:srgbClr val="FF0000"/>
                </a:solidFill>
              </a:rPr>
            </a:br>
            <a:r>
              <a:rPr lang="en-US" dirty="0" smtClean="0">
                <a:solidFill>
                  <a:srgbClr val="FF0000"/>
                </a:solidFill>
              </a:rPr>
              <a:t>developer</a:t>
            </a:r>
            <a:endParaRPr lang="en-US" dirty="0">
              <a:solidFill>
                <a:srgbClr val="FF0000"/>
              </a:solidFill>
            </a:endParaRPr>
          </a:p>
        </p:txBody>
      </p:sp>
      <p:sp>
        <p:nvSpPr>
          <p:cNvPr id="29" name="Oval 28"/>
          <p:cNvSpPr/>
          <p:nvPr/>
        </p:nvSpPr>
        <p:spPr>
          <a:xfrm>
            <a:off x="5562600" y="2057400"/>
            <a:ext cx="1567434" cy="1475232"/>
          </a:xfrm>
          <a:prstGeom prst="ellipse">
            <a:avLst/>
          </a:prstGeom>
          <a:noFill/>
          <a:ln w="5715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TextBox 29"/>
          <p:cNvSpPr txBox="1"/>
          <p:nvPr/>
        </p:nvSpPr>
        <p:spPr>
          <a:xfrm>
            <a:off x="7153877" y="2362200"/>
            <a:ext cx="1609123" cy="1200329"/>
          </a:xfrm>
          <a:prstGeom prst="rect">
            <a:avLst/>
          </a:prstGeom>
          <a:noFill/>
        </p:spPr>
        <p:txBody>
          <a:bodyPr wrap="none" rtlCol="0">
            <a:spAutoFit/>
          </a:bodyPr>
          <a:lstStyle/>
          <a:p>
            <a:r>
              <a:rPr lang="en-US" dirty="0" smtClean="0">
                <a:solidFill>
                  <a:srgbClr val="FF0000"/>
                </a:solidFill>
              </a:rPr>
              <a:t>NOT modified</a:t>
            </a:r>
            <a:br>
              <a:rPr lang="en-US" dirty="0" smtClean="0">
                <a:solidFill>
                  <a:srgbClr val="FF0000"/>
                </a:solidFill>
              </a:rPr>
            </a:br>
            <a:r>
              <a:rPr lang="en-US" dirty="0" smtClean="0">
                <a:solidFill>
                  <a:srgbClr val="FF0000"/>
                </a:solidFill>
              </a:rPr>
              <a:t> by developer,</a:t>
            </a:r>
            <a:br>
              <a:rPr lang="en-US" dirty="0" smtClean="0">
                <a:solidFill>
                  <a:srgbClr val="FF0000"/>
                </a:solidFill>
              </a:rPr>
            </a:br>
            <a:r>
              <a:rPr lang="en-US" dirty="0" smtClean="0">
                <a:solidFill>
                  <a:srgbClr val="FF0000"/>
                </a:solidFill>
              </a:rPr>
              <a:t>but code was</a:t>
            </a:r>
            <a:br>
              <a:rPr lang="en-US" dirty="0" smtClean="0">
                <a:solidFill>
                  <a:srgbClr val="FF0000"/>
                </a:solidFill>
              </a:rPr>
            </a:br>
            <a:r>
              <a:rPr lang="en-US" dirty="0" smtClean="0">
                <a:solidFill>
                  <a:srgbClr val="FF0000"/>
                </a:solidFill>
              </a:rPr>
              <a:t>recompiled</a:t>
            </a:r>
            <a:endParaRPr lang="en-US" dirty="0">
              <a:solidFill>
                <a:srgbClr val="FF0000"/>
              </a:solidFill>
            </a:endParaRPr>
          </a:p>
        </p:txBody>
      </p:sp>
      <p:sp>
        <p:nvSpPr>
          <p:cNvPr id="31" name="TextBox 30"/>
          <p:cNvSpPr txBox="1"/>
          <p:nvPr/>
        </p:nvSpPr>
        <p:spPr>
          <a:xfrm>
            <a:off x="7341217" y="2667000"/>
            <a:ext cx="1116983" cy="369332"/>
          </a:xfrm>
          <a:prstGeom prst="rect">
            <a:avLst/>
          </a:prstGeom>
          <a:noFill/>
        </p:spPr>
        <p:txBody>
          <a:bodyPr wrap="none" rtlCol="0">
            <a:spAutoFit/>
          </a:bodyPr>
          <a:lstStyle/>
          <a:p>
            <a:r>
              <a:rPr lang="en-US" dirty="0" smtClean="0"/>
              <a:t>Calling VI</a:t>
            </a:r>
            <a:endParaRPr lang="en-US" dirty="0"/>
          </a:p>
        </p:txBody>
      </p:sp>
      <p:sp>
        <p:nvSpPr>
          <p:cNvPr id="32" name="TextBox 31"/>
          <p:cNvSpPr txBox="1"/>
          <p:nvPr/>
        </p:nvSpPr>
        <p:spPr>
          <a:xfrm>
            <a:off x="7448202" y="4800600"/>
            <a:ext cx="903013" cy="369332"/>
          </a:xfrm>
          <a:prstGeom prst="rect">
            <a:avLst/>
          </a:prstGeom>
          <a:noFill/>
        </p:spPr>
        <p:txBody>
          <a:bodyPr wrap="none" rtlCol="0">
            <a:spAutoFit/>
          </a:bodyPr>
          <a:lstStyle/>
          <a:p>
            <a:r>
              <a:rPr lang="en-US" dirty="0" err="1" smtClean="0"/>
              <a:t>SubVIs</a:t>
            </a:r>
            <a:endParaRPr lang="en-US" dirty="0"/>
          </a:p>
        </p:txBody>
      </p:sp>
    </p:spTree>
    <p:extLst>
      <p:ext uri="{BB962C8B-B14F-4D97-AF65-F5344CB8AC3E}">
        <p14:creationId xmlns:p14="http://schemas.microsoft.com/office/powerpoint/2010/main" val="1420123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28" grpId="0"/>
      <p:bldP spid="29" grpId="0" animBg="1"/>
      <p:bldP spid="30" grpId="0"/>
      <p:bldP spid="31"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Considerations When Storing VIs Under SCC </a:t>
            </a:r>
            <a:endParaRPr lang="en-US" dirty="0"/>
          </a:p>
        </p:txBody>
      </p:sp>
      <p:sp>
        <p:nvSpPr>
          <p:cNvPr id="5" name="Content Placeholder 4"/>
          <p:cNvSpPr>
            <a:spLocks noGrp="1"/>
          </p:cNvSpPr>
          <p:nvPr>
            <p:ph idx="1"/>
          </p:nvPr>
        </p:nvSpPr>
        <p:spPr/>
        <p:txBody>
          <a:bodyPr/>
          <a:lstStyle/>
          <a:p>
            <a:pPr>
              <a:spcBef>
                <a:spcPct val="20000"/>
              </a:spcBef>
              <a:buNone/>
            </a:pPr>
            <a:r>
              <a:rPr lang="en-US" dirty="0" smtClean="0">
                <a:solidFill>
                  <a:schemeClr val="accent1"/>
                </a:solidFill>
                <a:ea typeface="Verdana" pitchFamily="34" charset="0"/>
                <a:cs typeface="Calibri" pitchFamily="34" charset="0"/>
              </a:rPr>
              <a:t>  </a:t>
            </a:r>
            <a:r>
              <a:rPr lang="en-US" dirty="0" smtClean="0">
                <a:ea typeface="Verdana" pitchFamily="34" charset="0"/>
                <a:cs typeface="Calibri" pitchFamily="34" charset="0"/>
              </a:rPr>
              <a:t>Eliminate </a:t>
            </a:r>
            <a:r>
              <a:rPr lang="en-US" dirty="0">
                <a:ea typeface="Verdana" pitchFamily="34" charset="0"/>
                <a:cs typeface="Calibri" pitchFamily="34" charset="0"/>
              </a:rPr>
              <a:t>the need to re-save and re-submit files to </a:t>
            </a:r>
            <a:r>
              <a:rPr lang="en-US" dirty="0" smtClean="0">
                <a:ea typeface="Verdana" pitchFamily="34" charset="0"/>
                <a:cs typeface="Calibri" pitchFamily="34" charset="0"/>
              </a:rPr>
              <a:t>source code </a:t>
            </a:r>
            <a:r>
              <a:rPr lang="en-US" dirty="0">
                <a:ea typeface="Verdana" pitchFamily="34" charset="0"/>
                <a:cs typeface="Calibri" pitchFamily="34" charset="0"/>
              </a:rPr>
              <a:t>control </a:t>
            </a:r>
            <a:r>
              <a:rPr lang="en-US" dirty="0">
                <a:solidFill>
                  <a:schemeClr val="accent1"/>
                </a:solidFill>
                <a:ea typeface="Verdana" pitchFamily="34" charset="0"/>
                <a:cs typeface="Calibri" pitchFamily="34" charset="0"/>
              </a:rPr>
              <a:t>unless the graphical source code has been changed</a:t>
            </a:r>
            <a:r>
              <a:rPr lang="en-US" dirty="0">
                <a:ea typeface="Verdana" pitchFamily="34" charset="0"/>
                <a:cs typeface="Calibri" pitchFamily="34" charset="0"/>
              </a:rPr>
              <a:t> by the developer</a:t>
            </a:r>
          </a:p>
          <a:p>
            <a:pPr>
              <a:spcBef>
                <a:spcPct val="20000"/>
              </a:spcBef>
              <a:buNone/>
            </a:pPr>
            <a:r>
              <a:rPr lang="en-US" dirty="0" smtClean="0"/>
              <a:t/>
            </a:r>
            <a:br>
              <a:rPr lang="en-US" dirty="0" smtClean="0"/>
            </a:br>
            <a:endParaRPr lang="en-US" dirty="0">
              <a:solidFill>
                <a:schemeClr val="accent1"/>
              </a:solidFill>
              <a:ea typeface="Verdana" pitchFamily="34" charset="0"/>
              <a:cs typeface="Calibri" pitchFamily="34" charset="0"/>
            </a:endParaRPr>
          </a:p>
        </p:txBody>
      </p:sp>
      <p:grpSp>
        <p:nvGrpSpPr>
          <p:cNvPr id="10" name="Group 9"/>
          <p:cNvGrpSpPr/>
          <p:nvPr/>
        </p:nvGrpSpPr>
        <p:grpSpPr>
          <a:xfrm>
            <a:off x="800100" y="2697134"/>
            <a:ext cx="7543800" cy="3246466"/>
            <a:chOff x="1066800" y="2697134"/>
            <a:chExt cx="7543800" cy="3246466"/>
          </a:xfrm>
        </p:grpSpPr>
        <p:grpSp>
          <p:nvGrpSpPr>
            <p:cNvPr id="8" name="Group 7"/>
            <p:cNvGrpSpPr/>
            <p:nvPr/>
          </p:nvGrpSpPr>
          <p:grpSpPr>
            <a:xfrm>
              <a:off x="1066800" y="2697134"/>
              <a:ext cx="3657600" cy="3246466"/>
              <a:chOff x="1447800" y="2590800"/>
              <a:chExt cx="3657600" cy="3246466"/>
            </a:xfrm>
          </p:grpSpPr>
          <p:sp>
            <p:nvSpPr>
              <p:cNvPr id="38" name="Rounded Rectangle 37"/>
              <p:cNvSpPr/>
              <p:nvPr/>
            </p:nvSpPr>
            <p:spPr>
              <a:xfrm>
                <a:off x="1524000" y="3048000"/>
                <a:ext cx="3505200" cy="2286000"/>
              </a:xfrm>
              <a:prstGeom prst="roundRect">
                <a:avLst>
                  <a:gd name="adj" fmla="val 7631"/>
                </a:avLst>
              </a:prstGeom>
              <a:solidFill>
                <a:sysClr val="window" lastClr="FFFFFF"/>
              </a:solidFill>
              <a:ln w="25400" cap="flat" cmpd="sng" algn="ctr">
                <a:solidFill>
                  <a:srgbClr val="4F81BD"/>
                </a:solidFill>
                <a:prstDash val="solid"/>
              </a:ln>
              <a:effectLst/>
            </p:spPr>
            <p:txBody>
              <a:bodyPr rtlCol="0" anchor="ctr"/>
              <a:lstStyle/>
              <a:p>
                <a:pPr algn="ctr">
                  <a:defRPr/>
                </a:pPr>
                <a:endParaRPr lang="en-US" sz="1400" kern="0" dirty="0">
                  <a:solidFill>
                    <a:prstClr val="black"/>
                  </a:solidFill>
                  <a:latin typeface="Calibri"/>
                </a:endParaRPr>
              </a:p>
            </p:txBody>
          </p:sp>
          <p:sp>
            <p:nvSpPr>
              <p:cNvPr id="39" name="Rounded Rectangle 38"/>
              <p:cNvSpPr/>
              <p:nvPr/>
            </p:nvSpPr>
            <p:spPr>
              <a:xfrm>
                <a:off x="1721030" y="3252788"/>
                <a:ext cx="1475874" cy="81915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defRPr/>
                </a:pPr>
                <a:r>
                  <a:rPr lang="en-US" kern="0" dirty="0">
                    <a:solidFill>
                      <a:srgbClr val="000000"/>
                    </a:solidFill>
                  </a:rPr>
                  <a:t>Front Panel</a:t>
                </a:r>
              </a:p>
            </p:txBody>
          </p:sp>
          <p:sp>
            <p:nvSpPr>
              <p:cNvPr id="40" name="Rounded Rectangle 39"/>
              <p:cNvSpPr/>
              <p:nvPr/>
            </p:nvSpPr>
            <p:spPr>
              <a:xfrm>
                <a:off x="3381388" y="3252788"/>
                <a:ext cx="1475874" cy="81915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defRPr/>
                </a:pPr>
                <a:r>
                  <a:rPr lang="en-US" kern="0" dirty="0">
                    <a:solidFill>
                      <a:srgbClr val="000000"/>
                    </a:solidFill>
                  </a:rPr>
                  <a:t>Block Diagram</a:t>
                </a:r>
              </a:p>
            </p:txBody>
          </p:sp>
          <p:sp>
            <p:nvSpPr>
              <p:cNvPr id="41" name="Rounded Rectangle 40"/>
              <p:cNvSpPr/>
              <p:nvPr/>
            </p:nvSpPr>
            <p:spPr>
              <a:xfrm>
                <a:off x="1721030" y="4276725"/>
                <a:ext cx="1475874" cy="81915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defRPr/>
                </a:pPr>
                <a:r>
                  <a:rPr lang="en-US" kern="0" dirty="0">
                    <a:solidFill>
                      <a:srgbClr val="000000"/>
                    </a:solidFill>
                  </a:rPr>
                  <a:t>Connector Pane</a:t>
                </a:r>
              </a:p>
            </p:txBody>
          </p:sp>
          <p:sp>
            <p:nvSpPr>
              <p:cNvPr id="42" name="Rounded Rectangle 41"/>
              <p:cNvSpPr/>
              <p:nvPr/>
            </p:nvSpPr>
            <p:spPr>
              <a:xfrm>
                <a:off x="3381388" y="4276725"/>
                <a:ext cx="1475874" cy="81915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defRPr/>
                </a:pPr>
                <a:r>
                  <a:rPr lang="en-US" kern="0" dirty="0">
                    <a:solidFill>
                      <a:srgbClr val="000000"/>
                    </a:solidFill>
                  </a:rPr>
                  <a:t>Icon</a:t>
                </a:r>
              </a:p>
            </p:txBody>
          </p:sp>
          <p:sp>
            <p:nvSpPr>
              <p:cNvPr id="37" name="TextBox 36"/>
              <p:cNvSpPr txBox="1"/>
              <p:nvPr/>
            </p:nvSpPr>
            <p:spPr>
              <a:xfrm>
                <a:off x="2092590" y="2590800"/>
                <a:ext cx="2368021" cy="461665"/>
              </a:xfrm>
              <a:prstGeom prst="rect">
                <a:avLst/>
              </a:prstGeom>
              <a:noFill/>
            </p:spPr>
            <p:txBody>
              <a:bodyPr wrap="none" rtlCol="0">
                <a:spAutoFit/>
              </a:bodyPr>
              <a:lstStyle/>
              <a:p>
                <a:r>
                  <a:rPr lang="en-US" sz="2400" dirty="0" smtClean="0"/>
                  <a:t>Contents of a VI</a:t>
                </a:r>
                <a:endParaRPr lang="en-US" sz="2400" dirty="0"/>
              </a:p>
            </p:txBody>
          </p:sp>
          <p:sp>
            <p:nvSpPr>
              <p:cNvPr id="33" name="TextBox 32"/>
              <p:cNvSpPr txBox="1"/>
              <p:nvPr/>
            </p:nvSpPr>
            <p:spPr>
              <a:xfrm>
                <a:off x="1447800" y="5467934"/>
                <a:ext cx="3657600" cy="369332"/>
              </a:xfrm>
              <a:prstGeom prst="rect">
                <a:avLst/>
              </a:prstGeom>
              <a:noFill/>
            </p:spPr>
            <p:txBody>
              <a:bodyPr wrap="square" rtlCol="0">
                <a:spAutoFit/>
              </a:bodyPr>
              <a:lstStyle/>
              <a:p>
                <a:pPr algn="ctr"/>
                <a:r>
                  <a:rPr lang="en-US" dirty="0" smtClean="0"/>
                  <a:t>Limited to graphical source </a:t>
                </a:r>
                <a:r>
                  <a:rPr lang="en-US" dirty="0"/>
                  <a:t>c</a:t>
                </a:r>
                <a:r>
                  <a:rPr lang="en-US" dirty="0" smtClean="0"/>
                  <a:t>ode</a:t>
                </a:r>
                <a:endParaRPr lang="en-US" dirty="0"/>
              </a:p>
            </p:txBody>
          </p:sp>
        </p:grpSp>
        <p:grpSp>
          <p:nvGrpSpPr>
            <p:cNvPr id="9" name="Group 8"/>
            <p:cNvGrpSpPr/>
            <p:nvPr/>
          </p:nvGrpSpPr>
          <p:grpSpPr>
            <a:xfrm>
              <a:off x="5105400" y="2697134"/>
              <a:ext cx="3505200" cy="2350532"/>
              <a:chOff x="5562600" y="2895600"/>
              <a:chExt cx="3505200" cy="2350532"/>
            </a:xfrm>
          </p:grpSpPr>
          <p:sp>
            <p:nvSpPr>
              <p:cNvPr id="35" name="TextBox 34"/>
              <p:cNvSpPr txBox="1"/>
              <p:nvPr/>
            </p:nvSpPr>
            <p:spPr>
              <a:xfrm>
                <a:off x="5991270" y="4876800"/>
                <a:ext cx="2647861" cy="369332"/>
              </a:xfrm>
              <a:prstGeom prst="rect">
                <a:avLst/>
              </a:prstGeom>
              <a:noFill/>
            </p:spPr>
            <p:txBody>
              <a:bodyPr wrap="none" rtlCol="0">
                <a:spAutoFit/>
              </a:bodyPr>
              <a:lstStyle/>
              <a:p>
                <a:pPr algn="ctr"/>
                <a:r>
                  <a:rPr lang="en-US" dirty="0" smtClean="0"/>
                  <a:t>Contains compiled code</a:t>
                </a:r>
                <a:endParaRPr lang="en-US" dirty="0"/>
              </a:p>
            </p:txBody>
          </p:sp>
          <p:sp>
            <p:nvSpPr>
              <p:cNvPr id="45" name="Rounded Rectangle 44"/>
              <p:cNvSpPr/>
              <p:nvPr/>
            </p:nvSpPr>
            <p:spPr>
              <a:xfrm>
                <a:off x="5779168" y="3657600"/>
                <a:ext cx="1475874" cy="81915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defRPr/>
                </a:pPr>
                <a:r>
                  <a:rPr lang="en-US" kern="0" dirty="0">
                    <a:solidFill>
                      <a:srgbClr val="000000"/>
                    </a:solidFill>
                  </a:rPr>
                  <a:t>Compiled Code</a:t>
                </a:r>
              </a:p>
            </p:txBody>
          </p:sp>
          <p:sp>
            <p:nvSpPr>
              <p:cNvPr id="46" name="Rounded Rectangle 45"/>
              <p:cNvSpPr/>
              <p:nvPr/>
            </p:nvSpPr>
            <p:spPr>
              <a:xfrm>
                <a:off x="7439526" y="3657600"/>
                <a:ext cx="1475874" cy="81915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defRPr/>
                </a:pPr>
                <a:r>
                  <a:rPr lang="en-US" kern="0" dirty="0" err="1">
                    <a:solidFill>
                      <a:srgbClr val="000000"/>
                    </a:solidFill>
                  </a:rPr>
                  <a:t>Inplaceness</a:t>
                </a:r>
                <a:r>
                  <a:rPr lang="en-US" kern="0" dirty="0">
                    <a:solidFill>
                      <a:srgbClr val="000000"/>
                    </a:solidFill>
                  </a:rPr>
                  <a:t> Info</a:t>
                </a:r>
              </a:p>
            </p:txBody>
          </p:sp>
          <p:sp>
            <p:nvSpPr>
              <p:cNvPr id="47" name="Rounded Rectangle 46"/>
              <p:cNvSpPr/>
              <p:nvPr/>
            </p:nvSpPr>
            <p:spPr>
              <a:xfrm>
                <a:off x="5562600" y="3429000"/>
                <a:ext cx="3505200" cy="1290387"/>
              </a:xfrm>
              <a:prstGeom prst="roundRect">
                <a:avLst>
                  <a:gd name="adj" fmla="val 7631"/>
                </a:avLst>
              </a:prstGeom>
              <a:noFill/>
              <a:ln w="25400" cap="flat" cmpd="sng" algn="ctr">
                <a:solidFill>
                  <a:srgbClr val="4F81BD"/>
                </a:solidFill>
                <a:prstDash val="solid"/>
              </a:ln>
              <a:effectLst/>
            </p:spPr>
            <p:txBody>
              <a:bodyPr rtlCol="0" anchor="ctr"/>
              <a:lstStyle/>
              <a:p>
                <a:pPr algn="ctr">
                  <a:defRPr/>
                </a:pPr>
                <a:endParaRPr lang="en-US" sz="1400" kern="0" dirty="0">
                  <a:solidFill>
                    <a:prstClr val="black"/>
                  </a:solidFill>
                  <a:latin typeface="Calibri"/>
                </a:endParaRPr>
              </a:p>
            </p:txBody>
          </p:sp>
          <p:sp>
            <p:nvSpPr>
              <p:cNvPr id="48" name="TextBox 47"/>
              <p:cNvSpPr txBox="1"/>
              <p:nvPr/>
            </p:nvSpPr>
            <p:spPr>
              <a:xfrm>
                <a:off x="5965765" y="2895600"/>
                <a:ext cx="2698871" cy="461665"/>
              </a:xfrm>
              <a:prstGeom prst="rect">
                <a:avLst/>
              </a:prstGeom>
              <a:noFill/>
            </p:spPr>
            <p:txBody>
              <a:bodyPr wrap="none" rtlCol="0">
                <a:spAutoFit/>
              </a:bodyPr>
              <a:lstStyle/>
              <a:p>
                <a:r>
                  <a:rPr lang="en-US" sz="2400" dirty="0" smtClean="0"/>
                  <a:t>Separate .</a:t>
                </a:r>
                <a:r>
                  <a:rPr lang="en-US" sz="2400" dirty="0" err="1" smtClean="0"/>
                  <a:t>viobj</a:t>
                </a:r>
                <a:r>
                  <a:rPr lang="en-US" sz="2400" dirty="0" smtClean="0"/>
                  <a:t> file</a:t>
                </a:r>
                <a:endParaRPr lang="en-US" sz="2400" dirty="0"/>
              </a:p>
            </p:txBody>
          </p:sp>
        </p:grpSp>
      </p:grpSp>
    </p:spTree>
    <p:extLst>
      <p:ext uri="{BB962C8B-B14F-4D97-AF65-F5344CB8AC3E}">
        <p14:creationId xmlns:p14="http://schemas.microsoft.com/office/powerpoint/2010/main" val="21777831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Deciding </a:t>
            </a:r>
            <a:r>
              <a:rPr lang="en-US" dirty="0"/>
              <a:t>W</a:t>
            </a:r>
            <a:r>
              <a:rPr lang="en-US" dirty="0" smtClean="0"/>
              <a:t>hen to Separate Compiled Code from VIs </a:t>
            </a:r>
            <a:endParaRPr lang="en-US" dirty="0"/>
          </a:p>
        </p:txBody>
      </p:sp>
      <p:sp>
        <p:nvSpPr>
          <p:cNvPr id="3" name="Content Placeholder 2"/>
          <p:cNvSpPr>
            <a:spLocks noGrp="1"/>
          </p:cNvSpPr>
          <p:nvPr>
            <p:ph idx="1"/>
          </p:nvPr>
        </p:nvSpPr>
        <p:spPr>
          <a:xfrm>
            <a:off x="478332" y="1223192"/>
            <a:ext cx="8665668" cy="4949008"/>
          </a:xfrm>
        </p:spPr>
        <p:txBody>
          <a:bodyPr>
            <a:normAutofit lnSpcReduction="10000"/>
          </a:bodyPr>
          <a:lstStyle/>
          <a:p>
            <a:pPr marL="0" indent="0">
              <a:buNone/>
            </a:pPr>
            <a:r>
              <a:rPr lang="en-US" dirty="0" smtClean="0"/>
              <a:t>Consider separating compiled code to:</a:t>
            </a:r>
          </a:p>
          <a:p>
            <a:pPr lvl="1"/>
            <a:r>
              <a:rPr lang="en-US" dirty="0"/>
              <a:t>S</a:t>
            </a:r>
            <a:r>
              <a:rPr lang="en-US" dirty="0" smtClean="0"/>
              <a:t>implify </a:t>
            </a:r>
            <a:r>
              <a:rPr lang="en-US" dirty="0"/>
              <a:t>s</a:t>
            </a:r>
            <a:r>
              <a:rPr lang="en-US" dirty="0" smtClean="0"/>
              <a:t>ource </a:t>
            </a:r>
            <a:r>
              <a:rPr lang="en-US" dirty="0"/>
              <a:t>c</a:t>
            </a:r>
            <a:r>
              <a:rPr lang="en-US" dirty="0" smtClean="0"/>
              <a:t>ode </a:t>
            </a:r>
            <a:r>
              <a:rPr lang="en-US" dirty="0"/>
              <a:t>c</a:t>
            </a:r>
            <a:r>
              <a:rPr lang="en-US" dirty="0" smtClean="0"/>
              <a:t>ontrol</a:t>
            </a:r>
          </a:p>
          <a:p>
            <a:pPr lvl="1"/>
            <a:r>
              <a:rPr lang="en-US" dirty="0"/>
              <a:t>P</a:t>
            </a:r>
            <a:r>
              <a:rPr lang="en-US" dirty="0" smtClean="0"/>
              <a:t>repare VIs under SCC to be upgraded to a new version of LabVIEW</a:t>
            </a:r>
          </a:p>
          <a:p>
            <a:pPr lvl="1"/>
            <a:r>
              <a:rPr lang="en-US" dirty="0"/>
              <a:t>I</a:t>
            </a:r>
            <a:r>
              <a:rPr lang="en-US" dirty="0" smtClean="0"/>
              <a:t>mprove load time of VIs</a:t>
            </a:r>
          </a:p>
          <a:p>
            <a:pPr lvl="1"/>
            <a:endParaRPr lang="en-US" dirty="0"/>
          </a:p>
          <a:p>
            <a:pPr marL="0" indent="0">
              <a:buNone/>
            </a:pPr>
            <a:r>
              <a:rPr lang="en-US" dirty="0" smtClean="0"/>
              <a:t>Do not separate compiled code:</a:t>
            </a:r>
          </a:p>
          <a:p>
            <a:pPr lvl="1"/>
            <a:r>
              <a:rPr lang="en-US" dirty="0" smtClean="0"/>
              <a:t>If you intend to run the VI using the LabVIEW Run-Time Engine. In this case, consider building a source distribution instead</a:t>
            </a:r>
          </a:p>
          <a:p>
            <a:pPr lvl="1"/>
            <a:endParaRPr lang="en-US" dirty="0" smtClean="0"/>
          </a:p>
        </p:txBody>
      </p:sp>
    </p:spTree>
    <p:extLst>
      <p:ext uri="{BB962C8B-B14F-4D97-AF65-F5344CB8AC3E}">
        <p14:creationId xmlns:p14="http://schemas.microsoft.com/office/powerpoint/2010/main" val="9600462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Diff and Merge Utilities</a:t>
            </a:r>
            <a:endParaRPr lang="en-US" dirty="0"/>
          </a:p>
        </p:txBody>
      </p:sp>
      <p:sp>
        <p:nvSpPr>
          <p:cNvPr id="3" name="Content Placeholder 2"/>
          <p:cNvSpPr>
            <a:spLocks noGrp="1"/>
          </p:cNvSpPr>
          <p:nvPr>
            <p:ph idx="1"/>
          </p:nvPr>
        </p:nvSpPr>
        <p:spPr/>
        <p:txBody>
          <a:bodyPr/>
          <a:lstStyle/>
          <a:p>
            <a:pPr marL="0" indent="0">
              <a:buNone/>
            </a:pPr>
            <a:r>
              <a:rPr lang="en-US" dirty="0" smtClean="0"/>
              <a:t>Since the source code for a VI is binary, specific comparison and merge utilities must be used.</a:t>
            </a:r>
          </a:p>
          <a:p>
            <a:pPr marL="0" indent="0">
              <a:buNone/>
            </a:pPr>
            <a:endParaRPr lang="en-US" dirty="0"/>
          </a:p>
          <a:p>
            <a:pPr marL="0" indent="0">
              <a:buNone/>
            </a:pPr>
            <a:endParaRPr lang="en-US" dirty="0"/>
          </a:p>
        </p:txBody>
      </p:sp>
      <p:sp>
        <p:nvSpPr>
          <p:cNvPr id="11" name="Rounded Rectangle 10"/>
          <p:cNvSpPr/>
          <p:nvPr/>
        </p:nvSpPr>
        <p:spPr>
          <a:xfrm>
            <a:off x="3162300" y="2362200"/>
            <a:ext cx="2819400" cy="9144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Diff and Merge Utilities</a:t>
            </a:r>
            <a:r>
              <a:rPr lang="en-US" dirty="0" smtClean="0"/>
              <a:t/>
            </a:r>
            <a:br>
              <a:rPr lang="en-US" dirty="0" smtClean="0"/>
            </a:br>
            <a:r>
              <a:rPr lang="en-US" dirty="0" err="1" smtClean="0"/>
              <a:t>LVCompare.exe</a:t>
            </a:r>
            <a:r>
              <a:rPr lang="en-US" dirty="0" smtClean="0"/>
              <a:t/>
            </a:r>
            <a:br>
              <a:rPr lang="en-US" dirty="0" smtClean="0"/>
            </a:br>
            <a:r>
              <a:rPr lang="en-US" dirty="0" err="1" smtClean="0"/>
              <a:t>LVMerge.exe</a:t>
            </a:r>
            <a:endParaRPr lang="en-US" dirty="0"/>
          </a:p>
        </p:txBody>
      </p:sp>
      <p:grpSp>
        <p:nvGrpSpPr>
          <p:cNvPr id="26" name="Group 25"/>
          <p:cNvGrpSpPr/>
          <p:nvPr/>
        </p:nvGrpSpPr>
        <p:grpSpPr>
          <a:xfrm>
            <a:off x="1268730" y="3942685"/>
            <a:ext cx="6606540" cy="1924715"/>
            <a:chOff x="1143000" y="3942685"/>
            <a:chExt cx="6606540" cy="1924715"/>
          </a:xfrm>
        </p:grpSpPr>
        <p:grpSp>
          <p:nvGrpSpPr>
            <p:cNvPr id="22" name="Group 21"/>
            <p:cNvGrpSpPr/>
            <p:nvPr/>
          </p:nvGrpSpPr>
          <p:grpSpPr>
            <a:xfrm>
              <a:off x="4914900" y="3942685"/>
              <a:ext cx="2834640" cy="1924715"/>
              <a:chOff x="4914900" y="3733800"/>
              <a:chExt cx="2834640" cy="1924715"/>
            </a:xfrm>
          </p:grpSpPr>
          <p:sp>
            <p:nvSpPr>
              <p:cNvPr id="20" name="Rounded Rectangle 19"/>
              <p:cNvSpPr/>
              <p:nvPr/>
            </p:nvSpPr>
            <p:spPr>
              <a:xfrm>
                <a:off x="4922520" y="4038600"/>
                <a:ext cx="2819400" cy="1619915"/>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r>
                  <a:rPr lang="en-US" dirty="0" smtClean="0"/>
                  <a:t>Must configure for command-line integration</a:t>
                </a:r>
                <a:endParaRPr lang="en-US" dirty="0"/>
              </a:p>
            </p:txBody>
          </p:sp>
          <p:sp>
            <p:nvSpPr>
              <p:cNvPr id="21" name="Round Same Side Corner Rectangle 20"/>
              <p:cNvSpPr/>
              <p:nvPr/>
            </p:nvSpPr>
            <p:spPr>
              <a:xfrm>
                <a:off x="4914900" y="3733800"/>
                <a:ext cx="2834640" cy="892516"/>
              </a:xfrm>
              <a:prstGeom prst="round2SameRect">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Call directly from SCC utility</a:t>
                </a:r>
                <a:endParaRPr lang="en-US" dirty="0"/>
              </a:p>
            </p:txBody>
          </p:sp>
        </p:grpSp>
        <p:grpSp>
          <p:nvGrpSpPr>
            <p:cNvPr id="23" name="Group 22"/>
            <p:cNvGrpSpPr/>
            <p:nvPr/>
          </p:nvGrpSpPr>
          <p:grpSpPr>
            <a:xfrm>
              <a:off x="1143000" y="3942685"/>
              <a:ext cx="2825496" cy="1924715"/>
              <a:chOff x="4914900" y="3810000"/>
              <a:chExt cx="2825496" cy="1924715"/>
            </a:xfrm>
          </p:grpSpPr>
          <p:sp>
            <p:nvSpPr>
              <p:cNvPr id="24" name="Rounded Rectangle 23"/>
              <p:cNvSpPr/>
              <p:nvPr/>
            </p:nvSpPr>
            <p:spPr>
              <a:xfrm>
                <a:off x="4914900" y="4114800"/>
                <a:ext cx="2819400" cy="1619915"/>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
                </a:r>
                <a:br>
                  <a:rPr lang="en-US" dirty="0" smtClean="0"/>
                </a:br>
                <a:r>
                  <a:rPr lang="en-US" dirty="0" smtClean="0"/>
                  <a:t/>
                </a:r>
                <a:br>
                  <a:rPr lang="en-US" dirty="0" smtClean="0"/>
                </a:br>
                <a:r>
                  <a:rPr lang="en-US" dirty="0" smtClean="0"/>
                  <a:t>SCC provider must support Microsoft API</a:t>
                </a:r>
                <a:endParaRPr lang="en-US" dirty="0"/>
              </a:p>
            </p:txBody>
          </p:sp>
          <p:sp>
            <p:nvSpPr>
              <p:cNvPr id="25" name="Round Same Side Corner Rectangle 24"/>
              <p:cNvSpPr/>
              <p:nvPr/>
            </p:nvSpPr>
            <p:spPr>
              <a:xfrm>
                <a:off x="4914900" y="3810000"/>
                <a:ext cx="2825496" cy="892516"/>
              </a:xfrm>
              <a:prstGeom prst="round2SameRect">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Call directly from LabVIEW Development Environment</a:t>
                </a:r>
                <a:endParaRPr lang="en-US" dirty="0"/>
              </a:p>
            </p:txBody>
          </p:sp>
        </p:grpSp>
      </p:grpSp>
      <p:cxnSp>
        <p:nvCxnSpPr>
          <p:cNvPr id="28" name="Straight Arrow Connector 27"/>
          <p:cNvCxnSpPr>
            <a:stCxn id="11" idx="2"/>
            <a:endCxn id="25" idx="3"/>
          </p:cNvCxnSpPr>
          <p:nvPr/>
        </p:nvCxnSpPr>
        <p:spPr>
          <a:xfrm flipH="1">
            <a:off x="2681478" y="3276600"/>
            <a:ext cx="1890522" cy="666085"/>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1" idx="2"/>
            <a:endCxn id="21" idx="3"/>
          </p:cNvCxnSpPr>
          <p:nvPr/>
        </p:nvCxnSpPr>
        <p:spPr>
          <a:xfrm>
            <a:off x="4572000" y="3276600"/>
            <a:ext cx="1885950" cy="666085"/>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451213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Graphical Differencing</a:t>
            </a:r>
            <a:endParaRPr lang="en-US" dirty="0"/>
          </a:p>
        </p:txBody>
      </p:sp>
      <p:sp>
        <p:nvSpPr>
          <p:cNvPr id="7" name="TextBox 6"/>
          <p:cNvSpPr txBox="1"/>
          <p:nvPr/>
        </p:nvSpPr>
        <p:spPr>
          <a:xfrm>
            <a:off x="6323263" y="2847474"/>
            <a:ext cx="184666" cy="369332"/>
          </a:xfrm>
          <a:prstGeom prst="rect">
            <a:avLst/>
          </a:prstGeom>
          <a:noFill/>
        </p:spPr>
        <p:txBody>
          <a:bodyPr wrap="none" rtlCol="0">
            <a:spAutoFit/>
          </a:bodyPr>
          <a:lstStyle/>
          <a:p>
            <a:endParaRPr lang="en-US" dirty="0"/>
          </a:p>
        </p:txBody>
      </p:sp>
      <p:grpSp>
        <p:nvGrpSpPr>
          <p:cNvPr id="12" name="Group 11"/>
          <p:cNvGrpSpPr/>
          <p:nvPr/>
        </p:nvGrpSpPr>
        <p:grpSpPr>
          <a:xfrm>
            <a:off x="204827" y="1417287"/>
            <a:ext cx="8734347" cy="2107848"/>
            <a:chOff x="277621" y="1513099"/>
            <a:chExt cx="7940315" cy="1916225"/>
          </a:xfrm>
        </p:grpSpPr>
        <p:pic>
          <p:nvPicPr>
            <p:cNvPr id="9" name="Picture 8"/>
            <p:cNvPicPr>
              <a:picLocks noChangeAspect="1"/>
            </p:cNvPicPr>
            <p:nvPr/>
          </p:nvPicPr>
          <p:blipFill>
            <a:blip r:embed="rId3"/>
            <a:stretch>
              <a:fillRect/>
            </a:stretch>
          </p:blipFill>
          <p:spPr>
            <a:xfrm>
              <a:off x="4267200" y="1524000"/>
              <a:ext cx="3950736" cy="1900455"/>
            </a:xfrm>
            <a:prstGeom prst="rect">
              <a:avLst/>
            </a:prstGeom>
          </p:spPr>
        </p:pic>
        <p:pic>
          <p:nvPicPr>
            <p:cNvPr id="10" name="Picture 9"/>
            <p:cNvPicPr>
              <a:picLocks noChangeAspect="1"/>
            </p:cNvPicPr>
            <p:nvPr/>
          </p:nvPicPr>
          <p:blipFill>
            <a:blip r:embed="rId4"/>
            <a:stretch>
              <a:fillRect/>
            </a:stretch>
          </p:blipFill>
          <p:spPr>
            <a:xfrm>
              <a:off x="277621" y="1513099"/>
              <a:ext cx="3950736" cy="1916225"/>
            </a:xfrm>
            <a:prstGeom prst="rect">
              <a:avLst/>
            </a:prstGeom>
          </p:spPr>
        </p:pic>
      </p:grpSp>
      <p:pic>
        <p:nvPicPr>
          <p:cNvPr id="11" name="Picture 10"/>
          <p:cNvPicPr>
            <a:picLocks noChangeAspect="1"/>
          </p:cNvPicPr>
          <p:nvPr/>
        </p:nvPicPr>
        <p:blipFill>
          <a:blip r:embed="rId5"/>
          <a:stretch>
            <a:fillRect/>
          </a:stretch>
        </p:blipFill>
        <p:spPr>
          <a:xfrm>
            <a:off x="1265802" y="3581400"/>
            <a:ext cx="6612396" cy="2225124"/>
          </a:xfrm>
          <a:prstGeom prst="rect">
            <a:avLst/>
          </a:prstGeom>
        </p:spPr>
      </p:pic>
    </p:spTree>
    <p:extLst>
      <p:ext uri="{BB962C8B-B14F-4D97-AF65-F5344CB8AC3E}">
        <p14:creationId xmlns:p14="http://schemas.microsoft.com/office/powerpoint/2010/main" val="42312049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Merge</a:t>
            </a:r>
            <a:endParaRPr lang="en-US" dirty="0"/>
          </a:p>
        </p:txBody>
      </p:sp>
      <p:sp>
        <p:nvSpPr>
          <p:cNvPr id="3" name="Content Placeholder 2"/>
          <p:cNvSpPr>
            <a:spLocks noGrp="1"/>
          </p:cNvSpPr>
          <p:nvPr>
            <p:ph idx="1"/>
          </p:nvPr>
        </p:nvSpPr>
        <p:spPr/>
        <p:txBody>
          <a:bodyPr/>
          <a:lstStyle/>
          <a:p>
            <a:pPr marL="0" indent="0">
              <a:buNone/>
            </a:pPr>
            <a:r>
              <a:rPr lang="en-US" sz="2800" dirty="0" smtClean="0">
                <a:solidFill>
                  <a:srgbClr val="0A60A3"/>
                </a:solidFill>
              </a:rPr>
              <a:t>Simplify your development cycle </a:t>
            </a:r>
            <a:r>
              <a:rPr lang="en-US" dirty="0" smtClean="0"/>
              <a:t>by using Graphical Merge to automate code recombination.</a:t>
            </a:r>
          </a:p>
          <a:p>
            <a:pPr marL="0" indent="0">
              <a:buNone/>
            </a:pPr>
            <a:endParaRPr lang="en-US" dirty="0"/>
          </a:p>
          <a:p>
            <a:pPr marL="0" indent="0">
              <a:buNone/>
            </a:pPr>
            <a:r>
              <a:rPr lang="en-US" dirty="0" smtClean="0"/>
              <a:t>Use this tool when modifications to a base VI are made by multiple individuals and saved separately.</a:t>
            </a:r>
            <a:endParaRPr lang="en-US" dirty="0"/>
          </a:p>
        </p:txBody>
      </p:sp>
    </p:spTree>
    <p:extLst>
      <p:ext uri="{BB962C8B-B14F-4D97-AF65-F5344CB8AC3E}">
        <p14:creationId xmlns:p14="http://schemas.microsoft.com/office/powerpoint/2010/main" val="71058615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5191125"/>
            <a:ext cx="7772400" cy="1362075"/>
          </a:xfrm>
        </p:spPr>
        <p:txBody>
          <a:bodyPr/>
          <a:lstStyle/>
          <a:p>
            <a:r>
              <a:rPr lang="en-US" b="0" dirty="0" smtClean="0"/>
              <a:t>Demo</a:t>
            </a:r>
            <a:endParaRPr lang="en-US" b="0" dirty="0"/>
          </a:p>
        </p:txBody>
      </p:sp>
      <p:sp>
        <p:nvSpPr>
          <p:cNvPr id="4" name="Text Placeholder 3"/>
          <p:cNvSpPr>
            <a:spLocks noGrp="1"/>
          </p:cNvSpPr>
          <p:nvPr>
            <p:ph type="body" idx="1"/>
          </p:nvPr>
        </p:nvSpPr>
        <p:spPr>
          <a:xfrm>
            <a:off x="722313" y="3690938"/>
            <a:ext cx="7772400" cy="1500187"/>
          </a:xfrm>
        </p:spPr>
        <p:txBody>
          <a:bodyPr/>
          <a:lstStyle/>
          <a:p>
            <a:r>
              <a:rPr lang="en-US" dirty="0" smtClean="0"/>
              <a:t>Using Graphical Diff with SVN </a:t>
            </a:r>
            <a:endParaRPr lang="en-US" dirty="0"/>
          </a:p>
        </p:txBody>
      </p:sp>
    </p:spTree>
    <p:extLst>
      <p:ext uri="{BB962C8B-B14F-4D97-AF65-F5344CB8AC3E}">
        <p14:creationId xmlns:p14="http://schemas.microsoft.com/office/powerpoint/2010/main" val="28046458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Group Development Recommendations</a:t>
            </a:r>
            <a:endParaRPr lang="en-US" dirty="0"/>
          </a:p>
        </p:txBody>
      </p:sp>
      <p:sp>
        <p:nvSpPr>
          <p:cNvPr id="5" name="Content Placeholder 4"/>
          <p:cNvSpPr>
            <a:spLocks noGrp="1"/>
          </p:cNvSpPr>
          <p:nvPr>
            <p:ph idx="1"/>
          </p:nvPr>
        </p:nvSpPr>
        <p:spPr/>
        <p:txBody>
          <a:bodyPr/>
          <a:lstStyle/>
          <a:p>
            <a:r>
              <a:rPr lang="en-US" b="1" dirty="0" smtClean="0"/>
              <a:t>Use Source Code Control</a:t>
            </a:r>
          </a:p>
          <a:p>
            <a:r>
              <a:rPr lang="en-US" dirty="0" smtClean="0"/>
              <a:t>Document changes at each submission</a:t>
            </a:r>
          </a:p>
          <a:p>
            <a:r>
              <a:rPr lang="en-US" dirty="0" smtClean="0"/>
              <a:t>Use VI Compare to assess changes</a:t>
            </a:r>
          </a:p>
          <a:p>
            <a:r>
              <a:rPr lang="en-US" dirty="0" smtClean="0"/>
              <a:t>Use VI Merge to reconcile code contributions</a:t>
            </a:r>
          </a:p>
        </p:txBody>
      </p:sp>
    </p:spTree>
    <p:extLst>
      <p:ext uri="{BB962C8B-B14F-4D97-AF65-F5344CB8AC3E}">
        <p14:creationId xmlns:p14="http://schemas.microsoft.com/office/powerpoint/2010/main" val="22378989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Introducing Source Code Control</a:t>
            </a:r>
            <a:endParaRPr lang="en-US" dirty="0"/>
          </a:p>
        </p:txBody>
      </p:sp>
      <p:sp>
        <p:nvSpPr>
          <p:cNvPr id="2" name="Content Placeholder 1"/>
          <p:cNvSpPr>
            <a:spLocks noGrp="1"/>
          </p:cNvSpPr>
          <p:nvPr>
            <p:ph sz="half" idx="1"/>
          </p:nvPr>
        </p:nvSpPr>
        <p:spPr>
          <a:xfrm>
            <a:off x="478332" y="1124712"/>
            <a:ext cx="8284667" cy="1389888"/>
          </a:xfrm>
        </p:spPr>
        <p:txBody>
          <a:bodyPr>
            <a:noAutofit/>
          </a:bodyPr>
          <a:lstStyle/>
          <a:p>
            <a:pPr marL="0" indent="0">
              <a:buNone/>
            </a:pPr>
            <a:r>
              <a:rPr lang="en-US" sz="2800" dirty="0" smtClean="0"/>
              <a:t>Source Code Control is a tool used to </a:t>
            </a:r>
            <a:r>
              <a:rPr lang="en-US" sz="3200" spc="-100" dirty="0" smtClean="0">
                <a:solidFill>
                  <a:schemeClr val="accent1"/>
                </a:solidFill>
                <a:ea typeface="+mj-ea"/>
              </a:rPr>
              <a:t>track, store, and manage</a:t>
            </a:r>
            <a:r>
              <a:rPr lang="en-US" sz="2800" b="1" dirty="0" smtClean="0"/>
              <a:t> </a:t>
            </a:r>
            <a:r>
              <a:rPr lang="en-US" sz="2800" dirty="0" smtClean="0"/>
              <a:t>all files related to an application during development. </a:t>
            </a:r>
            <a:endParaRPr lang="en-US" sz="2800" dirty="0"/>
          </a:p>
        </p:txBody>
      </p:sp>
      <p:sp>
        <p:nvSpPr>
          <p:cNvPr id="6" name="Oval 5"/>
          <p:cNvSpPr/>
          <p:nvPr/>
        </p:nvSpPr>
        <p:spPr>
          <a:xfrm>
            <a:off x="3585785" y="3782278"/>
            <a:ext cx="2022712" cy="195047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Central </a:t>
            </a:r>
            <a:br>
              <a:rPr lang="en-US" sz="2000" dirty="0" smtClean="0"/>
            </a:br>
            <a:r>
              <a:rPr lang="en-US" sz="2000" dirty="0" smtClean="0"/>
              <a:t>Code Repository</a:t>
            </a:r>
            <a:endParaRPr lang="en-US" sz="2000" dirty="0"/>
          </a:p>
        </p:txBody>
      </p:sp>
      <p:grpSp>
        <p:nvGrpSpPr>
          <p:cNvPr id="15" name="Group 14"/>
          <p:cNvGrpSpPr/>
          <p:nvPr/>
        </p:nvGrpSpPr>
        <p:grpSpPr>
          <a:xfrm>
            <a:off x="6878754" y="3276600"/>
            <a:ext cx="665046" cy="1083596"/>
            <a:chOff x="7505647" y="3313724"/>
            <a:chExt cx="912555" cy="1486876"/>
          </a:xfrm>
        </p:grpSpPr>
        <p:sp>
          <p:nvSpPr>
            <p:cNvPr id="11" name="Rounded Rectangle 10"/>
            <p:cNvSpPr/>
            <p:nvPr/>
          </p:nvSpPr>
          <p:spPr>
            <a:xfrm>
              <a:off x="7734300" y="3886200"/>
              <a:ext cx="457200" cy="9144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ounded Rectangle 48"/>
            <p:cNvSpPr/>
            <p:nvPr/>
          </p:nvSpPr>
          <p:spPr>
            <a:xfrm>
              <a:off x="7505647" y="3925276"/>
              <a:ext cx="176269" cy="68700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ounded Rectangle 53"/>
            <p:cNvSpPr/>
            <p:nvPr/>
          </p:nvSpPr>
          <p:spPr>
            <a:xfrm>
              <a:off x="8241933" y="3925276"/>
              <a:ext cx="176269" cy="68700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p:cNvSpPr/>
            <p:nvPr/>
          </p:nvSpPr>
          <p:spPr>
            <a:xfrm>
              <a:off x="7696200" y="3313724"/>
              <a:ext cx="533400" cy="533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5" name="Group 54"/>
          <p:cNvGrpSpPr/>
          <p:nvPr/>
        </p:nvGrpSpPr>
        <p:grpSpPr>
          <a:xfrm>
            <a:off x="6878754" y="4793634"/>
            <a:ext cx="665046" cy="1083596"/>
            <a:chOff x="7505647" y="3313724"/>
            <a:chExt cx="912555" cy="1486876"/>
          </a:xfrm>
        </p:grpSpPr>
        <p:sp>
          <p:nvSpPr>
            <p:cNvPr id="56" name="Rounded Rectangle 55"/>
            <p:cNvSpPr/>
            <p:nvPr/>
          </p:nvSpPr>
          <p:spPr>
            <a:xfrm>
              <a:off x="7734300" y="3886200"/>
              <a:ext cx="457200" cy="9144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ounded Rectangle 56"/>
            <p:cNvSpPr/>
            <p:nvPr/>
          </p:nvSpPr>
          <p:spPr>
            <a:xfrm>
              <a:off x="7505647" y="3925276"/>
              <a:ext cx="176269" cy="68700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ounded Rectangle 61"/>
            <p:cNvSpPr/>
            <p:nvPr/>
          </p:nvSpPr>
          <p:spPr>
            <a:xfrm>
              <a:off x="8241933" y="3925276"/>
              <a:ext cx="176269" cy="68700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p:cNvSpPr/>
            <p:nvPr/>
          </p:nvSpPr>
          <p:spPr>
            <a:xfrm>
              <a:off x="7696200" y="3313724"/>
              <a:ext cx="533400" cy="533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4" name="Group 63"/>
          <p:cNvGrpSpPr/>
          <p:nvPr/>
        </p:nvGrpSpPr>
        <p:grpSpPr>
          <a:xfrm>
            <a:off x="1563073" y="3276600"/>
            <a:ext cx="665046" cy="1083596"/>
            <a:chOff x="7505647" y="3313724"/>
            <a:chExt cx="912555" cy="1486876"/>
          </a:xfrm>
        </p:grpSpPr>
        <p:sp>
          <p:nvSpPr>
            <p:cNvPr id="65" name="Rounded Rectangle 64"/>
            <p:cNvSpPr/>
            <p:nvPr/>
          </p:nvSpPr>
          <p:spPr>
            <a:xfrm>
              <a:off x="7734300" y="3886200"/>
              <a:ext cx="457200" cy="9144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ounded Rectangle 65"/>
            <p:cNvSpPr/>
            <p:nvPr/>
          </p:nvSpPr>
          <p:spPr>
            <a:xfrm>
              <a:off x="7505647" y="3925276"/>
              <a:ext cx="176269" cy="68700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ounded Rectangle 67"/>
            <p:cNvSpPr/>
            <p:nvPr/>
          </p:nvSpPr>
          <p:spPr>
            <a:xfrm>
              <a:off x="8241933" y="3925276"/>
              <a:ext cx="176269" cy="68700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p:cNvSpPr/>
            <p:nvPr/>
          </p:nvSpPr>
          <p:spPr>
            <a:xfrm>
              <a:off x="7696200" y="3313724"/>
              <a:ext cx="533400" cy="533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1" name="Group 70"/>
          <p:cNvGrpSpPr/>
          <p:nvPr/>
        </p:nvGrpSpPr>
        <p:grpSpPr>
          <a:xfrm>
            <a:off x="1563073" y="4793634"/>
            <a:ext cx="665046" cy="1083596"/>
            <a:chOff x="7505647" y="3313724"/>
            <a:chExt cx="912555" cy="1486876"/>
          </a:xfrm>
        </p:grpSpPr>
        <p:sp>
          <p:nvSpPr>
            <p:cNvPr id="73" name="Rounded Rectangle 72"/>
            <p:cNvSpPr/>
            <p:nvPr/>
          </p:nvSpPr>
          <p:spPr>
            <a:xfrm>
              <a:off x="7734300" y="3886200"/>
              <a:ext cx="457200" cy="9144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ounded Rectangle 73"/>
            <p:cNvSpPr/>
            <p:nvPr/>
          </p:nvSpPr>
          <p:spPr>
            <a:xfrm>
              <a:off x="7505647" y="3925276"/>
              <a:ext cx="176269" cy="68700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ounded Rectangle 74"/>
            <p:cNvSpPr/>
            <p:nvPr/>
          </p:nvSpPr>
          <p:spPr>
            <a:xfrm>
              <a:off x="8241933" y="3925276"/>
              <a:ext cx="176269" cy="68700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p:cNvSpPr/>
            <p:nvPr/>
          </p:nvSpPr>
          <p:spPr>
            <a:xfrm>
              <a:off x="7696200" y="3313724"/>
              <a:ext cx="533400" cy="533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0" name="TextBox 29"/>
          <p:cNvSpPr txBox="1"/>
          <p:nvPr/>
        </p:nvSpPr>
        <p:spPr>
          <a:xfrm>
            <a:off x="2438400" y="3429000"/>
            <a:ext cx="1216722" cy="612740"/>
          </a:xfrm>
          <a:prstGeom prst="rect">
            <a:avLst/>
          </a:prstGeom>
          <a:noFill/>
        </p:spPr>
        <p:txBody>
          <a:bodyPr wrap="none" rtlCol="0">
            <a:spAutoFit/>
          </a:bodyPr>
          <a:lstStyle/>
          <a:p>
            <a:r>
              <a:rPr lang="en-US" dirty="0" smtClean="0"/>
              <a:t>code </a:t>
            </a:r>
            <a:br>
              <a:rPr lang="en-US" dirty="0" smtClean="0"/>
            </a:br>
            <a:r>
              <a:rPr lang="en-US" dirty="0" smtClean="0"/>
              <a:t>checked in</a:t>
            </a:r>
            <a:endParaRPr lang="en-US" dirty="0"/>
          </a:p>
        </p:txBody>
      </p:sp>
      <p:sp>
        <p:nvSpPr>
          <p:cNvPr id="94" name="TextBox 93"/>
          <p:cNvSpPr txBox="1"/>
          <p:nvPr/>
        </p:nvSpPr>
        <p:spPr>
          <a:xfrm>
            <a:off x="5528622" y="5482029"/>
            <a:ext cx="1216722" cy="612740"/>
          </a:xfrm>
          <a:prstGeom prst="rect">
            <a:avLst/>
          </a:prstGeom>
          <a:noFill/>
        </p:spPr>
        <p:txBody>
          <a:bodyPr wrap="none" rtlCol="0">
            <a:spAutoFit/>
          </a:bodyPr>
          <a:lstStyle/>
          <a:p>
            <a:r>
              <a:rPr lang="en-US" dirty="0" smtClean="0"/>
              <a:t>code </a:t>
            </a:r>
            <a:br>
              <a:rPr lang="en-US" dirty="0" smtClean="0"/>
            </a:br>
            <a:r>
              <a:rPr lang="en-US" dirty="0" smtClean="0"/>
              <a:t>checked in</a:t>
            </a:r>
            <a:endParaRPr lang="en-US" dirty="0"/>
          </a:p>
        </p:txBody>
      </p:sp>
      <p:sp>
        <p:nvSpPr>
          <p:cNvPr id="95" name="TextBox 94"/>
          <p:cNvSpPr txBox="1"/>
          <p:nvPr/>
        </p:nvSpPr>
        <p:spPr>
          <a:xfrm>
            <a:off x="5378838" y="3421079"/>
            <a:ext cx="1366506" cy="612740"/>
          </a:xfrm>
          <a:prstGeom prst="rect">
            <a:avLst/>
          </a:prstGeom>
          <a:noFill/>
        </p:spPr>
        <p:txBody>
          <a:bodyPr wrap="none" rtlCol="0">
            <a:spAutoFit/>
          </a:bodyPr>
          <a:lstStyle/>
          <a:p>
            <a:r>
              <a:rPr lang="en-US" dirty="0" smtClean="0"/>
              <a:t>code </a:t>
            </a:r>
            <a:br>
              <a:rPr lang="en-US" dirty="0" smtClean="0"/>
            </a:br>
            <a:r>
              <a:rPr lang="en-US" dirty="0" smtClean="0"/>
              <a:t>checked out</a:t>
            </a:r>
            <a:endParaRPr lang="en-US" dirty="0"/>
          </a:p>
        </p:txBody>
      </p:sp>
      <p:sp>
        <p:nvSpPr>
          <p:cNvPr id="96" name="TextBox 95"/>
          <p:cNvSpPr txBox="1"/>
          <p:nvPr/>
        </p:nvSpPr>
        <p:spPr>
          <a:xfrm>
            <a:off x="2438400" y="5483260"/>
            <a:ext cx="1366506" cy="612740"/>
          </a:xfrm>
          <a:prstGeom prst="rect">
            <a:avLst/>
          </a:prstGeom>
          <a:noFill/>
        </p:spPr>
        <p:txBody>
          <a:bodyPr wrap="none" rtlCol="0">
            <a:spAutoFit/>
          </a:bodyPr>
          <a:lstStyle/>
          <a:p>
            <a:r>
              <a:rPr lang="en-US" dirty="0" smtClean="0"/>
              <a:t>code </a:t>
            </a:r>
            <a:br>
              <a:rPr lang="en-US" dirty="0" smtClean="0"/>
            </a:br>
            <a:r>
              <a:rPr lang="en-US" dirty="0" smtClean="0"/>
              <a:t>checked out</a:t>
            </a:r>
            <a:endParaRPr lang="en-US" dirty="0"/>
          </a:p>
        </p:txBody>
      </p:sp>
      <p:sp>
        <p:nvSpPr>
          <p:cNvPr id="33" name="TextBox 32"/>
          <p:cNvSpPr txBox="1"/>
          <p:nvPr/>
        </p:nvSpPr>
        <p:spPr>
          <a:xfrm>
            <a:off x="768436" y="3565559"/>
            <a:ext cx="527637" cy="612740"/>
          </a:xfrm>
          <a:prstGeom prst="rect">
            <a:avLst/>
          </a:prstGeom>
          <a:noFill/>
        </p:spPr>
        <p:txBody>
          <a:bodyPr wrap="none" rtlCol="0">
            <a:spAutoFit/>
          </a:bodyPr>
          <a:lstStyle/>
          <a:p>
            <a:pPr algn="ctr"/>
            <a:r>
              <a:rPr lang="en-US" dirty="0" err="1"/>
              <a:t>d</a:t>
            </a:r>
            <a:r>
              <a:rPr lang="en-US" dirty="0" err="1" smtClean="0"/>
              <a:t>ev</a:t>
            </a:r>
            <a:r>
              <a:rPr lang="en-US" dirty="0" smtClean="0"/>
              <a:t/>
            </a:r>
            <a:br>
              <a:rPr lang="en-US" dirty="0" smtClean="0"/>
            </a:br>
            <a:r>
              <a:rPr lang="en-US" dirty="0" smtClean="0"/>
              <a:t>1</a:t>
            </a:r>
            <a:endParaRPr lang="en-US" dirty="0"/>
          </a:p>
        </p:txBody>
      </p:sp>
      <p:sp>
        <p:nvSpPr>
          <p:cNvPr id="97" name="TextBox 96"/>
          <p:cNvSpPr txBox="1"/>
          <p:nvPr/>
        </p:nvSpPr>
        <p:spPr>
          <a:xfrm>
            <a:off x="768436" y="5227072"/>
            <a:ext cx="527637" cy="612740"/>
          </a:xfrm>
          <a:prstGeom prst="rect">
            <a:avLst/>
          </a:prstGeom>
          <a:noFill/>
        </p:spPr>
        <p:txBody>
          <a:bodyPr wrap="none" rtlCol="0">
            <a:spAutoFit/>
          </a:bodyPr>
          <a:lstStyle/>
          <a:p>
            <a:pPr algn="ctr"/>
            <a:r>
              <a:rPr lang="en-US" dirty="0" err="1" smtClean="0"/>
              <a:t>dev</a:t>
            </a:r>
            <a:r>
              <a:rPr lang="en-US" dirty="0" smtClean="0"/>
              <a:t/>
            </a:r>
            <a:br>
              <a:rPr lang="en-US" dirty="0" smtClean="0"/>
            </a:br>
            <a:r>
              <a:rPr lang="en-US" dirty="0" smtClean="0"/>
              <a:t>3</a:t>
            </a:r>
            <a:endParaRPr lang="en-US" dirty="0"/>
          </a:p>
        </p:txBody>
      </p:sp>
      <p:sp>
        <p:nvSpPr>
          <p:cNvPr id="98" name="TextBox 97"/>
          <p:cNvSpPr txBox="1"/>
          <p:nvPr/>
        </p:nvSpPr>
        <p:spPr>
          <a:xfrm>
            <a:off x="7847928" y="3565559"/>
            <a:ext cx="527637" cy="612740"/>
          </a:xfrm>
          <a:prstGeom prst="rect">
            <a:avLst/>
          </a:prstGeom>
          <a:noFill/>
        </p:spPr>
        <p:txBody>
          <a:bodyPr wrap="none" rtlCol="0">
            <a:spAutoFit/>
          </a:bodyPr>
          <a:lstStyle/>
          <a:p>
            <a:pPr algn="ctr"/>
            <a:r>
              <a:rPr lang="en-US" dirty="0" err="1"/>
              <a:t>d</a:t>
            </a:r>
            <a:r>
              <a:rPr lang="en-US" dirty="0" err="1" smtClean="0"/>
              <a:t>ev</a:t>
            </a:r>
            <a:r>
              <a:rPr lang="en-US" dirty="0" smtClean="0"/>
              <a:t/>
            </a:r>
            <a:br>
              <a:rPr lang="en-US" dirty="0" smtClean="0"/>
            </a:br>
            <a:r>
              <a:rPr lang="en-US" dirty="0" smtClean="0"/>
              <a:t>2</a:t>
            </a:r>
            <a:endParaRPr lang="en-US" dirty="0"/>
          </a:p>
        </p:txBody>
      </p:sp>
      <p:sp>
        <p:nvSpPr>
          <p:cNvPr id="99" name="TextBox 98"/>
          <p:cNvSpPr txBox="1"/>
          <p:nvPr/>
        </p:nvSpPr>
        <p:spPr>
          <a:xfrm>
            <a:off x="7847928" y="5154832"/>
            <a:ext cx="527637" cy="612740"/>
          </a:xfrm>
          <a:prstGeom prst="rect">
            <a:avLst/>
          </a:prstGeom>
          <a:noFill/>
        </p:spPr>
        <p:txBody>
          <a:bodyPr wrap="none" rtlCol="0">
            <a:spAutoFit/>
          </a:bodyPr>
          <a:lstStyle/>
          <a:p>
            <a:pPr algn="ctr"/>
            <a:r>
              <a:rPr lang="en-US" dirty="0" err="1" smtClean="0"/>
              <a:t>dev</a:t>
            </a:r>
            <a:r>
              <a:rPr lang="en-US" dirty="0" smtClean="0"/>
              <a:t/>
            </a:r>
            <a:br>
              <a:rPr lang="en-US" dirty="0" smtClean="0"/>
            </a:br>
            <a:r>
              <a:rPr lang="en-US" dirty="0" smtClean="0"/>
              <a:t>4</a:t>
            </a:r>
            <a:endParaRPr lang="en-US" dirty="0"/>
          </a:p>
        </p:txBody>
      </p:sp>
      <p:cxnSp>
        <p:nvCxnSpPr>
          <p:cNvPr id="21" name="Straight Arrow Connector 20"/>
          <p:cNvCxnSpPr/>
          <p:nvPr/>
        </p:nvCxnSpPr>
        <p:spPr>
          <a:xfrm flipH="1" flipV="1">
            <a:off x="5661748" y="5087781"/>
            <a:ext cx="1083596" cy="500489"/>
          </a:xfrm>
          <a:prstGeom prst="straightConnector1">
            <a:avLst/>
          </a:prstGeom>
          <a:ln>
            <a:solidFill>
              <a:srgbClr val="008000"/>
            </a:solidFill>
            <a:tailEnd type="arrow"/>
          </a:ln>
        </p:spPr>
        <p:style>
          <a:lnRef idx="3">
            <a:schemeClr val="accent2"/>
          </a:lnRef>
          <a:fillRef idx="0">
            <a:schemeClr val="accent2"/>
          </a:fillRef>
          <a:effectRef idx="2">
            <a:schemeClr val="accent2"/>
          </a:effectRef>
          <a:fontRef idx="minor">
            <a:schemeClr val="tx1"/>
          </a:fontRef>
        </p:style>
      </p:cxnSp>
      <p:cxnSp>
        <p:nvCxnSpPr>
          <p:cNvPr id="101" name="Straight Arrow Connector 100"/>
          <p:cNvCxnSpPr/>
          <p:nvPr/>
        </p:nvCxnSpPr>
        <p:spPr>
          <a:xfrm flipV="1">
            <a:off x="5661748" y="4038600"/>
            <a:ext cx="1083596" cy="500489"/>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03" name="Straight Arrow Connector 102"/>
          <p:cNvCxnSpPr/>
          <p:nvPr/>
        </p:nvCxnSpPr>
        <p:spPr>
          <a:xfrm>
            <a:off x="2438400" y="4038600"/>
            <a:ext cx="1083596" cy="500489"/>
          </a:xfrm>
          <a:prstGeom prst="straightConnector1">
            <a:avLst/>
          </a:prstGeom>
          <a:ln>
            <a:solidFill>
              <a:srgbClr val="008000"/>
            </a:solidFill>
            <a:tailEnd type="arrow"/>
          </a:ln>
        </p:spPr>
        <p:style>
          <a:lnRef idx="3">
            <a:schemeClr val="accent2"/>
          </a:lnRef>
          <a:fillRef idx="0">
            <a:schemeClr val="accent2"/>
          </a:fillRef>
          <a:effectRef idx="2">
            <a:schemeClr val="accent2"/>
          </a:effectRef>
          <a:fontRef idx="minor">
            <a:schemeClr val="tx1"/>
          </a:fontRef>
        </p:style>
      </p:cxnSp>
      <p:cxnSp>
        <p:nvCxnSpPr>
          <p:cNvPr id="104" name="Straight Arrow Connector 103"/>
          <p:cNvCxnSpPr/>
          <p:nvPr/>
        </p:nvCxnSpPr>
        <p:spPr>
          <a:xfrm flipH="1">
            <a:off x="2438400" y="5087781"/>
            <a:ext cx="1083596" cy="500489"/>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968125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Use Source Code Control?</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smtClean="0"/>
              <a:t>Increase productivity by allowing multiple developers to contribute in a controlled environment</a:t>
            </a:r>
          </a:p>
          <a:p>
            <a:pPr lvl="1"/>
            <a:r>
              <a:rPr lang="en-US" dirty="0" smtClean="0"/>
              <a:t>Avoid code loss from overwriting</a:t>
            </a:r>
          </a:p>
          <a:p>
            <a:pPr marL="0" indent="0">
              <a:buNone/>
            </a:pPr>
            <a:r>
              <a:rPr lang="en-US" dirty="0" smtClean="0"/>
              <a:t/>
            </a:r>
            <a:br>
              <a:rPr lang="en-US" dirty="0" smtClean="0"/>
            </a:br>
            <a:r>
              <a:rPr lang="en-US" dirty="0" smtClean="0"/>
              <a:t>Manage </a:t>
            </a:r>
            <a:r>
              <a:rPr lang="en-US" dirty="0"/>
              <a:t>files throughout </a:t>
            </a:r>
            <a:r>
              <a:rPr lang="en-US" dirty="0" smtClean="0"/>
              <a:t>the development cycle</a:t>
            </a:r>
          </a:p>
          <a:p>
            <a:pPr lvl="1"/>
            <a:r>
              <a:rPr lang="en-US" dirty="0"/>
              <a:t>C</a:t>
            </a:r>
            <a:r>
              <a:rPr lang="en-US" dirty="0" smtClean="0"/>
              <a:t>ode revision history let’s developers track bugs quickly &amp; document changes</a:t>
            </a:r>
          </a:p>
          <a:p>
            <a:pPr marL="0" indent="0">
              <a:buNone/>
            </a:pPr>
            <a:r>
              <a:rPr lang="en-US" dirty="0" smtClean="0"/>
              <a:t/>
            </a:r>
            <a:br>
              <a:rPr lang="en-US" dirty="0" smtClean="0"/>
            </a:br>
            <a:r>
              <a:rPr lang="en-US" dirty="0" smtClean="0"/>
              <a:t>Speed development with merge and diff tools</a:t>
            </a:r>
            <a:endParaRPr lang="en-US" dirty="0"/>
          </a:p>
          <a:p>
            <a:pPr marL="0" indent="0">
              <a:buNone/>
            </a:pPr>
            <a:endParaRPr lang="en-US" dirty="0" smtClean="0"/>
          </a:p>
        </p:txBody>
      </p:sp>
      <p:grpSp>
        <p:nvGrpSpPr>
          <p:cNvPr id="11" name="Group 10"/>
          <p:cNvGrpSpPr/>
          <p:nvPr/>
        </p:nvGrpSpPr>
        <p:grpSpPr>
          <a:xfrm>
            <a:off x="610576" y="4648200"/>
            <a:ext cx="7922848" cy="1600200"/>
            <a:chOff x="459152" y="4572000"/>
            <a:chExt cx="7922848" cy="1600200"/>
          </a:xfrm>
        </p:grpSpPr>
        <p:sp>
          <p:nvSpPr>
            <p:cNvPr id="9" name="TextBox 8"/>
            <p:cNvSpPr txBox="1"/>
            <p:nvPr/>
          </p:nvSpPr>
          <p:spPr>
            <a:xfrm>
              <a:off x="459152" y="4800600"/>
              <a:ext cx="6096000" cy="1200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smtClean="0"/>
                <a:t>Source Code Control is a best practice for </a:t>
              </a:r>
              <a:r>
                <a:rPr lang="en-US" sz="2400" b="1" dirty="0" smtClean="0"/>
                <a:t>any</a:t>
              </a:r>
              <a:r>
                <a:rPr lang="en-US" sz="2400" dirty="0" smtClean="0"/>
                <a:t> modern software development project, regardless of complexity or team size.</a:t>
              </a:r>
              <a:endParaRPr lang="en-US" sz="2400" dirty="0"/>
            </a:p>
          </p:txBody>
        </p:sp>
        <p:grpSp>
          <p:nvGrpSpPr>
            <p:cNvPr id="2" name="Group 1"/>
            <p:cNvGrpSpPr/>
            <p:nvPr/>
          </p:nvGrpSpPr>
          <p:grpSpPr>
            <a:xfrm>
              <a:off x="6722533" y="4572000"/>
              <a:ext cx="1659467" cy="1600200"/>
              <a:chOff x="7555890" y="4234542"/>
              <a:chExt cx="2133599" cy="2057400"/>
            </a:xfrm>
          </p:grpSpPr>
          <p:sp>
            <p:nvSpPr>
              <p:cNvPr id="7" name="24-Point Star 6"/>
              <p:cNvSpPr/>
              <p:nvPr/>
            </p:nvSpPr>
            <p:spPr>
              <a:xfrm>
                <a:off x="7555890" y="4234542"/>
                <a:ext cx="2133599" cy="2057400"/>
              </a:xfrm>
              <a:prstGeom prst="star24">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TextBox 7"/>
              <p:cNvSpPr txBox="1"/>
              <p:nvPr/>
            </p:nvSpPr>
            <p:spPr>
              <a:xfrm>
                <a:off x="7729891" y="4920342"/>
                <a:ext cx="1869741" cy="751855"/>
              </a:xfrm>
              <a:prstGeom prst="rect">
                <a:avLst/>
              </a:prstGeom>
              <a:noFill/>
            </p:spPr>
            <p:txBody>
              <a:bodyPr wrap="none" rtlCol="0">
                <a:spAutoFit/>
              </a:bodyPr>
              <a:lstStyle/>
              <a:p>
                <a:pPr algn="ctr"/>
                <a:r>
                  <a:rPr lang="en-US" sz="1600" b="1" dirty="0" smtClean="0">
                    <a:solidFill>
                      <a:schemeClr val="bg1"/>
                    </a:solidFill>
                  </a:rPr>
                  <a:t>LabVIEW </a:t>
                </a:r>
                <a:br>
                  <a:rPr lang="en-US" sz="1600" b="1" dirty="0" smtClean="0">
                    <a:solidFill>
                      <a:schemeClr val="bg1"/>
                    </a:solidFill>
                  </a:rPr>
                </a:br>
                <a:r>
                  <a:rPr lang="en-US" sz="1600" b="1" dirty="0" smtClean="0">
                    <a:solidFill>
                      <a:schemeClr val="bg1"/>
                    </a:solidFill>
                  </a:rPr>
                  <a:t>Best Practice</a:t>
                </a:r>
                <a:endParaRPr lang="en-US" sz="1600" b="1" dirty="0">
                  <a:solidFill>
                    <a:schemeClr val="bg1"/>
                  </a:solidFill>
                </a:endParaRPr>
              </a:p>
            </p:txBody>
          </p:sp>
        </p:grpSp>
      </p:grpSp>
    </p:spTree>
    <p:extLst>
      <p:ext uri="{BB962C8B-B14F-4D97-AF65-F5344CB8AC3E}">
        <p14:creationId xmlns:p14="http://schemas.microsoft.com/office/powerpoint/2010/main" val="13021618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What Tools </a:t>
            </a:r>
            <a:r>
              <a:rPr lang="en-US" dirty="0"/>
              <a:t>A</a:t>
            </a:r>
            <a:r>
              <a:rPr lang="en-US" dirty="0" smtClean="0"/>
              <a:t>re </a:t>
            </a:r>
            <a:r>
              <a:rPr lang="en-US" dirty="0"/>
              <a:t>A</a:t>
            </a:r>
            <a:r>
              <a:rPr lang="en-US" dirty="0" smtClean="0"/>
              <a:t>vailable?</a:t>
            </a:r>
            <a:endParaRPr lang="en-US" dirty="0"/>
          </a:p>
        </p:txBody>
      </p:sp>
      <p:sp>
        <p:nvSpPr>
          <p:cNvPr id="7" name="Content Placeholder 6"/>
          <p:cNvSpPr>
            <a:spLocks noGrp="1"/>
          </p:cNvSpPr>
          <p:nvPr>
            <p:ph idx="1"/>
          </p:nvPr>
        </p:nvSpPr>
        <p:spPr/>
        <p:txBody>
          <a:bodyPr/>
          <a:lstStyle/>
          <a:p>
            <a:pPr marL="0" indent="0">
              <a:buNone/>
            </a:pPr>
            <a:r>
              <a:rPr lang="en-US" dirty="0" smtClean="0"/>
              <a:t/>
            </a:r>
            <a:br>
              <a:rPr lang="en-US" dirty="0" smtClean="0"/>
            </a:br>
            <a:endParaRPr lang="en-US" dirty="0"/>
          </a:p>
        </p:txBody>
      </p:sp>
      <p:grpSp>
        <p:nvGrpSpPr>
          <p:cNvPr id="4" name="Group 3"/>
          <p:cNvGrpSpPr/>
          <p:nvPr/>
        </p:nvGrpSpPr>
        <p:grpSpPr>
          <a:xfrm>
            <a:off x="457200" y="1447800"/>
            <a:ext cx="3733800" cy="2052846"/>
            <a:chOff x="457200" y="1299954"/>
            <a:chExt cx="3087914" cy="2052846"/>
          </a:xfrm>
        </p:grpSpPr>
        <p:sp>
          <p:nvSpPr>
            <p:cNvPr id="25" name="Freeform 24"/>
            <p:cNvSpPr/>
            <p:nvPr/>
          </p:nvSpPr>
          <p:spPr>
            <a:xfrm>
              <a:off x="457200" y="1299954"/>
              <a:ext cx="3087914" cy="646173"/>
            </a:xfrm>
            <a:custGeom>
              <a:avLst/>
              <a:gdLst>
                <a:gd name="connsiteX0" fmla="*/ 0 w 2318187"/>
                <a:gd name="connsiteY0" fmla="*/ 0 h 646173"/>
                <a:gd name="connsiteX1" fmla="*/ 2318187 w 2318187"/>
                <a:gd name="connsiteY1" fmla="*/ 0 h 646173"/>
                <a:gd name="connsiteX2" fmla="*/ 2318187 w 2318187"/>
                <a:gd name="connsiteY2" fmla="*/ 646173 h 646173"/>
                <a:gd name="connsiteX3" fmla="*/ 0 w 2318187"/>
                <a:gd name="connsiteY3" fmla="*/ 646173 h 646173"/>
                <a:gd name="connsiteX4" fmla="*/ 0 w 2318187"/>
                <a:gd name="connsiteY4" fmla="*/ 0 h 646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8187" h="646173">
                  <a:moveTo>
                    <a:pt x="0" y="0"/>
                  </a:moveTo>
                  <a:lnTo>
                    <a:pt x="2318187" y="0"/>
                  </a:lnTo>
                  <a:lnTo>
                    <a:pt x="2318187" y="646173"/>
                  </a:lnTo>
                  <a:lnTo>
                    <a:pt x="0" y="646173"/>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2800" dirty="0" smtClean="0"/>
                <a:t>Recommended</a:t>
              </a:r>
              <a:endParaRPr lang="en-US" sz="2800" kern="1200" dirty="0"/>
            </a:p>
          </p:txBody>
        </p:sp>
        <p:sp>
          <p:nvSpPr>
            <p:cNvPr id="26" name="Freeform 25"/>
            <p:cNvSpPr/>
            <p:nvPr/>
          </p:nvSpPr>
          <p:spPr>
            <a:xfrm>
              <a:off x="457200" y="1946127"/>
              <a:ext cx="3087914" cy="1406673"/>
            </a:xfrm>
            <a:custGeom>
              <a:avLst/>
              <a:gdLst>
                <a:gd name="connsiteX0" fmla="*/ 0 w 2318187"/>
                <a:gd name="connsiteY0" fmla="*/ 0 h 4123430"/>
                <a:gd name="connsiteX1" fmla="*/ 2318187 w 2318187"/>
                <a:gd name="connsiteY1" fmla="*/ 0 h 4123430"/>
                <a:gd name="connsiteX2" fmla="*/ 2318187 w 2318187"/>
                <a:gd name="connsiteY2" fmla="*/ 4123430 h 4123430"/>
                <a:gd name="connsiteX3" fmla="*/ 0 w 2318187"/>
                <a:gd name="connsiteY3" fmla="*/ 4123430 h 4123430"/>
                <a:gd name="connsiteX4" fmla="*/ 0 w 2318187"/>
                <a:gd name="connsiteY4" fmla="*/ 0 h 4123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8187" h="4123430">
                  <a:moveTo>
                    <a:pt x="0" y="0"/>
                  </a:moveTo>
                  <a:lnTo>
                    <a:pt x="2318187" y="0"/>
                  </a:lnTo>
                  <a:lnTo>
                    <a:pt x="2318187" y="4123430"/>
                  </a:lnTo>
                  <a:lnTo>
                    <a:pt x="0" y="4123430"/>
                  </a:lnTo>
                  <a:lnTo>
                    <a:pt x="0" y="0"/>
                  </a:lnTo>
                  <a:close/>
                </a:path>
              </a:pathLst>
            </a:cu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spcFirstLastPara="0" vert="horz" wrap="square" lIns="96012" tIns="96012" rIns="128016" bIns="144018" numCol="1" spcCol="1270" anchor="t" anchorCtr="0">
              <a:noAutofit/>
            </a:bodyPr>
            <a:lstStyle/>
            <a:p>
              <a:pPr marL="0" lvl="1" algn="ctr" defTabSz="800100">
                <a:lnSpc>
                  <a:spcPct val="90000"/>
                </a:lnSpc>
                <a:spcBef>
                  <a:spcPct val="0"/>
                </a:spcBef>
                <a:spcAft>
                  <a:spcPct val="15000"/>
                </a:spcAft>
              </a:pPr>
              <a:r>
                <a:rPr lang="en-US" sz="2400" dirty="0" smtClean="0"/>
                <a:t>Perforce</a:t>
              </a:r>
            </a:p>
            <a:p>
              <a:pPr marL="0" lvl="1" algn="ctr" defTabSz="800100">
                <a:lnSpc>
                  <a:spcPct val="90000"/>
                </a:lnSpc>
                <a:spcBef>
                  <a:spcPct val="0"/>
                </a:spcBef>
                <a:spcAft>
                  <a:spcPct val="15000"/>
                </a:spcAft>
              </a:pPr>
              <a:r>
                <a:rPr lang="en-US" sz="2400" kern="1200" dirty="0" smtClean="0"/>
                <a:t>Subversion</a:t>
              </a:r>
            </a:p>
            <a:p>
              <a:pPr marL="0" lvl="1" algn="ctr" defTabSz="800100">
                <a:lnSpc>
                  <a:spcPct val="90000"/>
                </a:lnSpc>
                <a:spcBef>
                  <a:spcPct val="0"/>
                </a:spcBef>
                <a:spcAft>
                  <a:spcPct val="15000"/>
                </a:spcAft>
              </a:pPr>
              <a:r>
                <a:rPr lang="en-US" sz="2400" dirty="0" smtClean="0"/>
                <a:t>(</a:t>
              </a:r>
              <a:r>
                <a:rPr lang="en-US" sz="2400" dirty="0" err="1" smtClean="0"/>
                <a:t>Git</a:t>
              </a:r>
              <a:r>
                <a:rPr lang="en-US" sz="2400" dirty="0" smtClean="0"/>
                <a:t>, Hg)</a:t>
              </a:r>
              <a:endParaRPr lang="en-US" sz="2400" kern="1200" dirty="0"/>
            </a:p>
          </p:txBody>
        </p:sp>
      </p:grpSp>
      <p:grpSp>
        <p:nvGrpSpPr>
          <p:cNvPr id="3" name="Group 2"/>
          <p:cNvGrpSpPr/>
          <p:nvPr/>
        </p:nvGrpSpPr>
        <p:grpSpPr>
          <a:xfrm>
            <a:off x="4419600" y="1447800"/>
            <a:ext cx="4329848" cy="3352800"/>
            <a:chOff x="3967137" y="1299954"/>
            <a:chExt cx="4782312" cy="2967246"/>
          </a:xfrm>
        </p:grpSpPr>
        <p:sp>
          <p:nvSpPr>
            <p:cNvPr id="27" name="Freeform 26"/>
            <p:cNvSpPr/>
            <p:nvPr/>
          </p:nvSpPr>
          <p:spPr>
            <a:xfrm>
              <a:off x="3967137" y="1299954"/>
              <a:ext cx="4782312" cy="646173"/>
            </a:xfrm>
            <a:custGeom>
              <a:avLst/>
              <a:gdLst>
                <a:gd name="connsiteX0" fmla="*/ 0 w 2318187"/>
                <a:gd name="connsiteY0" fmla="*/ 0 h 646173"/>
                <a:gd name="connsiteX1" fmla="*/ 2318187 w 2318187"/>
                <a:gd name="connsiteY1" fmla="*/ 0 h 646173"/>
                <a:gd name="connsiteX2" fmla="*/ 2318187 w 2318187"/>
                <a:gd name="connsiteY2" fmla="*/ 646173 h 646173"/>
                <a:gd name="connsiteX3" fmla="*/ 0 w 2318187"/>
                <a:gd name="connsiteY3" fmla="*/ 646173 h 646173"/>
                <a:gd name="connsiteX4" fmla="*/ 0 w 2318187"/>
                <a:gd name="connsiteY4" fmla="*/ 0 h 646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8187" h="646173">
                  <a:moveTo>
                    <a:pt x="0" y="0"/>
                  </a:moveTo>
                  <a:lnTo>
                    <a:pt x="2318187" y="0"/>
                  </a:lnTo>
                  <a:lnTo>
                    <a:pt x="2318187" y="646173"/>
                  </a:lnTo>
                  <a:lnTo>
                    <a:pt x="0" y="646173"/>
                  </a:lnTo>
                  <a:lnTo>
                    <a:pt x="0" y="0"/>
                  </a:lnTo>
                  <a:close/>
                </a:path>
              </a:pathLst>
            </a:custGeom>
          </p:spPr>
          <p:style>
            <a:lnRef idx="1">
              <a:schemeClr val="accent5"/>
            </a:lnRef>
            <a:fillRef idx="2">
              <a:schemeClr val="accent5"/>
            </a:fillRef>
            <a:effectRef idx="1">
              <a:schemeClr val="accent5"/>
            </a:effectRef>
            <a:fontRef idx="minor">
              <a:schemeClr val="dk1"/>
            </a:fontRef>
          </p:style>
          <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2800" dirty="0" smtClean="0"/>
                <a:t>Additional Options</a:t>
              </a:r>
              <a:endParaRPr lang="en-US" sz="2800" kern="1200" dirty="0"/>
            </a:p>
          </p:txBody>
        </p:sp>
        <p:sp>
          <p:nvSpPr>
            <p:cNvPr id="28" name="Freeform 27"/>
            <p:cNvSpPr/>
            <p:nvPr/>
          </p:nvSpPr>
          <p:spPr>
            <a:xfrm>
              <a:off x="3967137" y="1946127"/>
              <a:ext cx="4782312" cy="2321073"/>
            </a:xfrm>
            <a:custGeom>
              <a:avLst/>
              <a:gdLst>
                <a:gd name="connsiteX0" fmla="*/ 0 w 3286494"/>
                <a:gd name="connsiteY0" fmla="*/ 0 h 4123430"/>
                <a:gd name="connsiteX1" fmla="*/ 3286494 w 3286494"/>
                <a:gd name="connsiteY1" fmla="*/ 0 h 4123430"/>
                <a:gd name="connsiteX2" fmla="*/ 3286494 w 3286494"/>
                <a:gd name="connsiteY2" fmla="*/ 4123430 h 4123430"/>
                <a:gd name="connsiteX3" fmla="*/ 0 w 3286494"/>
                <a:gd name="connsiteY3" fmla="*/ 4123430 h 4123430"/>
                <a:gd name="connsiteX4" fmla="*/ 0 w 3286494"/>
                <a:gd name="connsiteY4" fmla="*/ 0 h 4123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494" h="4123430">
                  <a:moveTo>
                    <a:pt x="0" y="0"/>
                  </a:moveTo>
                  <a:lnTo>
                    <a:pt x="3286494" y="0"/>
                  </a:lnTo>
                  <a:lnTo>
                    <a:pt x="3286494" y="4123430"/>
                  </a:lnTo>
                  <a:lnTo>
                    <a:pt x="0" y="4123430"/>
                  </a:lnTo>
                  <a:lnTo>
                    <a:pt x="0" y="0"/>
                  </a:lnTo>
                  <a:close/>
                </a:path>
              </a:pathLst>
            </a:cu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spcFirstLastPara="0" vert="horz" wrap="square" lIns="96012" tIns="96012" rIns="128016" bIns="144018" numCol="1" spcCol="1270" anchor="t" anchorCtr="0">
              <a:noAutofit/>
            </a:bodyPr>
            <a:lstStyle/>
            <a:p>
              <a:pPr marL="0" lvl="1" algn="ctr" defTabSz="800100">
                <a:lnSpc>
                  <a:spcPct val="90000"/>
                </a:lnSpc>
                <a:spcBef>
                  <a:spcPct val="0"/>
                </a:spcBef>
                <a:spcAft>
                  <a:spcPct val="15000"/>
                </a:spcAft>
              </a:pPr>
              <a:r>
                <a:rPr lang="en-US" dirty="0"/>
                <a:t>Microsoft Visual Source Safe</a:t>
              </a:r>
            </a:p>
            <a:p>
              <a:pPr marL="0" lvl="1" algn="ctr" defTabSz="800100">
                <a:lnSpc>
                  <a:spcPct val="90000"/>
                </a:lnSpc>
                <a:spcBef>
                  <a:spcPct val="0"/>
                </a:spcBef>
                <a:spcAft>
                  <a:spcPct val="15000"/>
                </a:spcAft>
              </a:pPr>
              <a:r>
                <a:rPr lang="en-US" dirty="0"/>
                <a:t>Microsoft Team Foundation </a:t>
              </a:r>
              <a:r>
                <a:rPr lang="en-US" dirty="0" smtClean="0"/>
                <a:t>Server</a:t>
              </a:r>
              <a:r>
                <a:rPr lang="en-US" sz="1800" kern="1200" dirty="0" smtClean="0"/>
                <a:t/>
              </a:r>
              <a:br>
                <a:rPr lang="en-US" sz="1800" kern="1200" dirty="0" smtClean="0"/>
              </a:br>
              <a:r>
                <a:rPr lang="en-US" sz="1800" kern="1200" dirty="0" smtClean="0"/>
                <a:t>Rational </a:t>
              </a:r>
              <a:r>
                <a:rPr lang="en-US" sz="1800" kern="1200" dirty="0" err="1" smtClean="0"/>
                <a:t>ClearCase</a:t>
              </a:r>
              <a:endParaRPr lang="en-US" sz="1800" kern="1200" dirty="0" smtClean="0"/>
            </a:p>
            <a:p>
              <a:pPr marL="0" lvl="1" algn="ctr" defTabSz="800100">
                <a:lnSpc>
                  <a:spcPct val="90000"/>
                </a:lnSpc>
                <a:spcBef>
                  <a:spcPct val="0"/>
                </a:spcBef>
                <a:spcAft>
                  <a:spcPct val="15000"/>
                </a:spcAft>
              </a:pPr>
              <a:r>
                <a:rPr lang="en-US" sz="1800" kern="1200" dirty="0" smtClean="0"/>
                <a:t>PCVS (Serena) Version Manager</a:t>
              </a:r>
              <a:endParaRPr lang="en-US" sz="1800" kern="1200" dirty="0"/>
            </a:p>
            <a:p>
              <a:pPr marL="0" lvl="1" algn="ctr" defTabSz="800100">
                <a:lnSpc>
                  <a:spcPct val="90000"/>
                </a:lnSpc>
                <a:spcBef>
                  <a:spcPct val="0"/>
                </a:spcBef>
                <a:spcAft>
                  <a:spcPct val="15000"/>
                </a:spcAft>
              </a:pPr>
              <a:r>
                <a:rPr lang="en-US" sz="1800" kern="1200" dirty="0" smtClean="0"/>
                <a:t>MKS Source Integrity</a:t>
              </a:r>
              <a:endParaRPr lang="en-US" sz="1800" kern="1200" dirty="0"/>
            </a:p>
            <a:p>
              <a:pPr marL="0" lvl="1" algn="ctr" defTabSz="800100">
                <a:lnSpc>
                  <a:spcPct val="90000"/>
                </a:lnSpc>
                <a:spcBef>
                  <a:spcPct val="0"/>
                </a:spcBef>
                <a:spcAft>
                  <a:spcPct val="15000"/>
                </a:spcAft>
              </a:pPr>
              <a:r>
                <a:rPr lang="en-US" sz="1800" kern="1200" dirty="0" err="1" smtClean="0"/>
                <a:t>Seapine</a:t>
              </a:r>
              <a:r>
                <a:rPr lang="en-US" sz="1800" kern="1200" dirty="0" smtClean="0"/>
                <a:t> Surround SCM</a:t>
              </a:r>
              <a:endParaRPr lang="en-US" sz="1800" kern="1200" dirty="0"/>
            </a:p>
            <a:p>
              <a:pPr marL="0" lvl="1" algn="ctr" defTabSz="800100">
                <a:lnSpc>
                  <a:spcPct val="90000"/>
                </a:lnSpc>
                <a:spcBef>
                  <a:spcPct val="0"/>
                </a:spcBef>
                <a:spcAft>
                  <a:spcPct val="15000"/>
                </a:spcAft>
              </a:pPr>
              <a:r>
                <a:rPr lang="en-US" sz="1800" kern="1200" dirty="0" smtClean="0"/>
                <a:t>Borland StarTeam</a:t>
              </a:r>
              <a:endParaRPr lang="en-US" sz="1800" kern="1200" dirty="0"/>
            </a:p>
            <a:p>
              <a:pPr marL="0" lvl="1" algn="ctr" defTabSz="800100">
                <a:lnSpc>
                  <a:spcPct val="90000"/>
                </a:lnSpc>
                <a:spcBef>
                  <a:spcPct val="0"/>
                </a:spcBef>
                <a:spcAft>
                  <a:spcPct val="15000"/>
                </a:spcAft>
              </a:pPr>
              <a:r>
                <a:rPr lang="en-US" sz="1800" kern="1200" dirty="0" err="1" smtClean="0"/>
                <a:t>Telelogic</a:t>
              </a:r>
              <a:r>
                <a:rPr lang="en-US" sz="1800" kern="1200" dirty="0" smtClean="0"/>
                <a:t> Synergy</a:t>
              </a:r>
              <a:endParaRPr lang="en-US" sz="1800" kern="1200" dirty="0"/>
            </a:p>
          </p:txBody>
        </p:sp>
      </p:grpSp>
    </p:spTree>
    <p:extLst>
      <p:ext uri="{BB962C8B-B14F-4D97-AF65-F5344CB8AC3E}">
        <p14:creationId xmlns:p14="http://schemas.microsoft.com/office/powerpoint/2010/main" val="2355361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Files </a:t>
            </a:r>
            <a:r>
              <a:rPr lang="en-US" dirty="0"/>
              <a:t>S</a:t>
            </a:r>
            <a:r>
              <a:rPr lang="en-US" dirty="0" smtClean="0"/>
              <a:t>hould I Put </a:t>
            </a:r>
            <a:r>
              <a:rPr lang="en-US" dirty="0"/>
              <a:t>U</a:t>
            </a:r>
            <a:r>
              <a:rPr lang="en-US" dirty="0" smtClean="0"/>
              <a:t>nder SCC?</a:t>
            </a:r>
            <a:endParaRPr lang="en-US" dirty="0"/>
          </a:p>
        </p:txBody>
      </p:sp>
      <p:sp>
        <p:nvSpPr>
          <p:cNvPr id="3" name="Content Placeholder 2"/>
          <p:cNvSpPr>
            <a:spLocks noGrp="1"/>
          </p:cNvSpPr>
          <p:nvPr>
            <p:ph idx="1"/>
          </p:nvPr>
        </p:nvSpPr>
        <p:spPr/>
        <p:txBody>
          <a:bodyPr>
            <a:normAutofit/>
          </a:bodyPr>
          <a:lstStyle/>
          <a:p>
            <a:pPr>
              <a:buClr>
                <a:schemeClr val="accent3"/>
              </a:buClr>
              <a:buSzPct val="150000"/>
              <a:buFont typeface="Wingdings" charset="2"/>
              <a:buChar char="ü"/>
            </a:pPr>
            <a:r>
              <a:rPr lang="en-US" dirty="0" smtClean="0"/>
              <a:t>   VIs</a:t>
            </a:r>
          </a:p>
          <a:p>
            <a:pPr>
              <a:buClr>
                <a:schemeClr val="accent3"/>
              </a:buClr>
              <a:buSzPct val="150000"/>
              <a:buFont typeface="Wingdings" charset="2"/>
              <a:buChar char="ü"/>
            </a:pPr>
            <a:r>
              <a:rPr lang="en-US" dirty="0" smtClean="0"/>
              <a:t>   Documentation</a:t>
            </a:r>
          </a:p>
          <a:p>
            <a:pPr lvl="2"/>
            <a:r>
              <a:rPr lang="en-US" dirty="0" smtClean="0"/>
              <a:t>Track revisions to a Requirements Document with SCC </a:t>
            </a:r>
          </a:p>
          <a:p>
            <a:pPr>
              <a:buClr>
                <a:schemeClr val="accent3"/>
              </a:buClr>
              <a:buSzPct val="150000"/>
              <a:buFont typeface="Wingdings" charset="2"/>
              <a:buChar char="ü"/>
            </a:pPr>
            <a:r>
              <a:rPr lang="en-US" dirty="0" smtClean="0"/>
              <a:t>   Configuration Files</a:t>
            </a:r>
          </a:p>
          <a:p>
            <a:pPr>
              <a:buClr>
                <a:schemeClr val="accent3"/>
              </a:buClr>
              <a:buSzPct val="150000"/>
              <a:buFont typeface="Wingdings" charset="2"/>
              <a:buChar char="ü"/>
            </a:pPr>
            <a:r>
              <a:rPr lang="en-US" dirty="0" smtClean="0"/>
              <a:t>   Type Definitions</a:t>
            </a:r>
          </a:p>
          <a:p>
            <a:pPr>
              <a:buClr>
                <a:schemeClr val="accent3"/>
              </a:buClr>
              <a:buSzPct val="150000"/>
              <a:buFont typeface="Wingdings" charset="2"/>
              <a:buChar char="ü"/>
            </a:pPr>
            <a:endParaRPr lang="en-US" dirty="0"/>
          </a:p>
          <a:p>
            <a:pPr marL="0" indent="0">
              <a:buClr>
                <a:schemeClr val="accent3"/>
              </a:buClr>
              <a:buSzPct val="150000"/>
              <a:buNone/>
            </a:pPr>
            <a:r>
              <a:rPr lang="en-US" dirty="0" smtClean="0"/>
              <a:t>What about the *.</a:t>
            </a:r>
            <a:r>
              <a:rPr lang="en-US" dirty="0" err="1" smtClean="0"/>
              <a:t>lvproj</a:t>
            </a:r>
            <a:r>
              <a:rPr lang="en-US" dirty="0" smtClean="0"/>
              <a:t> file itself?</a:t>
            </a:r>
          </a:p>
        </p:txBody>
      </p:sp>
    </p:spTree>
    <p:extLst>
      <p:ext uri="{BB962C8B-B14F-4D97-AF65-F5344CB8AC3E}">
        <p14:creationId xmlns:p14="http://schemas.microsoft.com/office/powerpoint/2010/main" val="10146603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Should I Put </a:t>
            </a:r>
            <a:r>
              <a:rPr lang="en-US" dirty="0"/>
              <a:t>M</a:t>
            </a:r>
            <a:r>
              <a:rPr lang="en-US" dirty="0" smtClean="0"/>
              <a:t>y *.</a:t>
            </a:r>
            <a:r>
              <a:rPr lang="en-US" dirty="0" err="1" smtClean="0"/>
              <a:t>lvproj</a:t>
            </a:r>
            <a:r>
              <a:rPr lang="en-US" dirty="0" smtClean="0"/>
              <a:t> File </a:t>
            </a:r>
            <a:r>
              <a:rPr lang="en-US" dirty="0"/>
              <a:t>U</a:t>
            </a:r>
            <a:r>
              <a:rPr lang="en-US" dirty="0" smtClean="0"/>
              <a:t>nder SCC Too?</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A LabVIEW *.</a:t>
            </a:r>
            <a:r>
              <a:rPr lang="en-US" dirty="0" err="1" smtClean="0"/>
              <a:t>lvproj</a:t>
            </a:r>
            <a:r>
              <a:rPr lang="en-US" dirty="0" smtClean="0"/>
              <a:t> file is an XML file that contains:</a:t>
            </a:r>
          </a:p>
          <a:p>
            <a:pPr lvl="1"/>
            <a:r>
              <a:rPr lang="en-US" dirty="0" smtClean="0"/>
              <a:t>Links to files contained in the project </a:t>
            </a:r>
          </a:p>
          <a:p>
            <a:pPr lvl="1"/>
            <a:r>
              <a:rPr lang="en-US" dirty="0" smtClean="0"/>
              <a:t>Settings for the project</a:t>
            </a:r>
          </a:p>
          <a:p>
            <a:pPr lvl="1"/>
            <a:r>
              <a:rPr lang="en-US" dirty="0" smtClean="0"/>
              <a:t>“Virtual items” such as build specifications</a:t>
            </a:r>
          </a:p>
          <a:p>
            <a:pPr lvl="1"/>
            <a:endParaRPr lang="en-US" dirty="0" smtClean="0"/>
          </a:p>
          <a:p>
            <a:pPr marL="0" indent="0">
              <a:buNone/>
            </a:pPr>
            <a:r>
              <a:rPr lang="en-US" dirty="0" smtClean="0"/>
              <a:t>It’s critical that all developers have the most recent version of the *.</a:t>
            </a:r>
            <a:r>
              <a:rPr lang="en-US" dirty="0" err="1" smtClean="0"/>
              <a:t>lvproj</a:t>
            </a:r>
            <a:r>
              <a:rPr lang="en-US" dirty="0" smtClean="0"/>
              <a:t> file to ensure they have all of the latest dependencies and resources</a:t>
            </a:r>
            <a:endParaRPr lang="en-US" dirty="0"/>
          </a:p>
        </p:txBody>
      </p:sp>
    </p:spTree>
    <p:extLst>
      <p:ext uri="{BB962C8B-B14F-4D97-AF65-F5344CB8AC3E}">
        <p14:creationId xmlns:p14="http://schemas.microsoft.com/office/powerpoint/2010/main" val="15904507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Should </a:t>
            </a:r>
            <a:r>
              <a:rPr lang="en-US" dirty="0" smtClean="0"/>
              <a:t>I Put </a:t>
            </a:r>
            <a:r>
              <a:rPr lang="en-US" dirty="0"/>
              <a:t>M</a:t>
            </a:r>
            <a:r>
              <a:rPr lang="en-US" dirty="0" smtClean="0"/>
              <a:t>y </a:t>
            </a:r>
            <a:r>
              <a:rPr lang="en-US" dirty="0"/>
              <a:t>*.</a:t>
            </a:r>
            <a:r>
              <a:rPr lang="en-US" dirty="0" err="1"/>
              <a:t>lvproj</a:t>
            </a:r>
            <a:r>
              <a:rPr lang="en-US" dirty="0"/>
              <a:t> </a:t>
            </a:r>
            <a:r>
              <a:rPr lang="en-US" dirty="0" smtClean="0"/>
              <a:t>File </a:t>
            </a:r>
            <a:r>
              <a:rPr lang="en-US" dirty="0"/>
              <a:t>U</a:t>
            </a:r>
            <a:r>
              <a:rPr lang="en-US" dirty="0" smtClean="0"/>
              <a:t>nder </a:t>
            </a:r>
            <a:r>
              <a:rPr lang="en-US" dirty="0"/>
              <a:t>SCC </a:t>
            </a:r>
            <a:r>
              <a:rPr lang="en-US" dirty="0" smtClean="0"/>
              <a:t>Too</a:t>
            </a:r>
            <a:r>
              <a:rPr lang="en-US" dirty="0"/>
              <a:t>?</a:t>
            </a:r>
          </a:p>
        </p:txBody>
      </p:sp>
      <p:pic>
        <p:nvPicPr>
          <p:cNvPr id="4" name="Content Placeholder 3"/>
          <p:cNvPicPr>
            <a:picLocks noGrp="1" noChangeAspect="1"/>
          </p:cNvPicPr>
          <p:nvPr>
            <p:ph idx="1"/>
          </p:nvPr>
        </p:nvPicPr>
        <p:blipFill rotWithShape="1">
          <a:blip r:embed="rId3"/>
          <a:srcRect t="-6871" b="-4423"/>
          <a:stretch/>
        </p:blipFill>
        <p:spPr>
          <a:xfrm>
            <a:off x="70051" y="2514600"/>
            <a:ext cx="8982166" cy="1323475"/>
          </a:xfrm>
        </p:spPr>
      </p:pic>
      <p:sp>
        <p:nvSpPr>
          <p:cNvPr id="5" name="Rounded Rectangle 4"/>
          <p:cNvSpPr/>
          <p:nvPr/>
        </p:nvSpPr>
        <p:spPr>
          <a:xfrm>
            <a:off x="76200" y="2600158"/>
            <a:ext cx="8915400" cy="685800"/>
          </a:xfrm>
          <a:prstGeom prst="round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33400" y="3962400"/>
            <a:ext cx="7924800" cy="1015663"/>
          </a:xfrm>
          <a:prstGeom prst="rect">
            <a:avLst/>
          </a:prstGeom>
          <a:noFill/>
        </p:spPr>
        <p:txBody>
          <a:bodyPr wrap="square" rtlCol="0">
            <a:spAutoFit/>
          </a:bodyPr>
          <a:lstStyle/>
          <a:p>
            <a:r>
              <a:rPr lang="en-US" sz="2000" dirty="0" smtClean="0"/>
              <a:t>.</a:t>
            </a:r>
            <a:r>
              <a:rPr lang="en-US" sz="2000" dirty="0" err="1" smtClean="0"/>
              <a:t>lvlib</a:t>
            </a:r>
            <a:r>
              <a:rPr lang="en-US" sz="2000" dirty="0" smtClean="0"/>
              <a:t> files are represented in the Project File by library name only. As long as the name of the library remains the same, the contents of the library can change without modifying the .</a:t>
            </a:r>
            <a:r>
              <a:rPr lang="en-US" sz="2000" dirty="0" err="1" smtClean="0"/>
              <a:t>lvproj</a:t>
            </a:r>
            <a:r>
              <a:rPr lang="en-US" sz="2000" dirty="0" smtClean="0"/>
              <a:t> file.</a:t>
            </a:r>
            <a:endParaRPr lang="en-US" sz="2000" dirty="0"/>
          </a:p>
        </p:txBody>
      </p:sp>
      <p:sp>
        <p:nvSpPr>
          <p:cNvPr id="14" name="Rounded Rectangle 13"/>
          <p:cNvSpPr/>
          <p:nvPr/>
        </p:nvSpPr>
        <p:spPr>
          <a:xfrm>
            <a:off x="76200" y="3272590"/>
            <a:ext cx="8915400" cy="468411"/>
          </a:xfrm>
          <a:prstGeom prst="round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533400" y="4038600"/>
            <a:ext cx="7924800" cy="1015663"/>
          </a:xfrm>
          <a:prstGeom prst="rect">
            <a:avLst/>
          </a:prstGeom>
          <a:noFill/>
        </p:spPr>
        <p:txBody>
          <a:bodyPr wrap="square" rtlCol="0">
            <a:spAutoFit/>
          </a:bodyPr>
          <a:lstStyle/>
          <a:p>
            <a:r>
              <a:rPr lang="en-US" sz="2000" dirty="0" smtClean="0"/>
              <a:t>Individual VIs are also represented by name in a project. This means that anytime a new VI is added or removed from the project, the .</a:t>
            </a:r>
            <a:r>
              <a:rPr lang="en-US" sz="2000" dirty="0" err="1" smtClean="0"/>
              <a:t>lvproj</a:t>
            </a:r>
            <a:r>
              <a:rPr lang="en-US" sz="2000" dirty="0" smtClean="0"/>
              <a:t> file is modified.</a:t>
            </a:r>
            <a:endParaRPr lang="en-US" sz="2000" dirty="0"/>
          </a:p>
        </p:txBody>
      </p:sp>
      <p:sp>
        <p:nvSpPr>
          <p:cNvPr id="17" name="Content Placeholder 2"/>
          <p:cNvSpPr txBox="1">
            <a:spLocks/>
          </p:cNvSpPr>
          <p:nvPr/>
        </p:nvSpPr>
        <p:spPr>
          <a:xfrm>
            <a:off x="478332" y="1121384"/>
            <a:ext cx="8165605" cy="5050816"/>
          </a:xfrm>
          <a:prstGeom prst="rect">
            <a:avLst/>
          </a:prstGeom>
        </p:spPr>
        <p:txBody>
          <a:bodyPr vert="horz" lIns="91435" tIns="45717" rIns="91435" bIns="45717" rtlCol="0">
            <a:normAutofit/>
          </a:bodyPr>
          <a:lst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1400" kern="120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itchFamily="34" charset="0"/>
              <a:buNone/>
            </a:pPr>
            <a:r>
              <a:rPr lang="en-US" dirty="0" smtClean="0"/>
              <a:t>Anytime a file in the project is renamed or added, the *.</a:t>
            </a:r>
            <a:r>
              <a:rPr lang="en-US" dirty="0" err="1" smtClean="0"/>
              <a:t>lvproj</a:t>
            </a:r>
            <a:r>
              <a:rPr lang="en-US" dirty="0" smtClean="0"/>
              <a:t> file is </a:t>
            </a:r>
            <a:r>
              <a:rPr lang="en-US" dirty="0" smtClean="0">
                <a:solidFill>
                  <a:srgbClr val="0A60A3"/>
                </a:solidFill>
              </a:rPr>
              <a:t>altered and must be checked out </a:t>
            </a:r>
            <a:r>
              <a:rPr lang="en-US" dirty="0" smtClean="0"/>
              <a:t>of source code control, impacting all developers using the project</a:t>
            </a:r>
          </a:p>
          <a:p>
            <a:pPr marL="0" indent="0">
              <a:buFont typeface="Arial" pitchFamily="34" charset="0"/>
              <a:buNone/>
            </a:pPr>
            <a:endParaRPr lang="en-US" dirty="0" smtClean="0"/>
          </a:p>
        </p:txBody>
      </p:sp>
    </p:spTree>
    <p:extLst>
      <p:ext uri="{BB962C8B-B14F-4D97-AF65-F5344CB8AC3E}">
        <p14:creationId xmlns:p14="http://schemas.microsoft.com/office/powerpoint/2010/main" val="63343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P spid="14"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Practices for Managing Project Files with SCC</a:t>
            </a:r>
            <a:endParaRPr lang="en-US" dirty="0"/>
          </a:p>
        </p:txBody>
      </p:sp>
      <p:sp>
        <p:nvSpPr>
          <p:cNvPr id="3" name="Content Placeholder 2"/>
          <p:cNvSpPr>
            <a:spLocks noGrp="1"/>
          </p:cNvSpPr>
          <p:nvPr>
            <p:ph idx="1"/>
          </p:nvPr>
        </p:nvSpPr>
        <p:spPr>
          <a:xfrm>
            <a:off x="478332" y="1121384"/>
            <a:ext cx="8165605" cy="5050816"/>
          </a:xfrm>
        </p:spPr>
        <p:txBody>
          <a:bodyPr>
            <a:normAutofit/>
          </a:bodyPr>
          <a:lstStyle/>
          <a:p>
            <a:pPr marL="0" indent="0">
              <a:buNone/>
            </a:pPr>
            <a:r>
              <a:rPr lang="en-US" dirty="0" smtClean="0"/>
              <a:t>Determine your application framework before development begins. </a:t>
            </a:r>
          </a:p>
          <a:p>
            <a:pPr lvl="1"/>
            <a:r>
              <a:rPr lang="en-US" sz="1800" dirty="0" smtClean="0"/>
              <a:t>Create placeholders for all future code to avoid altering the project file</a:t>
            </a:r>
            <a:endParaRPr lang="en-US" dirty="0"/>
          </a:p>
          <a:p>
            <a:pPr lvl="1"/>
            <a:r>
              <a:rPr lang="en-US" dirty="0" smtClean="0"/>
              <a:t>Use .</a:t>
            </a:r>
            <a:r>
              <a:rPr lang="en-US" dirty="0" err="1" smtClean="0"/>
              <a:t>lvlib</a:t>
            </a:r>
            <a:r>
              <a:rPr lang="en-US" dirty="0" smtClean="0"/>
              <a:t> files to avoid modifying the project file</a:t>
            </a:r>
            <a:br>
              <a:rPr lang="en-US" dirty="0" smtClean="0"/>
            </a:br>
            <a:endParaRPr lang="en-US" dirty="0" smtClean="0"/>
          </a:p>
          <a:p>
            <a:pPr marL="0" indent="0">
              <a:buNone/>
            </a:pPr>
            <a:r>
              <a:rPr lang="en-US" dirty="0" smtClean="0"/>
              <a:t>If a change needs to be made, have a single developer check out the project file and make the change</a:t>
            </a:r>
          </a:p>
          <a:p>
            <a:pPr lvl="1"/>
            <a:r>
              <a:rPr lang="en-US" sz="1800" dirty="0" smtClean="0"/>
              <a:t>Ensure that all other developers begin using the new version of the project file immediately</a:t>
            </a:r>
            <a:endParaRPr lang="en-US" sz="1800" dirty="0"/>
          </a:p>
        </p:txBody>
      </p:sp>
    </p:spTree>
    <p:extLst>
      <p:ext uri="{BB962C8B-B14F-4D97-AF65-F5344CB8AC3E}">
        <p14:creationId xmlns:p14="http://schemas.microsoft.com/office/powerpoint/2010/main" val="6478738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Content Placeholder 6"/>
          <p:cNvPicPr>
            <a:picLocks noGrp="1" noChangeAspect="1"/>
          </p:cNvPicPr>
          <p:nvPr>
            <p:ph idx="1"/>
          </p:nvPr>
        </p:nvPicPr>
        <p:blipFill>
          <a:blip r:embed="rId3"/>
          <a:srcRect l="-8998" r="-8998"/>
          <a:stretch>
            <a:fillRect/>
          </a:stretch>
        </p:blipFill>
        <p:spPr>
          <a:xfrm>
            <a:off x="3352800" y="1923318"/>
            <a:ext cx="5663113" cy="3432298"/>
          </a:xfrm>
        </p:spPr>
      </p:pic>
      <p:sp>
        <p:nvSpPr>
          <p:cNvPr id="16" name="Rounded Rectangle 15"/>
          <p:cNvSpPr/>
          <p:nvPr/>
        </p:nvSpPr>
        <p:spPr>
          <a:xfrm>
            <a:off x="5347368" y="3339432"/>
            <a:ext cx="1297158" cy="432386"/>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Configuring SCC with LabVIEW</a:t>
            </a:r>
            <a:endParaRPr lang="en-US" dirty="0"/>
          </a:p>
        </p:txBody>
      </p:sp>
      <p:sp>
        <p:nvSpPr>
          <p:cNvPr id="11" name="Content Placeholder 2"/>
          <p:cNvSpPr txBox="1">
            <a:spLocks/>
          </p:cNvSpPr>
          <p:nvPr/>
        </p:nvSpPr>
        <p:spPr>
          <a:xfrm>
            <a:off x="4306020" y="1524000"/>
            <a:ext cx="3809315" cy="478816"/>
          </a:xfrm>
          <a:prstGeom prst="rect">
            <a:avLst/>
          </a:prstGeom>
        </p:spPr>
        <p:txBody>
          <a:bodyPr vert="horz" lIns="91435" tIns="45717" rIns="91435" bIns="45717" rtlCol="0">
            <a:normAutofit fontScale="92500"/>
          </a:bodyPr>
          <a:lst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1400" kern="120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pitchFamily="34" charset="0"/>
              <a:buNone/>
            </a:pPr>
            <a:r>
              <a:rPr lang="en-US" sz="2200" dirty="0" smtClean="0"/>
              <a:t>Tools » Options » Source Control</a:t>
            </a:r>
            <a:endParaRPr lang="en-US" dirty="0" smtClean="0"/>
          </a:p>
        </p:txBody>
      </p:sp>
      <p:sp>
        <p:nvSpPr>
          <p:cNvPr id="17" name="TextBox 16"/>
          <p:cNvSpPr txBox="1"/>
          <p:nvPr/>
        </p:nvSpPr>
        <p:spPr>
          <a:xfrm>
            <a:off x="228600" y="1524000"/>
            <a:ext cx="3429000" cy="3447098"/>
          </a:xfrm>
          <a:prstGeom prst="rect">
            <a:avLst/>
          </a:prstGeom>
          <a:noFill/>
        </p:spPr>
        <p:txBody>
          <a:bodyPr wrap="square" rtlCol="0">
            <a:spAutoFit/>
          </a:bodyPr>
          <a:lstStyle/>
          <a:p>
            <a:pPr algn="ctr"/>
            <a:r>
              <a:rPr lang="en-US" sz="2000" dirty="0" smtClean="0">
                <a:solidFill>
                  <a:srgbClr val="0A60A3"/>
                </a:solidFill>
              </a:rPr>
              <a:t>Recommended Settings</a:t>
            </a:r>
          </a:p>
          <a:p>
            <a:endParaRPr lang="en-US" dirty="0"/>
          </a:p>
          <a:p>
            <a:r>
              <a:rPr lang="en-US" dirty="0" smtClean="0"/>
              <a:t>Include hierarchy when adding files</a:t>
            </a:r>
          </a:p>
          <a:p>
            <a:pPr marL="742950" lvl="1" indent="-285750">
              <a:buFont typeface="Arial"/>
              <a:buChar char="•"/>
            </a:pPr>
            <a:r>
              <a:rPr lang="en-US" dirty="0" smtClean="0"/>
              <a:t>Adding a top-level VI to SCC includes dependencies</a:t>
            </a:r>
          </a:p>
          <a:p>
            <a:r>
              <a:rPr lang="en-US" dirty="0" smtClean="0"/>
              <a:t/>
            </a:r>
            <a:br>
              <a:rPr lang="en-US" dirty="0" smtClean="0"/>
            </a:br>
            <a:r>
              <a:rPr lang="en-US" dirty="0" smtClean="0"/>
              <a:t>Exclude </a:t>
            </a:r>
            <a:r>
              <a:rPr lang="en-US" dirty="0" err="1" smtClean="0"/>
              <a:t>vi.lib</a:t>
            </a:r>
            <a:endParaRPr lang="en-US" dirty="0" smtClean="0"/>
          </a:p>
          <a:p>
            <a:pPr marL="742950" lvl="1" indent="-285750">
              <a:buFont typeface="Arial"/>
              <a:buChar char="•"/>
            </a:pPr>
            <a:r>
              <a:rPr lang="en-US" dirty="0" smtClean="0"/>
              <a:t>Adding a top-level VI to SCC does not include dependencies from </a:t>
            </a:r>
            <a:r>
              <a:rPr lang="en-US" dirty="0" err="1" smtClean="0"/>
              <a:t>vi.lib</a:t>
            </a:r>
            <a:endParaRPr lang="en-US" dirty="0"/>
          </a:p>
        </p:txBody>
      </p:sp>
    </p:spTree>
    <p:extLst>
      <p:ext uri="{BB962C8B-B14F-4D97-AF65-F5344CB8AC3E}">
        <p14:creationId xmlns:p14="http://schemas.microsoft.com/office/powerpoint/2010/main" val="3630173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3325</Words>
  <Application>Microsoft Macintosh PowerPoint</Application>
  <PresentationFormat>On-screen Show (4:3)</PresentationFormat>
  <Paragraphs>230</Paragraphs>
  <Slides>19</Slides>
  <Notes>18</Notes>
  <HiddenSlides>1</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NSTec Jan 2014</vt:lpstr>
      <vt:lpstr>Introducing Source Code Control</vt:lpstr>
      <vt:lpstr>Why Use Source Code Control?</vt:lpstr>
      <vt:lpstr>What Tools Are Available?</vt:lpstr>
      <vt:lpstr>What Files Should I Put Under SCC?</vt:lpstr>
      <vt:lpstr>Should I Put My *.lvproj File Under SCC Too?</vt:lpstr>
      <vt:lpstr>Should I Put My *.lvproj File Under SCC Too?</vt:lpstr>
      <vt:lpstr>Best Practices for Managing Project Files with SCC</vt:lpstr>
      <vt:lpstr>Configuring SCC with LabVIEW</vt:lpstr>
      <vt:lpstr>Demo</vt:lpstr>
      <vt:lpstr>Considerations When Storing VIs Under SCC </vt:lpstr>
      <vt:lpstr>Considerations When Storing VIs Under SCC </vt:lpstr>
      <vt:lpstr>Considerations When Storing VIs Under SCC </vt:lpstr>
      <vt:lpstr>Deciding When to Separate Compiled Code from VIs </vt:lpstr>
      <vt:lpstr>Graphical Diff and Merge Utilities</vt:lpstr>
      <vt:lpstr>Graphical Differencing</vt:lpstr>
      <vt:lpstr>Graphical Merge</vt:lpstr>
      <vt:lpstr>Demo</vt:lpstr>
      <vt:lpstr>Group Development Recommendations</vt:lpstr>
    </vt:vector>
  </TitlesOfParts>
  <Company>National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NSTec Jan 2014</dc:title>
  <dc:creator>Nancy Hollenback</dc:creator>
  <cp:lastModifiedBy>Nancy Hollenback</cp:lastModifiedBy>
  <cp:revision>1</cp:revision>
  <dcterms:created xsi:type="dcterms:W3CDTF">2014-01-28T22:35:20Z</dcterms:created>
  <dcterms:modified xsi:type="dcterms:W3CDTF">2014-01-28T22:37:09Z</dcterms:modified>
</cp:coreProperties>
</file>