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9" autoAdjust="0"/>
    <p:restoredTop sz="86481" autoAdjust="0"/>
  </p:normalViewPr>
  <p:slideViewPr>
    <p:cSldViewPr snapToGrid="0" snapToObjects="1">
      <p:cViewPr varScale="1">
        <p:scale>
          <a:sx n="70" d="100"/>
          <a:sy n="70" d="100"/>
        </p:scale>
        <p:origin x="-7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F6CF-FCCB-BC4F-A1B9-480D779475FD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E7580-0F57-554F-9D79-1566EE266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 Narrow" charset="0"/>
              <a:cs typeface="Arial Narrow" charset="0"/>
              <a:sym typeface="Arial Narrow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5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3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0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1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56F8-EC83-5043-8364-15D363A4DEFA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31A-C285-CF44-8956-E4B60A2FB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9.5 Things That I Love/Hate About Actor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Nancy </a:t>
            </a:r>
            <a:r>
              <a:rPr lang="en-US" dirty="0" smtClean="0"/>
              <a:t>Hollenback</a:t>
            </a:r>
          </a:p>
          <a:p>
            <a:r>
              <a:rPr lang="en-US" dirty="0" smtClean="0"/>
              <a:t>CLA Summit</a:t>
            </a:r>
            <a:endParaRPr lang="en-US" dirty="0" smtClean="0"/>
          </a:p>
          <a:p>
            <a:r>
              <a:rPr lang="en-US" dirty="0" smtClean="0"/>
              <a:t>Field </a:t>
            </a:r>
            <a:r>
              <a:rPr lang="en-US" dirty="0" smtClean="0"/>
              <a:t>Architect</a:t>
            </a:r>
          </a:p>
        </p:txBody>
      </p:sp>
    </p:spTree>
    <p:extLst>
      <p:ext uri="{BB962C8B-B14F-4D97-AF65-F5344CB8AC3E}">
        <p14:creationId xmlns:p14="http://schemas.microsoft.com/office/powerpoint/2010/main" val="69536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to Nate &amp; Michael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be running this by Mercer and Allen Smith in addition to coordinating with other AF presenters</a:t>
            </a:r>
          </a:p>
          <a:p>
            <a:r>
              <a:rPr lang="en-US" dirty="0" smtClean="0"/>
              <a:t>Additional goals:</a:t>
            </a:r>
          </a:p>
          <a:p>
            <a:pPr lvl="1"/>
            <a:r>
              <a:rPr lang="en-US" dirty="0" smtClean="0"/>
              <a:t>Goal:  If Mercer needs CLA community support for future AF features – start that conversation</a:t>
            </a:r>
          </a:p>
          <a:p>
            <a:pPr lvl="1"/>
            <a:r>
              <a:rPr lang="en-US" dirty="0" smtClean="0"/>
              <a:t>Goal:  Include some design principals and technical nuggets for </a:t>
            </a:r>
            <a:r>
              <a:rPr lang="en-US" dirty="0" err="1" smtClean="0"/>
              <a:t>AFers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8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CLAs we All Have Different Roles</a:t>
            </a:r>
          </a:p>
          <a:p>
            <a:pPr lvl="1"/>
            <a:r>
              <a:rPr lang="en-US" dirty="0" smtClean="0"/>
              <a:t>Small teams of CLAs</a:t>
            </a:r>
          </a:p>
          <a:p>
            <a:pPr lvl="1"/>
            <a:r>
              <a:rPr lang="en-US" dirty="0" smtClean="0"/>
              <a:t>CLA coding</a:t>
            </a:r>
            <a:r>
              <a:rPr lang="en-US" baseline="0" dirty="0" smtClean="0"/>
              <a:t> in solo</a:t>
            </a:r>
          </a:p>
          <a:p>
            <a:pPr lvl="1"/>
            <a:r>
              <a:rPr lang="en-US" baseline="0" dirty="0" smtClean="0"/>
              <a:t>CLA leading a team</a:t>
            </a:r>
          </a:p>
          <a:p>
            <a:pPr lvl="1"/>
            <a:r>
              <a:rPr lang="en-US" baseline="0" dirty="0" smtClean="0"/>
              <a:t>“Know Your Place in Space and Time and Orient Yourself” Peggy Noonan.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3244F-C176-464A-970E-7D4075899A1B}" type="slidenum">
              <a:rPr lang="en-US"/>
              <a:pPr/>
              <a:t>4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13800" cy="1600200"/>
          </a:xfrm>
          <a:ln/>
        </p:spPr>
        <p:txBody>
          <a:bodyPr/>
          <a:lstStyle/>
          <a:p>
            <a:r>
              <a:rPr lang="en-US" dirty="0">
                <a:latin typeface="Arial Narrow" charset="0"/>
                <a:cs typeface="Arial Narrow" charset="0"/>
                <a:sym typeface="Arial Narrow" charset="0"/>
              </a:rPr>
              <a:t>LabVIEW Proficiency</a:t>
            </a:r>
            <a:endParaRPr lang="en-US" dirty="0">
              <a:latin typeface="Arial Narrow" charset="0"/>
              <a:ea typeface="ヒラギノ角ゴ ProN W3" charset="0"/>
              <a:cs typeface="ヒラギノ角ゴ ProN W3" charset="0"/>
              <a:sym typeface="Arial Narrow" charset="0"/>
            </a:endParaRP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851963" y="1181725"/>
            <a:ext cx="0" cy="3638550"/>
          </a:xfrm>
          <a:prstGeom prst="line">
            <a:avLst/>
          </a:prstGeom>
          <a:solidFill>
            <a:schemeClr val="accen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851963" y="5170141"/>
            <a:ext cx="6553200" cy="0"/>
          </a:xfrm>
          <a:prstGeom prst="line">
            <a:avLst/>
          </a:prstGeom>
          <a:solidFill>
            <a:schemeClr val="accen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3880913" y="5246341"/>
            <a:ext cx="7556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Ability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1350438" y="3292129"/>
            <a:ext cx="630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AMP</a:t>
            </a: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4866751" y="3292129"/>
            <a:ext cx="12271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Developer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6925738" y="3319116"/>
            <a:ext cx="1060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Architect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51963" y="5855941"/>
            <a:ext cx="6380163" cy="0"/>
          </a:xfrm>
          <a:prstGeom prst="line">
            <a:avLst/>
          </a:prstGeom>
          <a:noFill/>
          <a:ln w="57150" cap="flat">
            <a:solidFill>
              <a:srgbClr val="548DD4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1" name="Rectangle 9"/>
          <p:cNvSpPr>
            <a:spLocks/>
          </p:cNvSpPr>
          <p:nvPr/>
        </p:nvSpPr>
        <p:spPr bwMode="auto">
          <a:xfrm>
            <a:off x="340788" y="5928966"/>
            <a:ext cx="73453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rgbClr val="548DD4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LabVIEW</a:t>
            </a:r>
            <a:r>
              <a:rPr lang="ja-JP" altLang="en-US" sz="2400">
                <a:solidFill>
                  <a:srgbClr val="548DD4"/>
                </a:solidFill>
                <a:latin typeface="Arial"/>
                <a:ea typeface="ＭＳ Ｐゴシック" charset="0"/>
                <a:cs typeface="Arial Narrow" charset="0"/>
                <a:sym typeface="Arial Narrow" charset="0"/>
              </a:rPr>
              <a:t>’</a:t>
            </a:r>
            <a:r>
              <a:rPr lang="en-US" sz="2400">
                <a:solidFill>
                  <a:srgbClr val="548DD4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s value to customer: more capability, more performance</a:t>
            </a:r>
          </a:p>
        </p:txBody>
      </p:sp>
      <p:sp>
        <p:nvSpPr>
          <p:cNvPr id="18442" name="Rectangle 10"/>
          <p:cNvSpPr>
            <a:spLocks/>
          </p:cNvSpPr>
          <p:nvPr/>
        </p:nvSpPr>
        <p:spPr bwMode="auto">
          <a:xfrm rot="-5400000">
            <a:off x="12969" y="3712023"/>
            <a:ext cx="6810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Effort</a:t>
            </a:r>
          </a:p>
        </p:txBody>
      </p:sp>
      <p:sp>
        <p:nvSpPr>
          <p:cNvPr id="18444" name="Rectangle 12"/>
          <p:cNvSpPr>
            <a:spLocks/>
          </p:cNvSpPr>
          <p:nvPr/>
        </p:nvSpPr>
        <p:spPr bwMode="auto">
          <a:xfrm>
            <a:off x="2425176" y="3258791"/>
            <a:ext cx="2362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Technician</a:t>
            </a: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6274990" y="2546840"/>
            <a:ext cx="215900" cy="984375"/>
          </a:xfrm>
          <a:custGeom>
            <a:avLst/>
            <a:gdLst>
              <a:gd name="T0" fmla="*/ 0 w 21600"/>
              <a:gd name="T1" fmla="*/ 21600 h 21600"/>
              <a:gd name="T2" fmla="*/ 8308 w 21600"/>
              <a:gd name="T3" fmla="*/ 0 h 21600"/>
              <a:gd name="T4" fmla="*/ 21600 w 21600"/>
              <a:gd name="T5" fmla="*/ 2141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8308" y="0"/>
                </a:lnTo>
                <a:lnTo>
                  <a:pt x="21600" y="21417"/>
                </a:lnTo>
              </a:path>
            </a:pathLst>
          </a:custGeom>
          <a:noFill/>
          <a:ln w="38100" cap="flat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6" name="AutoShape 14"/>
          <p:cNvSpPr>
            <a:spLocks/>
          </p:cNvSpPr>
          <p:nvPr/>
        </p:nvSpPr>
        <p:spPr bwMode="auto">
          <a:xfrm>
            <a:off x="851963" y="2820641"/>
            <a:ext cx="5397500" cy="2336800"/>
          </a:xfrm>
          <a:prstGeom prst="roundRect">
            <a:avLst>
              <a:gd name="adj" fmla="val 8148"/>
            </a:avLst>
          </a:prstGeom>
          <a:solidFill>
            <a:srgbClr val="87CF3E">
              <a:alpha val="39999"/>
            </a:srgbClr>
          </a:solidFill>
          <a:ln w="25400" cap="flat">
            <a:solidFill>
              <a:srgbClr val="87CF3E">
                <a:alpha val="3999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7" name="Rectangle 15"/>
          <p:cNvSpPr>
            <a:spLocks/>
          </p:cNvSpPr>
          <p:nvPr/>
        </p:nvSpPr>
        <p:spPr bwMode="auto">
          <a:xfrm>
            <a:off x="1728263" y="2947641"/>
            <a:ext cx="37639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Arial Narrow" charset="0"/>
                <a:ea typeface="ＭＳ Ｐゴシック" charset="0"/>
                <a:cs typeface="Arial Narrow" charset="0"/>
                <a:sym typeface="Arial Narrow" charset="0"/>
              </a:rPr>
              <a:t>We have the collateral to address this space</a:t>
            </a:r>
          </a:p>
        </p:txBody>
      </p:sp>
      <p:grpSp>
        <p:nvGrpSpPr>
          <p:cNvPr id="18450" name="Group 18"/>
          <p:cNvGrpSpPr>
            <a:grpSpLocks/>
          </p:cNvGrpSpPr>
          <p:nvPr/>
        </p:nvGrpSpPr>
        <p:grpSpPr bwMode="auto">
          <a:xfrm>
            <a:off x="890063" y="1085850"/>
            <a:ext cx="7770274" cy="685800"/>
            <a:chOff x="0" y="0"/>
            <a:chExt cx="4647" cy="432"/>
          </a:xfrm>
        </p:grpSpPr>
        <p:sp>
          <p:nvSpPr>
            <p:cNvPr id="18448" name="AutoShape 16"/>
            <p:cNvSpPr>
              <a:spLocks/>
            </p:cNvSpPr>
            <p:nvPr/>
          </p:nvSpPr>
          <p:spPr bwMode="auto">
            <a:xfrm>
              <a:off x="0" y="0"/>
              <a:ext cx="4647" cy="432"/>
            </a:xfrm>
            <a:prstGeom prst="rightArrow">
              <a:avLst>
                <a:gd name="adj1" fmla="val 56306"/>
                <a:gd name="adj2" fmla="val 90836"/>
              </a:avLst>
            </a:prstGeom>
            <a:solidFill>
              <a:srgbClr val="AECF94"/>
            </a:solidFill>
            <a:ln>
              <a:noFill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9" name="Rectangle 17"/>
            <p:cNvSpPr>
              <a:spLocks/>
            </p:cNvSpPr>
            <p:nvPr/>
          </p:nvSpPr>
          <p:spPr bwMode="auto">
            <a:xfrm>
              <a:off x="2" y="100"/>
              <a:ext cx="4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dirty="0" smtClean="0"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3</a:t>
              </a:r>
              <a:r>
                <a:rPr lang="en-US" sz="1800" dirty="0" smtClean="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% </a:t>
              </a:r>
              <a:r>
                <a:rPr lang="en-US" sz="1800" dirty="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of Our Customers Can Surmount this Challenge</a:t>
              </a:r>
            </a:p>
          </p:txBody>
        </p:sp>
      </p:grp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902763" y="2388091"/>
            <a:ext cx="5308600" cy="685800"/>
            <a:chOff x="0" y="0"/>
            <a:chExt cx="3344" cy="432"/>
          </a:xfrm>
        </p:grpSpPr>
        <p:sp>
          <p:nvSpPr>
            <p:cNvPr id="18451" name="AutoShape 19"/>
            <p:cNvSpPr>
              <a:spLocks/>
            </p:cNvSpPr>
            <p:nvPr/>
          </p:nvSpPr>
          <p:spPr bwMode="auto">
            <a:xfrm>
              <a:off x="0" y="0"/>
              <a:ext cx="3344" cy="432"/>
            </a:xfrm>
            <a:prstGeom prst="rightArrow">
              <a:avLst>
                <a:gd name="adj1" fmla="val 56306"/>
                <a:gd name="adj2" fmla="val 90846"/>
              </a:avLst>
            </a:prstGeom>
            <a:solidFill>
              <a:srgbClr val="AECF94"/>
            </a:solidFill>
            <a:ln>
              <a:noFill/>
            </a:ln>
            <a:effectLst>
              <a:outerShdw blurRad="50800" dist="38099" dir="2700000" algn="ctr" rotWithShape="0">
                <a:schemeClr val="bg2">
                  <a:alpha val="39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52" name="Rectangle 20"/>
            <p:cNvSpPr>
              <a:spLocks/>
            </p:cNvSpPr>
            <p:nvPr/>
          </p:nvSpPr>
          <p:spPr bwMode="auto">
            <a:xfrm>
              <a:off x="1" y="100"/>
              <a:ext cx="30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Lucida Grande" charset="0"/>
                  <a:ea typeface="ＭＳ Ｐゴシック" charset="0"/>
                  <a:cs typeface="Lucida Grande" charset="0"/>
                  <a:sym typeface="Lucida Grande" charset="0"/>
                </a:rPr>
                <a:t>Many Users Remain Stuck Here</a:t>
              </a:r>
            </a:p>
          </p:txBody>
        </p:sp>
      </p:grpSp>
      <p:sp>
        <p:nvSpPr>
          <p:cNvPr id="18443" name="Freeform 11"/>
          <p:cNvSpPr>
            <a:spLocks/>
          </p:cNvSpPr>
          <p:nvPr/>
        </p:nvSpPr>
        <p:spPr bwMode="auto">
          <a:xfrm>
            <a:off x="877363" y="3385791"/>
            <a:ext cx="7353300" cy="1698625"/>
          </a:xfrm>
          <a:custGeom>
            <a:avLst/>
            <a:gdLst>
              <a:gd name="T0" fmla="*/ 0 w 21600"/>
              <a:gd name="T1" fmla="+- 0 6153 2792"/>
              <a:gd name="T2" fmla="*/ 6153 h 17022"/>
              <a:gd name="T3" fmla="*/ 1343 w 21600"/>
              <a:gd name="T4" fmla="+- 0 17611 2792"/>
              <a:gd name="T5" fmla="*/ 17611 h 17022"/>
              <a:gd name="T6" fmla="*/ 3731 w 21600"/>
              <a:gd name="T7" fmla="+- 0 18248 2792"/>
              <a:gd name="T8" fmla="*/ 18248 h 17022"/>
              <a:gd name="T9" fmla="*/ 5297 w 21600"/>
              <a:gd name="T10" fmla="+- 0 5135 2792"/>
              <a:gd name="T11" fmla="*/ 5135 h 17022"/>
              <a:gd name="T12" fmla="*/ 6603 w 21600"/>
              <a:gd name="T13" fmla="+- 0 18120 2792"/>
              <a:gd name="T14" fmla="*/ 18120 h 17022"/>
              <a:gd name="T15" fmla="*/ 8991 w 21600"/>
              <a:gd name="T16" fmla="+- 0 17866 2792"/>
              <a:gd name="T17" fmla="*/ 17866 h 17022"/>
              <a:gd name="T18" fmla="*/ 10744 w 21600"/>
              <a:gd name="T19" fmla="+- 0 3862 2792"/>
              <a:gd name="T20" fmla="*/ 3862 h 17022"/>
              <a:gd name="T21" fmla="*/ 12311 w 21600"/>
              <a:gd name="T22" fmla="+- 0 17738 2792"/>
              <a:gd name="T23" fmla="*/ 17738 h 17022"/>
              <a:gd name="T24" fmla="*/ 14885 w 21600"/>
              <a:gd name="T25" fmla="+- 0 17993 2792"/>
              <a:gd name="T26" fmla="*/ 17993 h 17022"/>
              <a:gd name="T27" fmla="*/ 16340 w 21600"/>
              <a:gd name="T28" fmla="+- 0 3225 2792"/>
              <a:gd name="T29" fmla="*/ 3225 h 17022"/>
              <a:gd name="T30" fmla="*/ 17646 w 21600"/>
              <a:gd name="T31" fmla="+- 0 18375 2792"/>
              <a:gd name="T32" fmla="*/ 18375 h 17022"/>
              <a:gd name="T33" fmla="*/ 21600 w 21600"/>
              <a:gd name="T34" fmla="+- 0 19011 2792"/>
              <a:gd name="T35" fmla="*/ 19011 h 17022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</a:cxnLst>
            <a:rect l="0" t="0" r="r" b="b"/>
            <a:pathLst>
              <a:path w="21600" h="17022">
                <a:moveTo>
                  <a:pt x="0" y="3361"/>
                </a:moveTo>
                <a:cubicBezTo>
                  <a:pt x="274" y="5080"/>
                  <a:pt x="883" y="12485"/>
                  <a:pt x="1343" y="14819"/>
                </a:cubicBezTo>
                <a:cubicBezTo>
                  <a:pt x="1803" y="17153"/>
                  <a:pt x="3121" y="17344"/>
                  <a:pt x="3731" y="15456"/>
                </a:cubicBezTo>
                <a:cubicBezTo>
                  <a:pt x="4340" y="13567"/>
                  <a:pt x="4819" y="2364"/>
                  <a:pt x="5297" y="2343"/>
                </a:cubicBezTo>
                <a:cubicBezTo>
                  <a:pt x="5776" y="2322"/>
                  <a:pt x="6180" y="12867"/>
                  <a:pt x="6603" y="15328"/>
                </a:cubicBezTo>
                <a:cubicBezTo>
                  <a:pt x="7026" y="17790"/>
                  <a:pt x="8301" y="17450"/>
                  <a:pt x="8991" y="15074"/>
                </a:cubicBezTo>
                <a:cubicBezTo>
                  <a:pt x="9681" y="12697"/>
                  <a:pt x="10141" y="1303"/>
                  <a:pt x="10744" y="1070"/>
                </a:cubicBezTo>
                <a:cubicBezTo>
                  <a:pt x="11347" y="836"/>
                  <a:pt x="11888" y="12315"/>
                  <a:pt x="12311" y="14946"/>
                </a:cubicBezTo>
                <a:cubicBezTo>
                  <a:pt x="12734" y="17577"/>
                  <a:pt x="14263" y="17408"/>
                  <a:pt x="14885" y="15201"/>
                </a:cubicBezTo>
                <a:cubicBezTo>
                  <a:pt x="15507" y="12994"/>
                  <a:pt x="15644" y="-2792"/>
                  <a:pt x="16340" y="433"/>
                </a:cubicBezTo>
                <a:cubicBezTo>
                  <a:pt x="17036" y="3658"/>
                  <a:pt x="16645" y="14331"/>
                  <a:pt x="17646" y="15583"/>
                </a:cubicBezTo>
                <a:cubicBezTo>
                  <a:pt x="19405" y="18808"/>
                  <a:pt x="20810" y="14586"/>
                  <a:pt x="21600" y="16219"/>
                </a:cubicBezTo>
              </a:path>
            </a:pathLst>
          </a:custGeom>
          <a:noFill/>
          <a:ln w="28575" cap="flat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6274610" y="3319116"/>
            <a:ext cx="216280" cy="261937"/>
          </a:xfrm>
          <a:prstGeom prst="trapezoid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344713" y="1682374"/>
            <a:ext cx="581025" cy="8644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71532" y="1897311"/>
            <a:ext cx="22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where I 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2881" y="1897311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17%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896220" y="1600200"/>
            <a:ext cx="3204624" cy="1347441"/>
          </a:xfrm>
          <a:prstGeom prst="roundRect">
            <a:avLst/>
          </a:prstGeom>
          <a:noFill/>
          <a:ln w="6985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" presetID="168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9.5 No</a:t>
            </a:r>
            <a:r>
              <a:rPr lang="en-US" baseline="0" dirty="0" smtClean="0"/>
              <a:t> Training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that is</a:t>
            </a:r>
            <a:r>
              <a:rPr lang="en-US" baseline="0" dirty="0" smtClean="0"/>
              <a:t> changing now!</a:t>
            </a:r>
          </a:p>
        </p:txBody>
      </p:sp>
    </p:spTree>
    <p:extLst>
      <p:ext uri="{BB962C8B-B14F-4D97-AF65-F5344CB8AC3E}">
        <p14:creationId xmlns:p14="http://schemas.microsoft.com/office/powerpoint/2010/main" val="306588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 AF is Mind Candy!!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</a:t>
            </a:r>
            <a:r>
              <a:rPr lang="en-US" baseline="0" dirty="0" smtClean="0"/>
              <a:t> a fun logic game. </a:t>
            </a:r>
          </a:p>
          <a:p>
            <a:r>
              <a:rPr lang="en-US" baseline="0" dirty="0" smtClean="0"/>
              <a:t>Figuring it out is fun </a:t>
            </a:r>
          </a:p>
          <a:p>
            <a:r>
              <a:rPr lang="en-US" baseline="0" dirty="0" smtClean="0"/>
              <a:t>“Gee I am so cleaver” Bill </a:t>
            </a:r>
            <a:r>
              <a:rPr lang="en-US" baseline="0" dirty="0" err="1" smtClean="0"/>
              <a:t>Shortz</a:t>
            </a:r>
            <a:endParaRPr lang="en-US" baseline="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192</Words>
  <Application>Microsoft Macintosh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9.5 Things That I Love/Hate About Actor Framework</vt:lpstr>
      <vt:lpstr>Notes to Nate &amp; Michael</vt:lpstr>
      <vt:lpstr>Setting The Stage</vt:lpstr>
      <vt:lpstr>LabVIEW Proficiency</vt:lpstr>
      <vt:lpstr>9.5 No Training Course</vt:lpstr>
      <vt:lpstr>9 AF is Mind Candy!!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Hollenback</dc:creator>
  <cp:lastModifiedBy>Nancy Hollenback</cp:lastModifiedBy>
  <cp:revision>4</cp:revision>
  <dcterms:created xsi:type="dcterms:W3CDTF">2014-01-16T14:29:13Z</dcterms:created>
  <dcterms:modified xsi:type="dcterms:W3CDTF">2014-01-16T17:22:48Z</dcterms:modified>
</cp:coreProperties>
</file>