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lgerian" panose="04020705040A02060702" pitchFamily="82" charset="0"/>
      <p:regular r:id="rId13"/>
    </p:embeddedFont>
    <p:embeddedFont>
      <p:font typeface="Berlin Sans FB Demi" panose="020E0802020502020306" pitchFamily="34" charset="0"/>
      <p:bold r:id="rId14"/>
    </p:embeddedFont>
    <p:embeddedFont>
      <p:font typeface="Bernard MT Condensed" panose="02050806060905020404" pitchFamily="18" charset="0"/>
      <p:regular r:id="rId15"/>
    </p:embeddedFont>
    <p:embeddedFont>
      <p:font typeface="Calibri" panose="020F0502020204030204" pitchFamily="34" charset="0"/>
      <p:regular r:id="rId16"/>
      <p:bold r:id="rId17"/>
      <p:italic r:id="rId18"/>
      <p:boldItalic r:id="rId19"/>
    </p:embeddedFont>
    <p:embeddedFont>
      <p:font typeface="Lato Light" panose="020F0502020204030203" pitchFamily="34" charset="0"/>
      <p:regular r:id="rId20"/>
      <p:bold r:id="rId21"/>
      <p:italic r:id="rId22"/>
      <p:boldItalic r:id="rId23"/>
    </p:embeddedFont>
    <p:embeddedFont>
      <p:font typeface="League Spartan" panose="020B0604020202020204" charset="0"/>
      <p:regular r:id="rId24"/>
      <p:bold r:id="rId25"/>
    </p:embeddedFont>
    <p:embeddedFont>
      <p:font typeface="Nunito" pitchFamily="2" charset="0"/>
      <p:regular r:id="rId26"/>
      <p:bold r:id="rId27"/>
      <p:italic r:id="rId28"/>
      <p:boldItalic r:id="rId29"/>
    </p:embeddedFont>
    <p:embeddedFont>
      <p:font typeface="Open Sans Medium" panose="020B0604020202020204" charset="0"/>
      <p:regular r:id="rId30"/>
      <p:bold r:id="rId31"/>
      <p:italic r:id="rId32"/>
      <p:boldItalic r:id="rId33"/>
    </p:embeddedFont>
    <p:embeddedFont>
      <p:font typeface="Poppins"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priya.k432@gmail.com" initials="m" lastIdx="1" clrIdx="0">
    <p:extLst>
      <p:ext uri="{19B8F6BF-5375-455C-9EA6-DF929625EA0E}">
        <p15:presenceInfo xmlns:p15="http://schemas.microsoft.com/office/powerpoint/2012/main" userId="4b98c20782ca1b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8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presProps" Target="presProps.xml"/><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Entered text</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Title: Estimating Hospitalization and Medical Care Costs in Data Science: A Comprehensive Documentation</a:t>
            </a:r>
            <a:endParaRPr sz="1200" dirty="0"/>
          </a:p>
          <a:p>
            <a:pPr marL="0" lvl="0" indent="0" algn="l" rtl="0">
              <a:spcBef>
                <a:spcPts val="0"/>
              </a:spcBef>
              <a:spcAft>
                <a:spcPts val="0"/>
              </a:spcAft>
              <a:buNone/>
            </a:pPr>
            <a:r>
              <a:rPr lang="en" sz="1200" dirty="0"/>
              <a:t>Introduction:</a:t>
            </a:r>
            <a:endParaRPr sz="1200" dirty="0"/>
          </a:p>
          <a:p>
            <a:pPr marL="0" lvl="0" indent="0" algn="l" rtl="0">
              <a:spcBef>
                <a:spcPts val="0"/>
              </a:spcBef>
              <a:spcAft>
                <a:spcPts val="0"/>
              </a:spcAft>
              <a:buNone/>
            </a:pPr>
            <a:r>
              <a:rPr lang="en" sz="1200" dirty="0"/>
              <a:t>In the field of healthcare, estimating hospitalization and medical care costs is crucial for effective resource allocation, financial planning, and decision-making. Data science techniques have emerged as powerful tools to analyze and predict these costs accurately. This documentation aims to provide an overview of the process, steps, advantages, and more, related to the use of data science in estimating hospitalization and medical care costs.</a:t>
            </a:r>
            <a:endParaRPr sz="1200" dirty="0"/>
          </a:p>
          <a:p>
            <a:pPr marL="0" lvl="0" indent="0" algn="l" rtl="0">
              <a:spcBef>
                <a:spcPts val="0"/>
              </a:spcBef>
              <a:spcAft>
                <a:spcPts val="0"/>
              </a:spcAft>
              <a:buNone/>
            </a:pPr>
            <a:r>
              <a:rPr lang="en" sz="1200" dirty="0"/>
              <a:t>Understanding the Problem:</a:t>
            </a:r>
            <a:endParaRPr sz="1200" dirty="0"/>
          </a:p>
          <a:p>
            <a:pPr marL="0" lvl="0" indent="0" algn="l" rtl="0">
              <a:spcBef>
                <a:spcPts val="0"/>
              </a:spcBef>
              <a:spcAft>
                <a:spcPts val="0"/>
              </a:spcAft>
              <a:buNone/>
            </a:pPr>
            <a:r>
              <a:rPr lang="en" sz="1200" dirty="0"/>
              <a:t>Data Collection and Preprocessing:</a:t>
            </a:r>
            <a:endParaRPr sz="1200" dirty="0"/>
          </a:p>
          <a:p>
            <a:pPr marL="0" lvl="0" indent="0" algn="l" rtl="0">
              <a:spcBef>
                <a:spcPts val="0"/>
              </a:spcBef>
              <a:spcAft>
                <a:spcPts val="0"/>
              </a:spcAft>
              <a:buNone/>
            </a:pPr>
            <a:r>
              <a:rPr lang="en" sz="1200" dirty="0"/>
              <a:t>The foundation of any data science project lies in the quality and relevance of the data. This section will outline the process of data collection, including identifying relevant sources, cleaning, and preprocessing the data to ensure its suitability for analysis.</a:t>
            </a:r>
            <a:endParaRPr sz="1200" dirty="0"/>
          </a:p>
          <a:p>
            <a:pPr marL="0" lvl="0" indent="0" algn="l" rtl="0">
              <a:spcBef>
                <a:spcPts val="0"/>
              </a:spcBef>
              <a:spcAft>
                <a:spcPts val="0"/>
              </a:spcAft>
              <a:buNone/>
            </a:pPr>
            <a:r>
              <a:rPr lang="en" sz="1200" dirty="0"/>
              <a:t>Feature Engineering:</a:t>
            </a:r>
            <a:endParaRPr sz="1200" dirty="0"/>
          </a:p>
          <a:p>
            <a:pPr marL="0" lvl="0" indent="0" algn="l" rtl="0">
              <a:spcBef>
                <a:spcPts val="0"/>
              </a:spcBef>
              <a:spcAft>
                <a:spcPts val="0"/>
              </a:spcAft>
              <a:buNone/>
            </a:pPr>
            <a:r>
              <a:rPr lang="en" sz="1200" dirty="0"/>
              <a:t>Feature engineering plays a crucial role in building accurate predictive models. This section will discuss techniques for identifying and creating relevant features from the collected data, such as demographic information, medical histories, diagnoses, procedures, and treatments.</a:t>
            </a:r>
            <a:endParaRPr sz="1200" dirty="0"/>
          </a:p>
          <a:p>
            <a:pPr marL="0" lvl="0" indent="0" algn="l" rtl="0">
              <a:spcBef>
                <a:spcPts val="0"/>
              </a:spcBef>
              <a:spcAft>
                <a:spcPts val="0"/>
              </a:spcAft>
              <a:buNone/>
            </a:pPr>
            <a:r>
              <a:rPr lang="en" sz="1200" dirty="0"/>
              <a:t>Model Selection and Training:</a:t>
            </a:r>
            <a:endParaRPr sz="1200" dirty="0"/>
          </a:p>
          <a:p>
            <a:pPr marL="0" lvl="0" indent="0" algn="l" rtl="0">
              <a:spcBef>
                <a:spcPts val="0"/>
              </a:spcBef>
              <a:spcAft>
                <a:spcPts val="0"/>
              </a:spcAft>
              <a:buNone/>
            </a:pPr>
            <a:r>
              <a:rPr lang="en" sz="1200" dirty="0"/>
              <a:t>Once the data is prepared, the next step involves selecting an appropriate predictive modeling technique. This section will explore various algorithms, such as linear regression, decision trees, random forests, and neural networks, and discuss their suitability for hospitalization and medical care cost estimation. It will also cover model training, validation, and evaluation techniques.</a:t>
            </a:r>
            <a:endParaRPr sz="1200" dirty="0"/>
          </a:p>
          <a:p>
            <a:pPr marL="0" lvl="0" indent="0" algn="l" rtl="0">
              <a:spcBef>
                <a:spcPts val="0"/>
              </a:spcBef>
              <a:spcAft>
                <a:spcPts val="0"/>
              </a:spcAft>
              <a:buNone/>
            </a:pPr>
            <a:r>
              <a:rPr lang="en" sz="1200" dirty="0"/>
              <a:t>Predictive Analysis:</a:t>
            </a:r>
            <a:endParaRPr sz="1200" dirty="0"/>
          </a:p>
          <a:p>
            <a:pPr marL="0" lvl="0" indent="0" algn="l" rtl="0">
              <a:spcBef>
                <a:spcPts val="0"/>
              </a:spcBef>
              <a:spcAft>
                <a:spcPts val="0"/>
              </a:spcAft>
              <a:buNone/>
            </a:pPr>
            <a:r>
              <a:rPr lang="en" sz="1200" dirty="0"/>
              <a:t>In this section, we will dive into the actual prediction process. We will explore how to use the trained model to predict hospitalization and medical care costs based on input data. Additionally, we will discuss the interpretation of the results and potential limitations of the predictions.</a:t>
            </a:r>
            <a:endParaRPr sz="1200" dirty="0"/>
          </a:p>
          <a:p>
            <a:pPr marL="0" lvl="0" indent="0" algn="l" rtl="0">
              <a:spcBef>
                <a:spcPts val="0"/>
              </a:spcBef>
              <a:spcAft>
                <a:spcPts val="0"/>
              </a:spcAft>
              <a:buNone/>
            </a:pPr>
            <a:r>
              <a:rPr lang="en" sz="1200" dirty="0"/>
              <a:t>Advantages of Data Science in Cost Estimation:</a:t>
            </a:r>
            <a:endParaRPr sz="1200" dirty="0"/>
          </a:p>
          <a:p>
            <a:pPr marL="0" lvl="0" indent="0" algn="l" rtl="0">
              <a:spcBef>
                <a:spcPts val="0"/>
              </a:spcBef>
              <a:spcAft>
                <a:spcPts val="0"/>
              </a:spcAft>
              <a:buNone/>
            </a:pPr>
            <a:r>
              <a:rPr lang="en" sz="1200" dirty="0"/>
              <a:t>This section will highlight the advantages of using data science techniques for hospitalization and medical care cost estimation. It will discuss how data-driven predictions can help healthcare providers, administrators, and policymakers make informed decisions, optimize resource allocation, and improve patient outcomes.</a:t>
            </a:r>
            <a:endParaRPr sz="1200" dirty="0"/>
          </a:p>
          <a:p>
            <a:pPr marL="0" lvl="0" indent="0" algn="l" rtl="0">
              <a:spcBef>
                <a:spcPts val="0"/>
              </a:spcBef>
              <a:spcAft>
                <a:spcPts val="0"/>
              </a:spcAft>
              <a:buNone/>
            </a:pPr>
            <a:r>
              <a:rPr lang="en" sz="1200" dirty="0"/>
              <a:t>Challenges and Limitations:</a:t>
            </a:r>
            <a:endParaRPr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SLIDES_API938181046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SLIDES_API938181046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SLIDES_API93818104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SLIDES_API93818104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SLIDES_API93818104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SLIDES_API93818104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SLIDES_API938181046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SLIDES_API93818104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SLIDES_API938181046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SLIDES_API938181046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SLIDES_API938181046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SLIDES_API93818104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SLIDES_API938181046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SLIDES_API938181046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SLIDES_API938181046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SLIDES_API93818104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SLIDES_API938181046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SLIDES_API938181046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Introduction_Slide_1">
  <p:cSld name="TITLE_1">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26" name="Google Shape;12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13"/>
          <p:cNvSpPr txBox="1">
            <a:spLocks noGrp="1"/>
          </p:cNvSpPr>
          <p:nvPr>
            <p:ph type="body" idx="1"/>
          </p:nvPr>
        </p:nvSpPr>
        <p:spPr>
          <a:xfrm>
            <a:off x="632175" y="1717350"/>
            <a:ext cx="5520900" cy="26523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sz="13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pic>
        <p:nvPicPr>
          <p:cNvPr id="128" name="Google Shape;128;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129" name="Google Shape;129;p13"/>
          <p:cNvPicPr preferRelativeResize="0"/>
          <p:nvPr/>
        </p:nvPicPr>
        <p:blipFill rotWithShape="1">
          <a:blip r:embed="rId3">
            <a:alphaModFix/>
          </a:blip>
          <a:srcRect l="7871" r="447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130"/>
        <p:cNvGrpSpPr/>
        <p:nvPr/>
      </p:nvGrpSpPr>
      <p:grpSpPr>
        <a:xfrm>
          <a:off x="0" y="0"/>
          <a:ext cx="0" cy="0"/>
          <a:chOff x="0" y="0"/>
          <a:chExt cx="0" cy="0"/>
        </a:xfrm>
      </p:grpSpPr>
      <p:sp>
        <p:nvSpPr>
          <p:cNvPr id="131" name="Google Shape;13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4"/>
          <p:cNvSpPr txBox="1">
            <a:spLocks noGrp="1"/>
          </p:cNvSpPr>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3" name="Google Shape;133;p14"/>
          <p:cNvSpPr txBox="1">
            <a:spLocks noGrp="1"/>
          </p:cNvSpPr>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134" name="Google Shape;134;p14"/>
          <p:cNvPicPr preferRelativeResize="0"/>
          <p:nvPr/>
        </p:nvPicPr>
        <p:blipFill rotWithShape="1">
          <a:blip r:embed="rId2">
            <a:alphaModFix/>
          </a:blip>
          <a:srcRect r="49205" b="13464"/>
          <a:stretch/>
        </p:blipFill>
        <p:spPr>
          <a:xfrm flipH="1">
            <a:off x="8025" y="3162568"/>
            <a:ext cx="1168200" cy="1980900"/>
          </a:xfrm>
          <a:prstGeom prst="rect">
            <a:avLst/>
          </a:prstGeom>
          <a:noFill/>
          <a:ln>
            <a:noFill/>
          </a:ln>
        </p:spPr>
      </p:pic>
      <p:sp>
        <p:nvSpPr>
          <p:cNvPr id="135" name="Google Shape;135;p14"/>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36" name="Google Shape;136;p14"/>
          <p:cNvSpPr txBox="1">
            <a:spLocks noGrp="1"/>
          </p:cNvSpPr>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137" name="Google Shape;137;p14"/>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38"/>
        <p:cNvGrpSpPr/>
        <p:nvPr/>
      </p:nvGrpSpPr>
      <p:grpSpPr>
        <a:xfrm>
          <a:off x="0" y="0"/>
          <a:ext cx="0" cy="0"/>
          <a:chOff x="0" y="0"/>
          <a:chExt cx="0" cy="0"/>
        </a:xfrm>
      </p:grpSpPr>
      <p:sp>
        <p:nvSpPr>
          <p:cNvPr id="139" name="Google Shape;139;p15"/>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0" name="Google Shape;140;p15"/>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a:endParaRPr/>
          </a:p>
        </p:txBody>
      </p:sp>
      <p:sp>
        <p:nvSpPr>
          <p:cNvPr id="141" name="Google Shape;141;p15"/>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2" name="Google Shape;142;p15"/>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15"/>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44" name="Google Shape;144;p15"/>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45" name="Google Shape;145;p15"/>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46" name="Google Shape;146;p15"/>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01</a:t>
            </a:r>
            <a:endParaRPr sz="500" b="1">
              <a:latin typeface="League Spartan"/>
              <a:ea typeface="League Spartan"/>
              <a:cs typeface="League Spartan"/>
              <a:sym typeface="League Spartan"/>
            </a:endParaRPr>
          </a:p>
        </p:txBody>
      </p:sp>
      <p:sp>
        <p:nvSpPr>
          <p:cNvPr id="147" name="Google Shape;147;p15"/>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02</a:t>
            </a:r>
            <a:endParaRPr sz="500" b="1">
              <a:latin typeface="League Spartan"/>
              <a:ea typeface="League Spartan"/>
              <a:cs typeface="League Spartan"/>
              <a:sym typeface="League Spartan"/>
            </a:endParaRPr>
          </a:p>
        </p:txBody>
      </p:sp>
      <p:sp>
        <p:nvSpPr>
          <p:cNvPr id="148" name="Google Shape;148;p15"/>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03</a:t>
            </a:r>
            <a:endParaRPr sz="500" b="1">
              <a:latin typeface="League Spartan"/>
              <a:ea typeface="League Spartan"/>
              <a:cs typeface="League Spartan"/>
              <a:sym typeface="League Spart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A_Title_Body_1">
  <p:cSld name="TITLE_1_1">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1" name="Google Shape;151;p16"/>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52" name="Google Shape;152;p16"/>
          <p:cNvSpPr>
            <a:spLocks noGrp="1"/>
          </p:cNvSpPr>
          <p:nvPr>
            <p:ph type="pic" idx="2"/>
          </p:nvPr>
        </p:nvSpPr>
        <p:spPr>
          <a:xfrm>
            <a:off x="5843075" y="632300"/>
            <a:ext cx="2615100" cy="3918900"/>
          </a:xfrm>
          <a:prstGeom prst="roundRect">
            <a:avLst>
              <a:gd name="adj" fmla="val 16667"/>
            </a:avLst>
          </a:prstGeom>
          <a:noFill/>
          <a:ln>
            <a:noFill/>
          </a:ln>
        </p:spPr>
      </p:sp>
      <p:sp>
        <p:nvSpPr>
          <p:cNvPr id="153" name="Google Shape;153;p16"/>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pic>
        <p:nvPicPr>
          <p:cNvPr id="154" name="Google Shape;154;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55" name="Google Shape;155;p16"/>
          <p:cNvSpPr txBox="1">
            <a:spLocks noGrp="1"/>
          </p:cNvSpPr>
          <p:nvPr>
            <p:ph type="subTitle" idx="1"/>
          </p:nvPr>
        </p:nvSpPr>
        <p:spPr>
          <a:xfrm>
            <a:off x="642700" y="1723725"/>
            <a:ext cx="3763800" cy="28275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ints 3_2">
  <p:cSld name="TITLE_1_1_2_1_1">
    <p:spTree>
      <p:nvGrpSpPr>
        <p:cNvPr id="1" name="Shape 156"/>
        <p:cNvGrpSpPr/>
        <p:nvPr/>
      </p:nvGrpSpPr>
      <p:grpSpPr>
        <a:xfrm>
          <a:off x="0" y="0"/>
          <a:ext cx="0" cy="0"/>
          <a:chOff x="0" y="0"/>
          <a:chExt cx="0" cy="0"/>
        </a:xfrm>
      </p:grpSpPr>
      <p:sp>
        <p:nvSpPr>
          <p:cNvPr id="157" name="Google Shape;15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8" name="Google Shape;158;p17"/>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59" name="Google Shape;159;p17"/>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160" name="Google Shape;160;p17"/>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61" name="Google Shape;161;p17"/>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162" name="Google Shape;162;p17"/>
          <p:cNvSpPr txBox="1">
            <a:spLocks noGrp="1"/>
          </p:cNvSpPr>
          <p:nvPr>
            <p:ph type="subTitle" idx="2"/>
          </p:nvPr>
        </p:nvSpPr>
        <p:spPr>
          <a:xfrm>
            <a:off x="1185925"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63" name="Google Shape;163;p17"/>
          <p:cNvSpPr txBox="1"/>
          <p:nvPr/>
        </p:nvSpPr>
        <p:spPr>
          <a:xfrm>
            <a:off x="642695" y="38073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03</a:t>
            </a:r>
            <a:endParaRPr sz="2000">
              <a:solidFill>
                <a:schemeClr val="accent4"/>
              </a:solidFill>
            </a:endParaRPr>
          </a:p>
        </p:txBody>
      </p:sp>
      <p:sp>
        <p:nvSpPr>
          <p:cNvPr id="164" name="Google Shape;164;p17"/>
          <p:cNvSpPr txBox="1">
            <a:spLocks noGrp="1"/>
          </p:cNvSpPr>
          <p:nvPr>
            <p:ph type="subTitle" idx="3"/>
          </p:nvPr>
        </p:nvSpPr>
        <p:spPr>
          <a:xfrm>
            <a:off x="1185925" y="37655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pic>
        <p:nvPicPr>
          <p:cNvPr id="165" name="Google Shape;165;p17"/>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66" name="Google Shape;166;p17"/>
          <p:cNvSpPr>
            <a:spLocks noGrp="1"/>
          </p:cNvSpPr>
          <p:nvPr>
            <p:ph type="pic" idx="4"/>
          </p:nvPr>
        </p:nvSpPr>
        <p:spPr>
          <a:xfrm>
            <a:off x="5843075" y="632300"/>
            <a:ext cx="2615100" cy="3918900"/>
          </a:xfrm>
          <a:prstGeom prst="roundRect">
            <a:avLst>
              <a:gd name="adj" fmla="val 16667"/>
            </a:avLst>
          </a:prstGeom>
          <a:noFill/>
          <a:ln>
            <a:noFill/>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167"/>
        <p:cNvGrpSpPr/>
        <p:nvPr/>
      </p:nvGrpSpPr>
      <p:grpSpPr>
        <a:xfrm>
          <a:off x="0" y="0"/>
          <a:ext cx="0" cy="0"/>
          <a:chOff x="0" y="0"/>
          <a:chExt cx="0" cy="0"/>
        </a:xfrm>
      </p:grpSpPr>
      <p:sp>
        <p:nvSpPr>
          <p:cNvPr id="168" name="Google Shape;16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9" name="Google Shape;169;p18"/>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70" name="Google Shape;170;p18"/>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01</a:t>
            </a:r>
            <a:endParaRPr sz="2000" b="1">
              <a:solidFill>
                <a:schemeClr val="accent4"/>
              </a:solidFill>
              <a:latin typeface="League Spartan"/>
              <a:ea typeface="League Spartan"/>
              <a:cs typeface="League Spartan"/>
              <a:sym typeface="League Spartan"/>
            </a:endParaRPr>
          </a:p>
        </p:txBody>
      </p:sp>
      <p:sp>
        <p:nvSpPr>
          <p:cNvPr id="171" name="Google Shape;171;p18"/>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72" name="Google Shape;172;p18"/>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02</a:t>
            </a:r>
            <a:endParaRPr sz="2000" b="1">
              <a:solidFill>
                <a:schemeClr val="accent4"/>
              </a:solidFill>
              <a:latin typeface="League Spartan"/>
              <a:ea typeface="League Spartan"/>
              <a:cs typeface="League Spartan"/>
              <a:sym typeface="League Spartan"/>
            </a:endParaRPr>
          </a:p>
        </p:txBody>
      </p:sp>
      <p:sp>
        <p:nvSpPr>
          <p:cNvPr id="173" name="Google Shape;173;p18"/>
          <p:cNvSpPr txBox="1">
            <a:spLocks noGrp="1"/>
          </p:cNvSpPr>
          <p:nvPr>
            <p:ph type="subTitle" idx="2"/>
          </p:nvPr>
        </p:nvSpPr>
        <p:spPr>
          <a:xfrm>
            <a:off x="4678425"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74" name="Google Shape;174;p18"/>
          <p:cNvSpPr>
            <a:spLocks noGrp="1"/>
          </p:cNvSpPr>
          <p:nvPr>
            <p:ph type="pic" idx="3"/>
          </p:nvPr>
        </p:nvSpPr>
        <p:spPr>
          <a:xfrm>
            <a:off x="642700" y="632300"/>
            <a:ext cx="2615100" cy="3918900"/>
          </a:xfrm>
          <a:prstGeom prst="roundRect">
            <a:avLst>
              <a:gd name="adj" fmla="val 16667"/>
            </a:avLst>
          </a:prstGeom>
          <a:noFill/>
          <a:ln>
            <a:noFill/>
          </a:ln>
        </p:spPr>
      </p:sp>
      <p:pic>
        <p:nvPicPr>
          <p:cNvPr id="175" name="Google Shape;175;p18"/>
          <p:cNvPicPr preferRelativeResize="0"/>
          <p:nvPr/>
        </p:nvPicPr>
        <p:blipFill rotWithShape="1">
          <a:blip r:embed="rId2">
            <a:alphaModFix/>
          </a:blip>
          <a:srcRect r="49205"/>
          <a:stretch/>
        </p:blipFill>
        <p:spPr>
          <a:xfrm flipH="1">
            <a:off x="0" y="-348137"/>
            <a:ext cx="1836600" cy="3599400"/>
          </a:xfrm>
          <a:prstGeom prst="rect">
            <a:avLst/>
          </a:prstGeom>
          <a:noFill/>
          <a:ln>
            <a:noFill/>
          </a:ln>
        </p:spPr>
      </p:pic>
      <p:pic>
        <p:nvPicPr>
          <p:cNvPr id="176" name="Google Shape;176;p18"/>
          <p:cNvPicPr preferRelativeResize="0"/>
          <p:nvPr/>
        </p:nvPicPr>
        <p:blipFill rotWithShape="1">
          <a:blip r:embed="rId2">
            <a:alphaModFix/>
          </a:blip>
          <a:srcRect r="49205"/>
          <a:stretch/>
        </p:blipFill>
        <p:spPr>
          <a:xfrm rot="10800000">
            <a:off x="0" y="1892238"/>
            <a:ext cx="1836600" cy="3599400"/>
          </a:xfrm>
          <a:prstGeom prst="rect">
            <a:avLst/>
          </a:prstGeom>
          <a:noFill/>
          <a:ln>
            <a:noFill/>
          </a:ln>
        </p:spPr>
      </p:pic>
      <p:sp>
        <p:nvSpPr>
          <p:cNvPr id="177" name="Google Shape;177;p18"/>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78"/>
        <p:cNvGrpSpPr/>
        <p:nvPr/>
      </p:nvGrpSpPr>
      <p:grpSpPr>
        <a:xfrm>
          <a:off x="0" y="0"/>
          <a:ext cx="0" cy="0"/>
          <a:chOff x="0" y="0"/>
          <a:chExt cx="0" cy="0"/>
        </a:xfrm>
      </p:grpSpPr>
      <p:sp>
        <p:nvSpPr>
          <p:cNvPr id="179" name="Google Shape;1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0" name="Google Shape;180;p19"/>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2800"/>
              <a:buNone/>
              <a:defRPr/>
            </a:lvl1pPr>
            <a:lvl2pPr lvl="1" algn="ctr" rtl="0">
              <a:spcBef>
                <a:spcPts val="0"/>
              </a:spcBef>
              <a:spcAft>
                <a:spcPts val="0"/>
              </a:spcAft>
              <a:buSzPts val="2800"/>
              <a:buNone/>
              <a:defRPr>
                <a:latin typeface="Poppins"/>
                <a:ea typeface="Poppins"/>
                <a:cs typeface="Poppins"/>
                <a:sym typeface="Poppins"/>
              </a:defRPr>
            </a:lvl2pPr>
            <a:lvl3pPr lvl="2" algn="ctr" rtl="0">
              <a:spcBef>
                <a:spcPts val="0"/>
              </a:spcBef>
              <a:spcAft>
                <a:spcPts val="0"/>
              </a:spcAft>
              <a:buSzPts val="2800"/>
              <a:buNone/>
              <a:defRPr>
                <a:latin typeface="Poppins"/>
                <a:ea typeface="Poppins"/>
                <a:cs typeface="Poppins"/>
                <a:sym typeface="Poppins"/>
              </a:defRPr>
            </a:lvl3pPr>
            <a:lvl4pPr lvl="3" algn="ctr" rtl="0">
              <a:spcBef>
                <a:spcPts val="0"/>
              </a:spcBef>
              <a:spcAft>
                <a:spcPts val="0"/>
              </a:spcAft>
              <a:buSzPts val="2800"/>
              <a:buNone/>
              <a:defRPr>
                <a:latin typeface="Poppins"/>
                <a:ea typeface="Poppins"/>
                <a:cs typeface="Poppins"/>
                <a:sym typeface="Poppins"/>
              </a:defRPr>
            </a:lvl4pPr>
            <a:lvl5pPr lvl="4" algn="ctr" rtl="0">
              <a:spcBef>
                <a:spcPts val="0"/>
              </a:spcBef>
              <a:spcAft>
                <a:spcPts val="0"/>
              </a:spcAft>
              <a:buSzPts val="2800"/>
              <a:buNone/>
              <a:defRPr>
                <a:latin typeface="Poppins"/>
                <a:ea typeface="Poppins"/>
                <a:cs typeface="Poppins"/>
                <a:sym typeface="Poppins"/>
              </a:defRPr>
            </a:lvl5pPr>
            <a:lvl6pPr lvl="5" algn="ctr" rtl="0">
              <a:spcBef>
                <a:spcPts val="0"/>
              </a:spcBef>
              <a:spcAft>
                <a:spcPts val="0"/>
              </a:spcAft>
              <a:buSzPts val="2800"/>
              <a:buNone/>
              <a:defRPr>
                <a:latin typeface="Poppins"/>
                <a:ea typeface="Poppins"/>
                <a:cs typeface="Poppins"/>
                <a:sym typeface="Poppins"/>
              </a:defRPr>
            </a:lvl6pPr>
            <a:lvl7pPr lvl="6" algn="ctr" rtl="0">
              <a:spcBef>
                <a:spcPts val="0"/>
              </a:spcBef>
              <a:spcAft>
                <a:spcPts val="0"/>
              </a:spcAft>
              <a:buSzPts val="2800"/>
              <a:buNone/>
              <a:defRPr>
                <a:latin typeface="Poppins"/>
                <a:ea typeface="Poppins"/>
                <a:cs typeface="Poppins"/>
                <a:sym typeface="Poppins"/>
              </a:defRPr>
            </a:lvl7pPr>
            <a:lvl8pPr lvl="7" algn="ctr" rtl="0">
              <a:spcBef>
                <a:spcPts val="0"/>
              </a:spcBef>
              <a:spcAft>
                <a:spcPts val="0"/>
              </a:spcAft>
              <a:buSzPts val="2800"/>
              <a:buNone/>
              <a:defRPr>
                <a:latin typeface="Poppins"/>
                <a:ea typeface="Poppins"/>
                <a:cs typeface="Poppins"/>
                <a:sym typeface="Poppins"/>
              </a:defRPr>
            </a:lvl8pPr>
            <a:lvl9pPr lvl="8" algn="ctr" rtl="0">
              <a:spcBef>
                <a:spcPts val="0"/>
              </a:spcBef>
              <a:spcAft>
                <a:spcPts val="0"/>
              </a:spcAft>
              <a:buSzPts val="2800"/>
              <a:buNone/>
              <a:defRPr>
                <a:latin typeface="Poppins"/>
                <a:ea typeface="Poppins"/>
                <a:cs typeface="Poppins"/>
                <a:sym typeface="Poppins"/>
              </a:defRPr>
            </a:lvl9pPr>
          </a:lstStyle>
          <a:p>
            <a:endParaRPr/>
          </a:p>
        </p:txBody>
      </p:sp>
      <p:pic>
        <p:nvPicPr>
          <p:cNvPr id="181" name="Google Shape;181;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ctrTitle"/>
          </p:nvPr>
        </p:nvSpPr>
        <p:spPr>
          <a:xfrm rot="10800000" flipV="1">
            <a:off x="845414" y="924038"/>
            <a:ext cx="7453172" cy="1215889"/>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IN" b="1" i="1" dirty="0">
                <a:solidFill>
                  <a:srgbClr val="FF0000"/>
                </a:solidFill>
                <a:effectLst>
                  <a:outerShdw blurRad="38100" dist="38100" dir="2700000" algn="tl">
                    <a:srgbClr val="000000">
                      <a:alpha val="43137"/>
                    </a:srgbClr>
                  </a:outerShdw>
                </a:effectLst>
                <a:latin typeface="Times ROMAN"/>
              </a:rPr>
              <a:t>DATA SCIENCE PROJECT</a:t>
            </a:r>
          </a:p>
        </p:txBody>
      </p:sp>
      <p:sp>
        <p:nvSpPr>
          <p:cNvPr id="187" name="Google Shape;187;p20"/>
          <p:cNvSpPr txBox="1">
            <a:spLocks noGrp="1"/>
          </p:cNvSpPr>
          <p:nvPr>
            <p:ph type="subTitle" idx="1"/>
          </p:nvPr>
        </p:nvSpPr>
        <p:spPr>
          <a:xfrm>
            <a:off x="1628776" y="2314577"/>
            <a:ext cx="5543549" cy="996177"/>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US" sz="6200" dirty="0">
                <a:latin typeface="Algerian" panose="04020705040A02060702" pitchFamily="82" charset="0"/>
              </a:rPr>
              <a:t>ESTIMATION PREDICATION OF HOSPILATISATION  OF MEDICAL CARE COST</a:t>
            </a:r>
          </a:p>
          <a:p>
            <a:pPr marL="0" lvl="0" indent="0" algn="ctr" rtl="0">
              <a:spcBef>
                <a:spcPts val="0"/>
              </a:spcBef>
              <a:spcAft>
                <a:spcPts val="0"/>
              </a:spcAft>
              <a:buNone/>
            </a:pPr>
            <a:endParaRPr lang="en-US" sz="6200" dirty="0">
              <a:latin typeface="Algerian" panose="04020705040A02060702" pitchFamily="82" charset="0"/>
            </a:endParaRPr>
          </a:p>
          <a:p>
            <a:pPr marL="0" lvl="0" indent="0" algn="ctr" rtl="0">
              <a:spcBef>
                <a:spcPts val="0"/>
              </a:spcBef>
              <a:spcAft>
                <a:spcPts val="0"/>
              </a:spcAft>
              <a:buNone/>
            </a:pPr>
            <a:r>
              <a:rPr lang="en-US" dirty="0">
                <a:latin typeface="Bernard MT Condensed" panose="02050806060905020404" pitchFamily="18" charset="0"/>
              </a:rPr>
              <a:t>                    </a:t>
            </a:r>
          </a:p>
          <a:p>
            <a:pPr marL="0" lvl="0" indent="0" algn="ctr" rtl="0">
              <a:spcBef>
                <a:spcPts val="0"/>
              </a:spcBef>
              <a:spcAft>
                <a:spcPts val="0"/>
              </a:spcAft>
              <a:buNone/>
            </a:pPr>
            <a:r>
              <a:rPr lang="en-US" sz="1400" dirty="0">
                <a:latin typeface="Berlin Sans FB Demi" panose="020E0802020502020306" pitchFamily="34" charset="0"/>
              </a:rPr>
              <a:t>                      </a:t>
            </a:r>
          </a:p>
          <a:p>
            <a:pPr marL="0" lvl="0" indent="0" algn="ctr" rtl="0">
              <a:spcBef>
                <a:spcPts val="0"/>
              </a:spcBef>
              <a:spcAft>
                <a:spcPts val="0"/>
              </a:spcAft>
              <a:buNone/>
            </a:pPr>
            <a:r>
              <a:rPr lang="en-US" sz="1400" dirty="0">
                <a:latin typeface="Berlin Sans FB Demi" panose="020E0802020502020306"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 for your time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Estimating Hospitalization and Medical Care Costs in Data Science: A Comprehensive Documentation</a:t>
            </a:r>
            <a:endParaRPr/>
          </a:p>
        </p:txBody>
      </p:sp>
      <p:sp>
        <p:nvSpPr>
          <p:cNvPr id="193" name="Google Shape;193;p21"/>
          <p:cNvSpPr txBox="1">
            <a:spLocks noGrp="1"/>
          </p:cNvSpPr>
          <p:nvPr>
            <p:ph type="body" idx="1"/>
          </p:nvPr>
        </p:nvSpPr>
        <p:spPr>
          <a:xfrm>
            <a:off x="632175" y="1717350"/>
            <a:ext cx="5520900" cy="2652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In the field of healthcare, estimating hospitalization and medical care costs is crucial for effective resource allocation, financial planning, and decision-making. Data science techniques have emerged as powerful tools to analyze and predict these costs accurately. This documentation aims to provide an overview of the process, steps, advantages, and more, related to the use of data science in estimating hospitalization and medical care costs.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In the field of healthcare, estimating hospitalization and medical care costs is crucial for effective resource allocation, financial planning, and decision-making.</a:t>
            </a:r>
            <a:endParaRPr/>
          </a:p>
        </p:txBody>
      </p:sp>
      <p:sp>
        <p:nvSpPr>
          <p:cNvPr id="199" name="Google Shape;199;p22"/>
          <p:cNvSpPr txBox="1">
            <a:spLocks noGrp="1"/>
          </p:cNvSpPr>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Data science techniques have emerged as powerful tools to analyze and predict these costs accurately.</a:t>
            </a:r>
            <a:endParaRPr/>
          </a:p>
        </p:txBody>
      </p:sp>
      <p:sp>
        <p:nvSpPr>
          <p:cNvPr id="200" name="Google Shape;200;p22"/>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201" name="Google Shape;201;p22"/>
          <p:cNvSpPr txBox="1">
            <a:spLocks noGrp="1"/>
          </p:cNvSpPr>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This documentation aims to provide an overview of the process, steps, advantages, and more, related to the use of data science in estimating hospitalization and medical care costs.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The foundation of any data science project lies in the quality and relevance of the data.</a:t>
            </a:r>
            <a:endParaRPr/>
          </a:p>
        </p:txBody>
      </p:sp>
      <p:sp>
        <p:nvSpPr>
          <p:cNvPr id="207" name="Google Shape;207;p23"/>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Understanding the Problem</a:t>
            </a:r>
            <a:endParaRPr/>
          </a:p>
        </p:txBody>
      </p:sp>
      <p:sp>
        <p:nvSpPr>
          <p:cNvPr id="208" name="Google Shape;208;p23"/>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a:t>Data Collection and Preprocessing:</a:t>
            </a:r>
            <a:endParaRPr/>
          </a:p>
        </p:txBody>
      </p:sp>
      <p:sp>
        <p:nvSpPr>
          <p:cNvPr id="209" name="Google Shape;209;p23"/>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a:t>This section will outline the process of data collection, including identifying relevant sources, cleaning, and preprocessing the data to ensure its suitability for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 Engineering</a:t>
            </a:r>
            <a:endParaRPr/>
          </a:p>
        </p:txBody>
      </p:sp>
      <p:sp>
        <p:nvSpPr>
          <p:cNvPr id="215" name="Google Shape;215;p24"/>
          <p:cNvSpPr txBox="1">
            <a:spLocks noGrp="1"/>
          </p:cNvSpPr>
          <p:nvPr>
            <p:ph type="subTitle" idx="1"/>
          </p:nvPr>
        </p:nvSpPr>
        <p:spPr>
          <a:xfrm>
            <a:off x="642700" y="1723725"/>
            <a:ext cx="3763800" cy="282750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
              <a:t>Feature engineering plays a crucial role in building accurate predictive models.</a:t>
            </a:r>
            <a:endParaRPr/>
          </a:p>
          <a:p>
            <a:pPr marL="457200" lvl="0" indent="-311150" algn="l" rtl="0">
              <a:lnSpc>
                <a:spcPct val="110000"/>
              </a:lnSpc>
              <a:spcBef>
                <a:spcPts val="0"/>
              </a:spcBef>
              <a:spcAft>
                <a:spcPts val="0"/>
              </a:spcAft>
              <a:buSzPts val="1300"/>
              <a:buChar char="●"/>
            </a:pPr>
            <a:r>
              <a:rPr lang="en"/>
              <a:t>This section will discuss techniques for identifying and creating relevant features from the collected data, such as demographic information, medical histories, diagnoses, procedures, and treatments.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Selection and Training</a:t>
            </a:r>
            <a:endParaRPr/>
          </a:p>
        </p:txBody>
      </p:sp>
      <p:sp>
        <p:nvSpPr>
          <p:cNvPr id="221" name="Google Shape;221;p25"/>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It will also cover model training, validation, and evaluation techniques.</a:t>
            </a:r>
            <a:endParaRPr/>
          </a:p>
        </p:txBody>
      </p:sp>
      <p:sp>
        <p:nvSpPr>
          <p:cNvPr id="222" name="Google Shape;222;p25"/>
          <p:cNvSpPr txBox="1">
            <a:spLocks noGrp="1"/>
          </p:cNvSpPr>
          <p:nvPr>
            <p:ph type="subTitle" idx="2"/>
          </p:nvPr>
        </p:nvSpPr>
        <p:spPr>
          <a:xfrm>
            <a:off x="1185925" y="27263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Once the data is prepared, the next step involves selecting an appropriate predictive modeling technique.</a:t>
            </a:r>
            <a:endParaRPr/>
          </a:p>
        </p:txBody>
      </p:sp>
      <p:sp>
        <p:nvSpPr>
          <p:cNvPr id="223" name="Google Shape;223;p25"/>
          <p:cNvSpPr txBox="1">
            <a:spLocks noGrp="1"/>
          </p:cNvSpPr>
          <p:nvPr>
            <p:ph type="subTitle" idx="3"/>
          </p:nvPr>
        </p:nvSpPr>
        <p:spPr>
          <a:xfrm>
            <a:off x="1185925" y="37655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This section will explore various algorithms, such as linear regression, decision trees, random forests, and neural networks, and discuss their suitability for hospitalization and medical care cost estimation.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In this section, we will dive into the actual prediction process.</a:t>
            </a:r>
            <a:endParaRPr/>
          </a:p>
        </p:txBody>
      </p:sp>
      <p:sp>
        <p:nvSpPr>
          <p:cNvPr id="229" name="Google Shape;229;p26"/>
          <p:cNvSpPr txBox="1">
            <a:spLocks noGrp="1"/>
          </p:cNvSpPr>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We will explore how to use the trained model to predict hospitalization and medical care costs based on input data.</a:t>
            </a:r>
            <a:endParaRPr/>
          </a:p>
        </p:txBody>
      </p:sp>
      <p:sp>
        <p:nvSpPr>
          <p:cNvPr id="230" name="Google Shape;230;p26"/>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Predictive Analysis</a:t>
            </a:r>
            <a:endParaRPr/>
          </a:p>
        </p:txBody>
      </p:sp>
      <p:sp>
        <p:nvSpPr>
          <p:cNvPr id="231" name="Google Shape;231;p26"/>
          <p:cNvSpPr txBox="1">
            <a:spLocks noGrp="1"/>
          </p:cNvSpPr>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Additionally, we will discuss the interpretation of the results and potential limitations of the predictions.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Advantages of Data Science in Cost Estimation</a:t>
            </a:r>
            <a:endParaRPr/>
          </a:p>
        </p:txBody>
      </p:sp>
      <p:sp>
        <p:nvSpPr>
          <p:cNvPr id="237" name="Google Shape;237;p27"/>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It will discuss how data-driven predictions can help healthcare providers, administrators, and policymakers make informed decisions, optimize resource allocation, and improve patient outcomes.</a:t>
            </a:r>
            <a:endParaRPr/>
          </a:p>
        </p:txBody>
      </p:sp>
      <p:sp>
        <p:nvSpPr>
          <p:cNvPr id="238" name="Google Shape;238;p27"/>
          <p:cNvSpPr txBox="1">
            <a:spLocks noGrp="1"/>
          </p:cNvSpPr>
          <p:nvPr>
            <p:ph type="subTitle" idx="2"/>
          </p:nvPr>
        </p:nvSpPr>
        <p:spPr>
          <a:xfrm>
            <a:off x="4678425" y="27263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This section will highlight the advantages of using data science techniques for hospitalization and medical care cost estimation.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Challenges and Limitations</a:t>
            </a:r>
            <a:endParaRPr/>
          </a:p>
        </p:txBody>
      </p:sp>
      <p:sp>
        <p:nvSpPr>
          <p:cNvPr id="244" name="Google Shape;244;p28"/>
          <p:cNvSpPr txBox="1">
            <a:spLocks noGrp="1"/>
          </p:cNvSpPr>
          <p:nvPr>
            <p:ph type="subTitle" idx="1"/>
          </p:nvPr>
        </p:nvSpPr>
        <p:spPr>
          <a:xfrm>
            <a:off x="642700" y="1723725"/>
            <a:ext cx="3763800" cy="2827500"/>
          </a:xfrm>
          <a:prstGeom prst="rect">
            <a:avLst/>
          </a:prstGeom>
        </p:spPr>
        <p:txBody>
          <a:bodyPr spcFirstLastPara="1" wrap="square" lIns="91425" tIns="91425" rIns="91425" bIns="91425" anchor="t" anchorCtr="0">
            <a:noAutofit/>
          </a:bodyPr>
          <a:lstStyle/>
          <a:p>
            <a:pPr marL="146050" indent="0" algn="l"/>
            <a:r>
              <a:rPr lang="en-US" b="0" i="0" dirty="0">
                <a:solidFill>
                  <a:srgbClr val="202124"/>
                </a:solidFill>
                <a:effectLst/>
                <a:latin typeface="Google Sans"/>
              </a:rPr>
              <a:t> </a:t>
            </a:r>
          </a:p>
          <a:p>
            <a:pPr algn="l">
              <a:buFont typeface="Arial" panose="020B0604020202020204" pitchFamily="34" charset="0"/>
              <a:buChar char="•"/>
            </a:pPr>
            <a:r>
              <a:rPr lang="en-US" b="0" i="0" dirty="0">
                <a:solidFill>
                  <a:srgbClr val="202124"/>
                </a:solidFill>
                <a:effectLst/>
                <a:latin typeface="Google Sans"/>
              </a:rPr>
              <a:t>Generation of Data from Multiple Sources. ...</a:t>
            </a:r>
          </a:p>
          <a:p>
            <a:pPr algn="l">
              <a:buFont typeface="Arial" panose="020B0604020202020204" pitchFamily="34" charset="0"/>
              <a:buChar char="•"/>
            </a:pPr>
            <a:r>
              <a:rPr lang="en-US" b="0" i="0" dirty="0">
                <a:solidFill>
                  <a:srgbClr val="202124"/>
                </a:solidFill>
                <a:effectLst/>
                <a:latin typeface="Google Sans"/>
              </a:rPr>
              <a:t>Identification of Business Issues. ...</a:t>
            </a:r>
          </a:p>
          <a:p>
            <a:pPr algn="l">
              <a:buFont typeface="Arial" panose="020B0604020202020204" pitchFamily="34" charset="0"/>
              <a:buChar char="•"/>
            </a:pPr>
            <a:r>
              <a:rPr lang="en-US" b="0" i="0" dirty="0">
                <a:solidFill>
                  <a:srgbClr val="202124"/>
                </a:solidFill>
                <a:effectLst/>
                <a:latin typeface="Google Sans"/>
              </a:rPr>
              <a:t>Communication of Results to Non-Technical Stakeholders. ...</a:t>
            </a:r>
          </a:p>
          <a:p>
            <a:pPr algn="l">
              <a:buFont typeface="Arial" panose="020B0604020202020204" pitchFamily="34" charset="0"/>
              <a:buChar char="•"/>
            </a:pPr>
            <a:r>
              <a:rPr lang="en-US" b="0" i="0" dirty="0">
                <a:solidFill>
                  <a:srgbClr val="202124"/>
                </a:solidFill>
                <a:effectLst/>
                <a:latin typeface="Google Sans"/>
              </a:rPr>
              <a:t>Data Security. ...</a:t>
            </a:r>
          </a:p>
          <a:p>
            <a:pPr algn="l">
              <a:buFont typeface="Arial" panose="020B0604020202020204" pitchFamily="34" charset="0"/>
              <a:buChar char="•"/>
            </a:pPr>
            <a:r>
              <a:rPr lang="en-US" b="0" i="0" dirty="0">
                <a:solidFill>
                  <a:srgbClr val="202124"/>
                </a:solidFill>
                <a:effectLst/>
                <a:latin typeface="Google Sans"/>
              </a:rPr>
              <a:t>Efficient Collaboration. ...</a:t>
            </a:r>
          </a:p>
          <a:p>
            <a:pPr algn="l">
              <a:buFont typeface="Arial" panose="020B0604020202020204" pitchFamily="34" charset="0"/>
              <a:buChar char="•"/>
            </a:pPr>
            <a:r>
              <a:rPr lang="en-US" b="0" i="0" dirty="0">
                <a:solidFill>
                  <a:srgbClr val="202124"/>
                </a:solidFill>
                <a:effectLst/>
                <a:latin typeface="Google Sans"/>
              </a:rPr>
              <a:t>Selection of Non-Specific KPI Metrics.</a:t>
            </a: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TotalTime>
  <Words>870</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Berlin Sans FB Demi</vt:lpstr>
      <vt:lpstr>Bernard MT Condensed</vt:lpstr>
      <vt:lpstr>Lato Light</vt:lpstr>
      <vt:lpstr>Times ROMAN</vt:lpstr>
      <vt:lpstr>Arial</vt:lpstr>
      <vt:lpstr>Algerian</vt:lpstr>
      <vt:lpstr>League Spartan</vt:lpstr>
      <vt:lpstr>Poppins</vt:lpstr>
      <vt:lpstr>Calibri</vt:lpstr>
      <vt:lpstr>Nunito</vt:lpstr>
      <vt:lpstr>Open Sans Medium</vt:lpstr>
      <vt:lpstr>Google Sans</vt:lpstr>
      <vt:lpstr>Shift</vt:lpstr>
      <vt:lpstr>DATA SCIENCE PROJECT</vt:lpstr>
      <vt:lpstr>Estimating Hospitalization and Medical Care Costs in Data Science: A Comprehensive Documentation</vt:lpstr>
      <vt:lpstr>Introduction</vt:lpstr>
      <vt:lpstr>Understanding the Problem</vt:lpstr>
      <vt:lpstr>Feature Engineering</vt:lpstr>
      <vt:lpstr>Model Selection and Training</vt:lpstr>
      <vt:lpstr>Predictive Analysis</vt:lpstr>
      <vt:lpstr>Advantages of Data Science in Cost Estimation</vt:lpstr>
      <vt:lpstr>Challenges and Limitations</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Madhu priya k</dc:creator>
  <cp:lastModifiedBy>Madhu priya k</cp:lastModifiedBy>
  <cp:revision>2</cp:revision>
  <dcterms:modified xsi:type="dcterms:W3CDTF">2023-08-27T17:45:50Z</dcterms:modified>
</cp:coreProperties>
</file>