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6" r:id="rId15"/>
    <p:sldId id="277" r:id="rId16"/>
    <p:sldId id="278" r:id="rId17"/>
    <p:sldId id="270" r:id="rId18"/>
    <p:sldId id="272" r:id="rId19"/>
    <p:sldId id="274" r:id="rId20"/>
    <p:sldId id="275"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116" d="100"/>
          <a:sy n="116" d="100"/>
        </p:scale>
        <p:origin x="3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3/31/2023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CEF 440</a:t>
            </a:r>
            <a:r>
              <a:rPr lang="fr-FR" dirty="0" smtClean="0"/>
              <a:t>:</a:t>
            </a:r>
            <a:endParaRPr lang="fr-FR" dirty="0"/>
          </a:p>
        </p:txBody>
      </p:sp>
      <p:sp>
        <p:nvSpPr>
          <p:cNvPr id="3" name="Subtitle 2"/>
          <p:cNvSpPr>
            <a:spLocks noGrp="1"/>
          </p:cNvSpPr>
          <p:nvPr>
            <p:ph type="subTitle" idx="1"/>
          </p:nvPr>
        </p:nvSpPr>
        <p:spPr>
          <a:xfrm>
            <a:off x="832022" y="3657600"/>
            <a:ext cx="7785228" cy="1947333"/>
          </a:xfrm>
        </p:spPr>
        <p:txBody>
          <a:bodyPr>
            <a:noAutofit/>
          </a:bodyPr>
          <a:lstStyle/>
          <a:p>
            <a:r>
              <a:rPr lang="en-US" sz="4800" dirty="0" smtClean="0"/>
              <a:t>INTERNET AND MOBILE PROGRAMMING</a:t>
            </a:r>
            <a:endParaRPr lang="fr-FR" sz="4800" dirty="0"/>
          </a:p>
        </p:txBody>
      </p:sp>
      <p:sp>
        <p:nvSpPr>
          <p:cNvPr id="4" name="TextBox 3"/>
          <p:cNvSpPr txBox="1"/>
          <p:nvPr/>
        </p:nvSpPr>
        <p:spPr>
          <a:xfrm>
            <a:off x="7397579" y="5857103"/>
            <a:ext cx="3368230" cy="369332"/>
          </a:xfrm>
          <a:prstGeom prst="rect">
            <a:avLst/>
          </a:prstGeom>
          <a:noFill/>
        </p:spPr>
        <p:txBody>
          <a:bodyPr wrap="none" rtlCol="0">
            <a:spAutoFit/>
          </a:bodyPr>
          <a:lstStyle/>
          <a:p>
            <a:r>
              <a:rPr lang="en-US" dirty="0" smtClean="0"/>
              <a:t>SUPERVISOR: DR. NKEMENI V.</a:t>
            </a:r>
            <a:endParaRPr lang="fr-FR" dirty="0"/>
          </a:p>
        </p:txBody>
      </p:sp>
    </p:spTree>
    <p:extLst>
      <p:ext uri="{BB962C8B-B14F-4D97-AF65-F5344CB8AC3E}">
        <p14:creationId xmlns:p14="http://schemas.microsoft.com/office/powerpoint/2010/main" val="1802445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07" y="1828800"/>
            <a:ext cx="5943601" cy="491524"/>
          </a:xfrm>
        </p:spPr>
        <p:txBody>
          <a:bodyPr>
            <a:normAutofit fontScale="77500" lnSpcReduction="20000"/>
          </a:bodyPr>
          <a:lstStyle/>
          <a:p>
            <a:pPr marL="0" indent="0">
              <a:buNone/>
            </a:pPr>
            <a:r>
              <a:rPr lang="en-US" sz="4000" b="1" dirty="0"/>
              <a:t>Definition</a:t>
            </a:r>
            <a:endParaRPr lang="fr-FR" sz="4000" dirty="0"/>
          </a:p>
        </p:txBody>
      </p:sp>
      <p:sp>
        <p:nvSpPr>
          <p:cNvPr id="4" name="Text Placeholder 3"/>
          <p:cNvSpPr>
            <a:spLocks noGrp="1"/>
          </p:cNvSpPr>
          <p:nvPr>
            <p:ph type="body" sz="half" idx="2"/>
          </p:nvPr>
        </p:nvSpPr>
        <p:spPr>
          <a:xfrm>
            <a:off x="791305" y="2726724"/>
            <a:ext cx="10576912" cy="1911179"/>
          </a:xfrm>
        </p:spPr>
        <p:txBody>
          <a:bodyPr>
            <a:noAutofit/>
          </a:bodyPr>
          <a:lstStyle/>
          <a:p>
            <a:r>
              <a:rPr lang="en-US" sz="2400" b="1" dirty="0"/>
              <a:t>Mobile programming</a:t>
            </a:r>
            <a:r>
              <a:rPr lang="en-US" sz="2400" dirty="0"/>
              <a:t>, also known as </a:t>
            </a:r>
            <a:r>
              <a:rPr lang="en-US" sz="2400" b="1" dirty="0"/>
              <a:t>mobile application development</a:t>
            </a:r>
            <a:r>
              <a:rPr lang="en-US" sz="2400" dirty="0"/>
              <a:t>, is the process of creating software solutions (applications) that run on a mobile device</a:t>
            </a:r>
            <a:endParaRPr lang="en-US" sz="2400" dirty="0" smtClean="0"/>
          </a:p>
        </p:txBody>
      </p:sp>
    </p:spTree>
    <p:extLst>
      <p:ext uri="{BB962C8B-B14F-4D97-AF65-F5344CB8AC3E}">
        <p14:creationId xmlns:p14="http://schemas.microsoft.com/office/powerpoint/2010/main" val="1067771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461" y="856735"/>
            <a:ext cx="9769604" cy="922638"/>
          </a:xfrm>
        </p:spPr>
        <p:txBody>
          <a:bodyPr>
            <a:normAutofit/>
          </a:bodyPr>
          <a:lstStyle/>
          <a:p>
            <a:pPr marL="0" indent="0">
              <a:buNone/>
            </a:pPr>
            <a:r>
              <a:rPr lang="en-US" sz="3100" dirty="0" smtClean="0"/>
              <a:t>Criteria to choose a programming language</a:t>
            </a:r>
            <a:endParaRPr lang="fr-FR" sz="3100" dirty="0"/>
          </a:p>
        </p:txBody>
      </p:sp>
      <p:sp>
        <p:nvSpPr>
          <p:cNvPr id="4" name="Text Placeholder 3"/>
          <p:cNvSpPr>
            <a:spLocks noGrp="1"/>
          </p:cNvSpPr>
          <p:nvPr>
            <p:ph type="body" sz="half" idx="2"/>
          </p:nvPr>
        </p:nvSpPr>
        <p:spPr>
          <a:xfrm>
            <a:off x="552406" y="1779374"/>
            <a:ext cx="8031420" cy="3863546"/>
          </a:xfrm>
        </p:spPr>
        <p:txBody>
          <a:bodyPr>
            <a:normAutofit/>
          </a:bodyPr>
          <a:lstStyle/>
          <a:p>
            <a:pPr marL="457200" indent="-457200">
              <a:buFont typeface="Wingdings" panose="05000000000000000000" pitchFamily="2" charset="2"/>
              <a:buChar char="Ø"/>
            </a:pPr>
            <a:r>
              <a:rPr lang="en-US" sz="2800" b="1" dirty="0"/>
              <a:t>Type of application</a:t>
            </a:r>
            <a:endParaRPr lang="fr-FR" sz="2800" dirty="0"/>
          </a:p>
          <a:p>
            <a:pPr marL="457200" indent="-457200">
              <a:buFont typeface="Wingdings" panose="05000000000000000000" pitchFamily="2" charset="2"/>
              <a:buChar char="Ø"/>
            </a:pPr>
            <a:r>
              <a:rPr lang="en-US" sz="2800" b="1" dirty="0"/>
              <a:t>Identifying the framework to be used</a:t>
            </a:r>
            <a:endParaRPr lang="fr-FR" sz="2800" dirty="0"/>
          </a:p>
          <a:p>
            <a:pPr marL="457200" indent="-457200">
              <a:buFont typeface="Wingdings" panose="05000000000000000000" pitchFamily="2" charset="2"/>
              <a:buChar char="Ø"/>
            </a:pPr>
            <a:r>
              <a:rPr lang="en-US" sz="2800" b="1" dirty="0"/>
              <a:t>Maintainability</a:t>
            </a:r>
            <a:endParaRPr lang="fr-FR" sz="2800" dirty="0"/>
          </a:p>
          <a:p>
            <a:pPr marL="457200" indent="-457200">
              <a:buFont typeface="Wingdings" panose="05000000000000000000" pitchFamily="2" charset="2"/>
              <a:buChar char="Ø"/>
            </a:pPr>
            <a:r>
              <a:rPr lang="en-US" sz="2800" b="1" dirty="0" smtClean="0"/>
              <a:t>Scalability</a:t>
            </a:r>
          </a:p>
          <a:p>
            <a:pPr marL="457200" indent="-457200">
              <a:buFont typeface="Wingdings" panose="05000000000000000000" pitchFamily="2" charset="2"/>
              <a:buChar char="Ø"/>
            </a:pPr>
            <a:r>
              <a:rPr lang="en-US" sz="2800" b="1" dirty="0"/>
              <a:t>Security</a:t>
            </a:r>
            <a:endParaRPr lang="fr-FR" sz="2800" dirty="0"/>
          </a:p>
          <a:p>
            <a:pPr marL="457200" indent="-457200">
              <a:buFont typeface="Wingdings" panose="05000000000000000000" pitchFamily="2" charset="2"/>
              <a:buChar char="Ø"/>
            </a:pPr>
            <a:r>
              <a:rPr lang="en-US" sz="2800" b="1" dirty="0"/>
              <a:t>Community </a:t>
            </a:r>
            <a:r>
              <a:rPr lang="en-US" sz="2800" b="1" dirty="0" smtClean="0"/>
              <a:t>support</a:t>
            </a:r>
            <a:endParaRPr lang="fr-FR" sz="2800" dirty="0"/>
          </a:p>
          <a:p>
            <a:pPr marL="457200" lvl="0" indent="-457200">
              <a:buFont typeface="Wingdings" panose="05000000000000000000" pitchFamily="2" charset="2"/>
              <a:buChar char="Ø"/>
            </a:pPr>
            <a:endParaRPr lang="fr-FR" sz="2600" dirty="0"/>
          </a:p>
        </p:txBody>
      </p:sp>
    </p:spTree>
    <p:extLst>
      <p:ext uri="{BB962C8B-B14F-4D97-AF65-F5344CB8AC3E}">
        <p14:creationId xmlns:p14="http://schemas.microsoft.com/office/powerpoint/2010/main" val="3782165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3912" y="2776151"/>
            <a:ext cx="9687699" cy="2308324"/>
          </a:xfrm>
          <a:prstGeom prst="rect">
            <a:avLst/>
          </a:prstGeom>
          <a:noFill/>
        </p:spPr>
        <p:txBody>
          <a:bodyPr wrap="square" rtlCol="0">
            <a:spAutoFit/>
          </a:bodyPr>
          <a:lstStyle/>
          <a:p>
            <a:r>
              <a:rPr lang="en-US" sz="4800" b="1" dirty="0" smtClean="0"/>
              <a:t>III. </a:t>
            </a:r>
            <a:r>
              <a:rPr lang="en-US" sz="4800" b="1" dirty="0"/>
              <a:t>MOBILE APP DEVELOPMENT </a:t>
            </a:r>
            <a:r>
              <a:rPr lang="en-US" sz="4800" b="1" dirty="0" smtClean="0"/>
              <a:t>			FRAMEWORKS</a:t>
            </a:r>
            <a:endParaRPr lang="fr-FR" sz="4800" dirty="0"/>
          </a:p>
          <a:p>
            <a:endParaRPr lang="fr-FR" sz="4800" dirty="0"/>
          </a:p>
        </p:txBody>
      </p:sp>
    </p:spTree>
    <p:extLst>
      <p:ext uri="{BB962C8B-B14F-4D97-AF65-F5344CB8AC3E}">
        <p14:creationId xmlns:p14="http://schemas.microsoft.com/office/powerpoint/2010/main" val="2085079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07" y="1828800"/>
            <a:ext cx="5943601" cy="491524"/>
          </a:xfrm>
        </p:spPr>
        <p:txBody>
          <a:bodyPr>
            <a:normAutofit fontScale="77500" lnSpcReduction="20000"/>
          </a:bodyPr>
          <a:lstStyle/>
          <a:p>
            <a:pPr marL="0" indent="0">
              <a:buNone/>
            </a:pPr>
            <a:r>
              <a:rPr lang="en-US" sz="4000" b="1" dirty="0"/>
              <a:t>Definition</a:t>
            </a:r>
            <a:endParaRPr lang="fr-FR" sz="4000" dirty="0"/>
          </a:p>
        </p:txBody>
      </p:sp>
      <p:sp>
        <p:nvSpPr>
          <p:cNvPr id="4" name="Text Placeholder 3"/>
          <p:cNvSpPr>
            <a:spLocks noGrp="1"/>
          </p:cNvSpPr>
          <p:nvPr>
            <p:ph type="body" sz="half" idx="2"/>
          </p:nvPr>
        </p:nvSpPr>
        <p:spPr>
          <a:xfrm>
            <a:off x="791305" y="2726724"/>
            <a:ext cx="10576912" cy="1911179"/>
          </a:xfrm>
        </p:spPr>
        <p:txBody>
          <a:bodyPr>
            <a:noAutofit/>
          </a:bodyPr>
          <a:lstStyle/>
          <a:p>
            <a:r>
              <a:rPr lang="en-US" sz="2400" dirty="0"/>
              <a:t>A mobile app framework is a software creation platform that includes tools and templates, compilers, debugging tools, interfaces among other things that is used to design mobile applications or support mobile app development</a:t>
            </a:r>
            <a:endParaRPr lang="en-US" sz="2400" dirty="0" smtClean="0"/>
          </a:p>
        </p:txBody>
      </p:sp>
    </p:spTree>
    <p:extLst>
      <p:ext uri="{BB962C8B-B14F-4D97-AF65-F5344CB8AC3E}">
        <p14:creationId xmlns:p14="http://schemas.microsoft.com/office/powerpoint/2010/main" val="3692634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45" y="510746"/>
            <a:ext cx="5943601" cy="491524"/>
          </a:xfrm>
        </p:spPr>
        <p:txBody>
          <a:bodyPr>
            <a:normAutofit fontScale="77500" lnSpcReduction="20000"/>
          </a:bodyPr>
          <a:lstStyle/>
          <a:p>
            <a:pPr marL="0" indent="0">
              <a:buNone/>
            </a:pPr>
            <a:r>
              <a:rPr lang="en-US" sz="4000" b="1" dirty="0" smtClean="0"/>
              <a:t>Categories of frameworks</a:t>
            </a:r>
            <a:endParaRPr lang="fr-FR" sz="4000" dirty="0"/>
          </a:p>
        </p:txBody>
      </p:sp>
      <p:sp>
        <p:nvSpPr>
          <p:cNvPr id="4" name="Text Placeholder 3"/>
          <p:cNvSpPr>
            <a:spLocks noGrp="1"/>
          </p:cNvSpPr>
          <p:nvPr>
            <p:ph type="body" sz="half" idx="2"/>
          </p:nvPr>
        </p:nvSpPr>
        <p:spPr>
          <a:xfrm>
            <a:off x="560645" y="1331784"/>
            <a:ext cx="10576912" cy="4714789"/>
          </a:xfrm>
        </p:spPr>
        <p:txBody>
          <a:bodyPr>
            <a:noAutofit/>
          </a:bodyPr>
          <a:lstStyle/>
          <a:p>
            <a:pPr marL="342900" lvl="0" indent="-342900">
              <a:buFont typeface="Wingdings" panose="05000000000000000000" pitchFamily="2" charset="2"/>
              <a:buChar char="Ø"/>
            </a:pPr>
            <a:r>
              <a:rPr lang="en-US" sz="2400" b="1" dirty="0"/>
              <a:t>Native Application Frameworks: </a:t>
            </a:r>
            <a:r>
              <a:rPr lang="en-US" sz="2400" dirty="0"/>
              <a:t>These are frameworks used to generate mobile applications meant for a single operating system</a:t>
            </a:r>
            <a:r>
              <a:rPr lang="en-US" sz="2400" dirty="0" smtClean="0"/>
              <a:t>.</a:t>
            </a:r>
            <a:r>
              <a:rPr lang="en-US" sz="2400" dirty="0"/>
              <a:t> Example </a:t>
            </a:r>
            <a:r>
              <a:rPr lang="en-US" sz="2400" b="1" dirty="0"/>
              <a:t>Android </a:t>
            </a:r>
            <a:r>
              <a:rPr lang="en-US" sz="2400" b="1" dirty="0" smtClean="0"/>
              <a:t>Studio</a:t>
            </a:r>
          </a:p>
          <a:p>
            <a:pPr marL="342900" lvl="0" indent="-342900">
              <a:buFont typeface="Wingdings" panose="05000000000000000000" pitchFamily="2" charset="2"/>
              <a:buChar char="Ø"/>
            </a:pPr>
            <a:r>
              <a:rPr lang="en-US" sz="2400" b="1" dirty="0"/>
              <a:t>Web Application frameworks: </a:t>
            </a:r>
            <a:r>
              <a:rPr lang="en-US" sz="2400" dirty="0"/>
              <a:t>Web applications </a:t>
            </a:r>
            <a:r>
              <a:rPr lang="en-US" sz="2400" dirty="0" smtClean="0"/>
              <a:t>are only accessible through a browser and are hosted on a server on the internet  </a:t>
            </a:r>
            <a:r>
              <a:rPr lang="en-US" sz="2400" dirty="0"/>
              <a:t>Example </a:t>
            </a:r>
            <a:r>
              <a:rPr lang="en-US" sz="2400" b="1" dirty="0"/>
              <a:t>JQuery mobile, WordPress</a:t>
            </a:r>
            <a:r>
              <a:rPr lang="en-US" sz="2400" dirty="0" smtClean="0"/>
              <a:t>.</a:t>
            </a:r>
          </a:p>
          <a:p>
            <a:pPr marL="342900" lvl="0" indent="-342900">
              <a:buFont typeface="Wingdings" panose="05000000000000000000" pitchFamily="2" charset="2"/>
              <a:buChar char="Ø"/>
            </a:pPr>
            <a:r>
              <a:rPr lang="en-US" sz="2400" b="1" dirty="0"/>
              <a:t>Cross-platform application frameworks: </a:t>
            </a:r>
            <a:r>
              <a:rPr lang="en-US" sz="2400" dirty="0"/>
              <a:t>Cross-platform apps are those applications that can be run on windows, mac, android, and IOS with a single code source</a:t>
            </a:r>
            <a:r>
              <a:rPr lang="en-US" sz="2400" dirty="0" smtClean="0"/>
              <a:t>. </a:t>
            </a:r>
            <a:r>
              <a:rPr lang="en-US" sz="2400" dirty="0"/>
              <a:t>Example </a:t>
            </a:r>
            <a:r>
              <a:rPr lang="en-US" sz="2400" b="1" dirty="0"/>
              <a:t>Ionic, </a:t>
            </a:r>
            <a:r>
              <a:rPr lang="en-US" sz="2400" b="1" dirty="0" err="1"/>
              <a:t>Xamarin</a:t>
            </a:r>
            <a:r>
              <a:rPr lang="en-US" sz="2400" b="1" dirty="0"/>
              <a:t>, React Native, flutter.</a:t>
            </a:r>
            <a:endParaRPr lang="en-US" sz="2400" b="1" dirty="0" smtClean="0"/>
          </a:p>
        </p:txBody>
      </p:sp>
    </p:spTree>
    <p:extLst>
      <p:ext uri="{BB962C8B-B14F-4D97-AF65-F5344CB8AC3E}">
        <p14:creationId xmlns:p14="http://schemas.microsoft.com/office/powerpoint/2010/main" val="3461532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305" y="742779"/>
            <a:ext cx="4826900" cy="491524"/>
          </a:xfrm>
        </p:spPr>
        <p:txBody>
          <a:bodyPr>
            <a:noAutofit/>
          </a:bodyPr>
          <a:lstStyle/>
          <a:p>
            <a:pPr marL="0" indent="0">
              <a:buNone/>
            </a:pPr>
            <a:r>
              <a:rPr lang="en-US" sz="3200" b="1" dirty="0" smtClean="0"/>
              <a:t>Native app framework</a:t>
            </a:r>
            <a:endParaRPr lang="fr-FR" sz="3200" b="1" dirty="0"/>
          </a:p>
        </p:txBody>
      </p:sp>
      <p:sp>
        <p:nvSpPr>
          <p:cNvPr id="4" name="Text Placeholder 3"/>
          <p:cNvSpPr>
            <a:spLocks noGrp="1"/>
          </p:cNvSpPr>
          <p:nvPr>
            <p:ph type="body" sz="half" idx="2"/>
          </p:nvPr>
        </p:nvSpPr>
        <p:spPr>
          <a:xfrm>
            <a:off x="791305" y="1631092"/>
            <a:ext cx="4283204" cy="4604951"/>
          </a:xfrm>
        </p:spPr>
        <p:txBody>
          <a:bodyPr>
            <a:noAutofit/>
          </a:bodyPr>
          <a:lstStyle/>
          <a:p>
            <a:r>
              <a:rPr lang="en-US" sz="2400" u="sng" dirty="0" smtClean="0"/>
              <a:t>Advantages</a:t>
            </a:r>
            <a:endParaRPr lang="en-US" sz="2400" u="sng" dirty="0"/>
          </a:p>
          <a:p>
            <a:pPr marL="342900" indent="-342900">
              <a:buFont typeface="Wingdings" panose="05000000000000000000" pitchFamily="2" charset="2"/>
              <a:buChar char="Ø"/>
            </a:pPr>
            <a:r>
              <a:rPr lang="en-US" sz="2400" b="1" dirty="0" smtClean="0"/>
              <a:t>Simplified design process</a:t>
            </a:r>
          </a:p>
          <a:p>
            <a:pPr marL="342900" indent="-342900">
              <a:buFont typeface="Wingdings" panose="05000000000000000000" pitchFamily="2" charset="2"/>
              <a:buChar char="Ø"/>
            </a:pPr>
            <a:r>
              <a:rPr lang="en-US" sz="2400" b="1" dirty="0" smtClean="0"/>
              <a:t>More performant apps</a:t>
            </a:r>
          </a:p>
          <a:p>
            <a:endParaRPr lang="en-US" sz="2400" u="sng" dirty="0" smtClean="0"/>
          </a:p>
          <a:p>
            <a:r>
              <a:rPr lang="en-US" sz="2400" u="sng" dirty="0" smtClean="0"/>
              <a:t>Disadvantages</a:t>
            </a:r>
          </a:p>
          <a:p>
            <a:pPr marL="342900" indent="-342900">
              <a:buFont typeface="Wingdings" panose="05000000000000000000" pitchFamily="2" charset="2"/>
              <a:buChar char="Ø"/>
            </a:pPr>
            <a:r>
              <a:rPr lang="en-US" sz="2400" b="1" dirty="0" smtClean="0"/>
              <a:t>Limited audience</a:t>
            </a:r>
          </a:p>
          <a:p>
            <a:pPr marL="342900" indent="-342900">
              <a:buFont typeface="Wingdings" panose="05000000000000000000" pitchFamily="2" charset="2"/>
              <a:buChar char="Ø"/>
            </a:pPr>
            <a:r>
              <a:rPr lang="en-US" sz="2400" b="1" dirty="0" smtClean="0"/>
              <a:t>Code not reusable </a:t>
            </a:r>
          </a:p>
        </p:txBody>
      </p:sp>
      <p:sp>
        <p:nvSpPr>
          <p:cNvPr id="5" name="Content Placeholder 2"/>
          <p:cNvSpPr txBox="1">
            <a:spLocks/>
          </p:cNvSpPr>
          <p:nvPr/>
        </p:nvSpPr>
        <p:spPr>
          <a:xfrm>
            <a:off x="6376086" y="718065"/>
            <a:ext cx="5593492" cy="49152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3200" b="1" dirty="0" smtClean="0"/>
              <a:t>Cross-platform framework</a:t>
            </a:r>
            <a:endParaRPr lang="fr-FR" sz="3200" b="1" dirty="0"/>
          </a:p>
        </p:txBody>
      </p:sp>
      <p:sp>
        <p:nvSpPr>
          <p:cNvPr id="6" name="Text Placeholder 3"/>
          <p:cNvSpPr txBox="1">
            <a:spLocks/>
          </p:cNvSpPr>
          <p:nvPr/>
        </p:nvSpPr>
        <p:spPr>
          <a:xfrm>
            <a:off x="7822300" y="1169772"/>
            <a:ext cx="2429690" cy="1911179"/>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200" kern="1200" cap="none">
                <a:solidFill>
                  <a:schemeClr val="bg2">
                    <a:lumMod val="50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000" kern="1200" cap="none">
                <a:solidFill>
                  <a:schemeClr val="bg2">
                    <a:lumMod val="50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9pPr>
          </a:lstStyle>
          <a:p>
            <a:endParaRPr lang="en-US" sz="2400" dirty="0" smtClean="0"/>
          </a:p>
        </p:txBody>
      </p:sp>
      <p:sp>
        <p:nvSpPr>
          <p:cNvPr id="2" name="TextBox 1"/>
          <p:cNvSpPr txBox="1"/>
          <p:nvPr/>
        </p:nvSpPr>
        <p:spPr>
          <a:xfrm>
            <a:off x="6376086" y="1481438"/>
            <a:ext cx="4695567" cy="4471993"/>
          </a:xfrm>
          <a:prstGeom prst="rect">
            <a:avLst/>
          </a:prstGeom>
          <a:noFill/>
        </p:spPr>
        <p:txBody>
          <a:bodyPr wrap="square" rtlCol="0">
            <a:spAutoFit/>
          </a:bodyPr>
          <a:lstStyle/>
          <a:p>
            <a:pPr lvl="0">
              <a:spcBef>
                <a:spcPct val="20000"/>
              </a:spcBef>
              <a:spcAft>
                <a:spcPts val="600"/>
              </a:spcAft>
              <a:buClr>
                <a:prstClr val="white"/>
              </a:buClr>
              <a:buSzPct val="80000"/>
            </a:pPr>
            <a:r>
              <a:rPr lang="en-US" sz="2400" u="sng" dirty="0">
                <a:solidFill>
                  <a:srgbClr val="D06F1E">
                    <a:lumMod val="50000"/>
                  </a:srgbClr>
                </a:solidFill>
              </a:rPr>
              <a:t>Advantages</a:t>
            </a:r>
          </a:p>
          <a:p>
            <a:pPr marL="342900" lvl="0" indent="-342900">
              <a:spcBef>
                <a:spcPct val="20000"/>
              </a:spcBef>
              <a:spcAft>
                <a:spcPts val="600"/>
              </a:spcAft>
              <a:buClr>
                <a:prstClr val="white"/>
              </a:buClr>
              <a:buSzPct val="80000"/>
              <a:buFont typeface="Wingdings" panose="05000000000000000000" pitchFamily="2" charset="2"/>
              <a:buChar char="Ø"/>
            </a:pPr>
            <a:r>
              <a:rPr lang="en-US" sz="2400" b="1" dirty="0" smtClean="0">
                <a:solidFill>
                  <a:srgbClr val="D06F1E">
                    <a:lumMod val="50000"/>
                  </a:srgbClr>
                </a:solidFill>
              </a:rPr>
              <a:t>Reusable code</a:t>
            </a:r>
            <a:endParaRPr lang="en-US" sz="2400" b="1" dirty="0">
              <a:solidFill>
                <a:srgbClr val="D06F1E">
                  <a:lumMod val="50000"/>
                </a:srgbClr>
              </a:solidFill>
            </a:endParaRPr>
          </a:p>
          <a:p>
            <a:pPr marL="342900" lvl="0" indent="-342900">
              <a:spcBef>
                <a:spcPct val="20000"/>
              </a:spcBef>
              <a:spcAft>
                <a:spcPts val="600"/>
              </a:spcAft>
              <a:buClr>
                <a:prstClr val="white"/>
              </a:buClr>
              <a:buSzPct val="80000"/>
              <a:buFont typeface="Wingdings" panose="05000000000000000000" pitchFamily="2" charset="2"/>
              <a:buChar char="Ø"/>
            </a:pPr>
            <a:r>
              <a:rPr lang="en-US" sz="2400" b="1" dirty="0" smtClean="0">
                <a:solidFill>
                  <a:srgbClr val="D06F1E">
                    <a:lumMod val="50000"/>
                  </a:srgbClr>
                </a:solidFill>
              </a:rPr>
              <a:t>Very short deployment time</a:t>
            </a:r>
          </a:p>
          <a:p>
            <a:pPr marL="342900" lvl="0" indent="-342900">
              <a:spcBef>
                <a:spcPct val="20000"/>
              </a:spcBef>
              <a:spcAft>
                <a:spcPts val="600"/>
              </a:spcAft>
              <a:buClr>
                <a:prstClr val="white"/>
              </a:buClr>
              <a:buSzPct val="80000"/>
              <a:buFont typeface="Wingdings" panose="05000000000000000000" pitchFamily="2" charset="2"/>
              <a:buChar char="Ø"/>
            </a:pPr>
            <a:r>
              <a:rPr lang="en-US" sz="2400" b="1" dirty="0" smtClean="0">
                <a:solidFill>
                  <a:srgbClr val="D06F1E">
                    <a:lumMod val="50000"/>
                  </a:srgbClr>
                </a:solidFill>
              </a:rPr>
              <a:t>Extended audience</a:t>
            </a:r>
          </a:p>
          <a:p>
            <a:pPr lvl="0">
              <a:spcBef>
                <a:spcPct val="20000"/>
              </a:spcBef>
              <a:spcAft>
                <a:spcPts val="600"/>
              </a:spcAft>
              <a:buClr>
                <a:prstClr val="white"/>
              </a:buClr>
              <a:buSzPct val="80000"/>
            </a:pPr>
            <a:endParaRPr lang="en-US" sz="2400" u="sng" dirty="0">
              <a:solidFill>
                <a:srgbClr val="D06F1E">
                  <a:lumMod val="50000"/>
                </a:srgbClr>
              </a:solidFill>
            </a:endParaRPr>
          </a:p>
          <a:p>
            <a:pPr lvl="0">
              <a:spcBef>
                <a:spcPct val="20000"/>
              </a:spcBef>
              <a:spcAft>
                <a:spcPts val="600"/>
              </a:spcAft>
              <a:buClr>
                <a:prstClr val="white"/>
              </a:buClr>
              <a:buSzPct val="80000"/>
            </a:pPr>
            <a:r>
              <a:rPr lang="en-US" sz="2400" u="sng" dirty="0">
                <a:solidFill>
                  <a:srgbClr val="D06F1E">
                    <a:lumMod val="50000"/>
                  </a:srgbClr>
                </a:solidFill>
              </a:rPr>
              <a:t>Disadvantages</a:t>
            </a:r>
          </a:p>
          <a:p>
            <a:pPr marL="342900" lvl="0" indent="-342900">
              <a:spcBef>
                <a:spcPct val="20000"/>
              </a:spcBef>
              <a:spcAft>
                <a:spcPts val="600"/>
              </a:spcAft>
              <a:buClr>
                <a:prstClr val="white"/>
              </a:buClr>
              <a:buSzPct val="80000"/>
              <a:buFont typeface="Wingdings" panose="05000000000000000000" pitchFamily="2" charset="2"/>
              <a:buChar char="Ø"/>
            </a:pPr>
            <a:r>
              <a:rPr lang="en-US" sz="2400" b="1" dirty="0" smtClean="0">
                <a:solidFill>
                  <a:srgbClr val="D06F1E">
                    <a:lumMod val="50000"/>
                  </a:srgbClr>
                </a:solidFill>
              </a:rPr>
              <a:t>Possible design mismatch on various platforms</a:t>
            </a:r>
            <a:endParaRPr lang="en-US" sz="2400" b="1" dirty="0">
              <a:solidFill>
                <a:srgbClr val="D06F1E">
                  <a:lumMod val="50000"/>
                </a:srgbClr>
              </a:solidFill>
            </a:endParaRPr>
          </a:p>
          <a:p>
            <a:pPr marL="342900" lvl="0" indent="-342900">
              <a:spcBef>
                <a:spcPct val="20000"/>
              </a:spcBef>
              <a:spcAft>
                <a:spcPts val="600"/>
              </a:spcAft>
              <a:buClr>
                <a:prstClr val="white"/>
              </a:buClr>
              <a:buSzPct val="80000"/>
              <a:buFont typeface="Wingdings" panose="05000000000000000000" pitchFamily="2" charset="2"/>
              <a:buChar char="Ø"/>
            </a:pPr>
            <a:r>
              <a:rPr lang="en-US" sz="2400" b="1" dirty="0" smtClean="0">
                <a:solidFill>
                  <a:srgbClr val="D06F1E">
                    <a:lumMod val="50000"/>
                  </a:srgbClr>
                </a:solidFill>
              </a:rPr>
              <a:t>Limited user experience </a:t>
            </a:r>
            <a:endParaRPr lang="en-US" sz="2400" b="1" dirty="0">
              <a:solidFill>
                <a:srgbClr val="D06F1E">
                  <a:lumMod val="50000"/>
                </a:srgbClr>
              </a:solidFill>
            </a:endParaRPr>
          </a:p>
        </p:txBody>
      </p:sp>
    </p:spTree>
    <p:extLst>
      <p:ext uri="{BB962C8B-B14F-4D97-AF65-F5344CB8AC3E}">
        <p14:creationId xmlns:p14="http://schemas.microsoft.com/office/powerpoint/2010/main" val="5500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08" y="1482811"/>
            <a:ext cx="8072608" cy="491524"/>
          </a:xfrm>
        </p:spPr>
        <p:txBody>
          <a:bodyPr>
            <a:noAutofit/>
          </a:bodyPr>
          <a:lstStyle/>
          <a:p>
            <a:pPr marL="0" indent="0">
              <a:buNone/>
            </a:pPr>
            <a:r>
              <a:rPr lang="en-US" sz="3200" b="1" dirty="0" smtClean="0"/>
              <a:t>Some criteria for choosing a framework</a:t>
            </a:r>
            <a:endParaRPr lang="fr-FR" sz="3200" dirty="0"/>
          </a:p>
        </p:txBody>
      </p:sp>
      <p:sp>
        <p:nvSpPr>
          <p:cNvPr id="4" name="Text Placeholder 3"/>
          <p:cNvSpPr>
            <a:spLocks noGrp="1"/>
          </p:cNvSpPr>
          <p:nvPr>
            <p:ph type="body" sz="half" idx="2"/>
          </p:nvPr>
        </p:nvSpPr>
        <p:spPr>
          <a:xfrm>
            <a:off x="478266" y="2435654"/>
            <a:ext cx="10576912" cy="2572951"/>
          </a:xfrm>
        </p:spPr>
        <p:txBody>
          <a:bodyPr>
            <a:noAutofit/>
          </a:bodyPr>
          <a:lstStyle/>
          <a:p>
            <a:pPr marL="342900" indent="-342900">
              <a:buFont typeface="Wingdings" panose="05000000000000000000" pitchFamily="2" charset="2"/>
              <a:buChar char="Ø"/>
            </a:pPr>
            <a:r>
              <a:rPr lang="en-US" sz="2400" dirty="0" smtClean="0"/>
              <a:t>Programming</a:t>
            </a:r>
            <a:r>
              <a:rPr lang="fr-FR" sz="2400" dirty="0"/>
              <a:t> </a:t>
            </a:r>
            <a:r>
              <a:rPr lang="en-US" sz="2400" dirty="0" smtClean="0"/>
              <a:t>Language</a:t>
            </a:r>
          </a:p>
          <a:p>
            <a:pPr marL="342900" indent="-342900">
              <a:buFont typeface="Wingdings" panose="05000000000000000000" pitchFamily="2" charset="2"/>
              <a:buChar char="Ø"/>
            </a:pPr>
            <a:r>
              <a:rPr lang="en-US" sz="2400" dirty="0" smtClean="0"/>
              <a:t>Performance</a:t>
            </a:r>
          </a:p>
          <a:p>
            <a:pPr marL="342900" indent="-342900">
              <a:buFont typeface="Wingdings" panose="05000000000000000000" pitchFamily="2" charset="2"/>
              <a:buChar char="Ø"/>
            </a:pPr>
            <a:r>
              <a:rPr lang="en-US" sz="2400" dirty="0" smtClean="0"/>
              <a:t>Community</a:t>
            </a:r>
            <a:r>
              <a:rPr lang="fr-FR" sz="2400" dirty="0" smtClean="0"/>
              <a:t> </a:t>
            </a:r>
            <a:r>
              <a:rPr lang="en-US" sz="2400" dirty="0" smtClean="0"/>
              <a:t>support</a:t>
            </a:r>
          </a:p>
          <a:p>
            <a:pPr marL="342900" indent="-342900">
              <a:buFont typeface="Wingdings" panose="05000000000000000000" pitchFamily="2" charset="2"/>
              <a:buChar char="Ø"/>
            </a:pPr>
            <a:r>
              <a:rPr lang="en-US" sz="2400" dirty="0"/>
              <a:t>Code Reusability</a:t>
            </a:r>
            <a:endParaRPr lang="en-US" sz="2400" dirty="0" smtClean="0"/>
          </a:p>
        </p:txBody>
      </p:sp>
    </p:spTree>
    <p:extLst>
      <p:ext uri="{BB962C8B-B14F-4D97-AF65-F5344CB8AC3E}">
        <p14:creationId xmlns:p14="http://schemas.microsoft.com/office/powerpoint/2010/main" val="1302249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323" y="2520778"/>
            <a:ext cx="11434120" cy="2308324"/>
          </a:xfrm>
          <a:prstGeom prst="rect">
            <a:avLst/>
          </a:prstGeom>
          <a:noFill/>
        </p:spPr>
        <p:txBody>
          <a:bodyPr wrap="square" rtlCol="0">
            <a:spAutoFit/>
          </a:bodyPr>
          <a:lstStyle/>
          <a:p>
            <a:r>
              <a:rPr lang="en-US" sz="4800" b="1" dirty="0" smtClean="0"/>
              <a:t>IV. </a:t>
            </a:r>
            <a:r>
              <a:rPr lang="en-US" sz="4800" b="1" dirty="0"/>
              <a:t>COLLECTION AND ANALYSIS OF </a:t>
            </a:r>
            <a:r>
              <a:rPr lang="en-US" sz="4800" b="1" dirty="0" smtClean="0"/>
              <a:t>					REQUIREMENTS </a:t>
            </a:r>
            <a:r>
              <a:rPr lang="en-US" sz="4800" b="1" dirty="0"/>
              <a:t>FOR MOBILE APPS</a:t>
            </a:r>
            <a:endParaRPr lang="fr-FR" sz="4800" dirty="0"/>
          </a:p>
          <a:p>
            <a:endParaRPr lang="fr-FR" sz="4800" dirty="0"/>
          </a:p>
        </p:txBody>
      </p:sp>
    </p:spTree>
    <p:extLst>
      <p:ext uri="{BB962C8B-B14F-4D97-AF65-F5344CB8AC3E}">
        <p14:creationId xmlns:p14="http://schemas.microsoft.com/office/powerpoint/2010/main" val="2037722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07" y="1828800"/>
            <a:ext cx="5943601" cy="491524"/>
          </a:xfrm>
        </p:spPr>
        <p:txBody>
          <a:bodyPr>
            <a:normAutofit fontScale="77500" lnSpcReduction="20000"/>
          </a:bodyPr>
          <a:lstStyle/>
          <a:p>
            <a:pPr marL="0" indent="0">
              <a:buNone/>
            </a:pPr>
            <a:r>
              <a:rPr lang="en-US" sz="4000" b="1" dirty="0" smtClean="0"/>
              <a:t>Definition</a:t>
            </a:r>
            <a:endParaRPr lang="fr-FR" sz="4000" dirty="0"/>
          </a:p>
        </p:txBody>
      </p:sp>
      <p:sp>
        <p:nvSpPr>
          <p:cNvPr id="4" name="Text Placeholder 3"/>
          <p:cNvSpPr>
            <a:spLocks noGrp="1"/>
          </p:cNvSpPr>
          <p:nvPr>
            <p:ph type="body" sz="half" idx="2"/>
          </p:nvPr>
        </p:nvSpPr>
        <p:spPr>
          <a:xfrm>
            <a:off x="791305" y="2726725"/>
            <a:ext cx="10576912" cy="1021492"/>
          </a:xfrm>
        </p:spPr>
        <p:txBody>
          <a:bodyPr>
            <a:noAutofit/>
          </a:bodyPr>
          <a:lstStyle/>
          <a:p>
            <a:r>
              <a:rPr lang="en-US" sz="2400" dirty="0"/>
              <a:t>The collection and analysis aim to produce an important document known as the </a:t>
            </a:r>
            <a:r>
              <a:rPr lang="en-US" sz="2400" b="1" dirty="0"/>
              <a:t>Software Requirement Specification (SRS)</a:t>
            </a:r>
            <a:r>
              <a:rPr lang="en-US" sz="2400" dirty="0"/>
              <a:t>.</a:t>
            </a:r>
            <a:endParaRPr lang="en-US" sz="2400" dirty="0" smtClean="0"/>
          </a:p>
        </p:txBody>
      </p:sp>
    </p:spTree>
    <p:extLst>
      <p:ext uri="{BB962C8B-B14F-4D97-AF65-F5344CB8AC3E}">
        <p14:creationId xmlns:p14="http://schemas.microsoft.com/office/powerpoint/2010/main" val="693534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07" y="1828800"/>
            <a:ext cx="5943601" cy="491524"/>
          </a:xfrm>
        </p:spPr>
        <p:txBody>
          <a:bodyPr>
            <a:normAutofit fontScale="92500" lnSpcReduction="20000"/>
          </a:bodyPr>
          <a:lstStyle/>
          <a:p>
            <a:pPr marL="0" indent="0">
              <a:buNone/>
            </a:pPr>
            <a:r>
              <a:rPr lang="en-US" sz="3200" b="1" dirty="0"/>
              <a:t>Collection of Requirements</a:t>
            </a:r>
            <a:endParaRPr lang="fr-FR" sz="3200" dirty="0"/>
          </a:p>
        </p:txBody>
      </p:sp>
      <p:sp>
        <p:nvSpPr>
          <p:cNvPr id="4" name="Text Placeholder 3"/>
          <p:cNvSpPr>
            <a:spLocks noGrp="1"/>
          </p:cNvSpPr>
          <p:nvPr>
            <p:ph type="body" sz="half" idx="2"/>
          </p:nvPr>
        </p:nvSpPr>
        <p:spPr>
          <a:xfrm>
            <a:off x="791305" y="2726724"/>
            <a:ext cx="10576912" cy="3303373"/>
          </a:xfrm>
        </p:spPr>
        <p:txBody>
          <a:bodyPr>
            <a:noAutofit/>
          </a:bodyPr>
          <a:lstStyle/>
          <a:p>
            <a:pPr marL="285750" indent="-285750">
              <a:buFont typeface="Wingdings" panose="05000000000000000000" pitchFamily="2" charset="2"/>
              <a:buChar char="Ø"/>
            </a:pPr>
            <a:r>
              <a:rPr lang="en-US" sz="2400" dirty="0"/>
              <a:t>Clear idea description</a:t>
            </a:r>
          </a:p>
          <a:p>
            <a:pPr marL="285750" indent="-285750">
              <a:buFont typeface="Wingdings" panose="05000000000000000000" pitchFamily="2" charset="2"/>
              <a:buChar char="Ø"/>
            </a:pPr>
            <a:r>
              <a:rPr lang="en-US" sz="2400" dirty="0"/>
              <a:t>Determine basic navigation patterns</a:t>
            </a:r>
          </a:p>
          <a:p>
            <a:pPr marL="285750" indent="-285750">
              <a:buFont typeface="Wingdings" panose="05000000000000000000" pitchFamily="2" charset="2"/>
              <a:buChar char="Ø"/>
            </a:pPr>
            <a:r>
              <a:rPr lang="en-US" sz="2400" dirty="0"/>
              <a:t>Collect market information</a:t>
            </a:r>
          </a:p>
          <a:p>
            <a:pPr marL="285750" indent="-285750">
              <a:buFont typeface="Wingdings" panose="05000000000000000000" pitchFamily="2" charset="2"/>
              <a:buChar char="Ø"/>
            </a:pPr>
            <a:r>
              <a:rPr lang="en-US" sz="2400" dirty="0"/>
              <a:t>Choose what features an application should have</a:t>
            </a:r>
          </a:p>
          <a:p>
            <a:pPr marL="285750" indent="-285750">
              <a:buFont typeface="Wingdings" panose="05000000000000000000" pitchFamily="2" charset="2"/>
              <a:buChar char="Ø"/>
            </a:pPr>
            <a:r>
              <a:rPr lang="en-US" sz="2400" dirty="0"/>
              <a:t>Prepare a functional specification</a:t>
            </a:r>
          </a:p>
          <a:p>
            <a:pPr marL="285750" indent="-285750">
              <a:buFont typeface="Wingdings" panose="05000000000000000000" pitchFamily="2" charset="2"/>
              <a:buChar char="Ø"/>
            </a:pPr>
            <a:r>
              <a:rPr lang="en-US" sz="2400" dirty="0"/>
              <a:t>Provide wireframes to complement the text</a:t>
            </a:r>
            <a:endParaRPr lang="fr-FR" sz="2400" dirty="0"/>
          </a:p>
        </p:txBody>
      </p:sp>
    </p:spTree>
    <p:extLst>
      <p:ext uri="{BB962C8B-B14F-4D97-AF65-F5344CB8AC3E}">
        <p14:creationId xmlns:p14="http://schemas.microsoft.com/office/powerpoint/2010/main" val="852569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9" y="1779374"/>
            <a:ext cx="11590638" cy="2995826"/>
          </a:xfrm>
        </p:spPr>
        <p:txBody>
          <a:bodyPr>
            <a:normAutofit/>
          </a:bodyPr>
          <a:lstStyle/>
          <a:p>
            <a:pPr algn="ctr"/>
            <a:r>
              <a:rPr lang="en-US" dirty="0" smtClean="0"/>
              <a:t>A REVIEW On MOBILE PROGRAMMING: Applications, Frameworks, programming languages, requirement analysis and cost evaluation.</a:t>
            </a:r>
            <a:endParaRPr lang="fr-FR" dirty="0"/>
          </a:p>
        </p:txBody>
      </p:sp>
    </p:spTree>
    <p:extLst>
      <p:ext uri="{BB962C8B-B14F-4D97-AF65-F5344CB8AC3E}">
        <p14:creationId xmlns:p14="http://schemas.microsoft.com/office/powerpoint/2010/main" val="1647579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597" y="980303"/>
            <a:ext cx="5943601" cy="491524"/>
          </a:xfrm>
        </p:spPr>
        <p:txBody>
          <a:bodyPr>
            <a:normAutofit fontScale="92500" lnSpcReduction="20000"/>
          </a:bodyPr>
          <a:lstStyle/>
          <a:p>
            <a:pPr marL="0" indent="0">
              <a:buNone/>
            </a:pPr>
            <a:r>
              <a:rPr lang="en-US" sz="3200" b="1" dirty="0"/>
              <a:t>Analysis of Requirements</a:t>
            </a:r>
            <a:endParaRPr lang="fr-FR" sz="3200" dirty="0"/>
          </a:p>
        </p:txBody>
      </p:sp>
      <p:sp>
        <p:nvSpPr>
          <p:cNvPr id="4" name="Text Placeholder 3"/>
          <p:cNvSpPr>
            <a:spLocks noGrp="1"/>
          </p:cNvSpPr>
          <p:nvPr>
            <p:ph type="body" sz="half" idx="2"/>
          </p:nvPr>
        </p:nvSpPr>
        <p:spPr>
          <a:xfrm>
            <a:off x="478267" y="2298356"/>
            <a:ext cx="4810425" cy="2710249"/>
          </a:xfrm>
        </p:spPr>
        <p:txBody>
          <a:bodyPr>
            <a:noAutofit/>
          </a:bodyPr>
          <a:lstStyle/>
          <a:p>
            <a:pPr lvl="0"/>
            <a:r>
              <a:rPr lang="fr-FR" sz="2400" b="1" dirty="0"/>
              <a:t>Non-</a:t>
            </a:r>
            <a:r>
              <a:rPr lang="fr-FR" sz="2400" b="1" dirty="0" err="1"/>
              <a:t>functional</a:t>
            </a:r>
            <a:r>
              <a:rPr lang="fr-FR" sz="2400" b="1" dirty="0"/>
              <a:t> </a:t>
            </a:r>
            <a:r>
              <a:rPr lang="fr-FR" sz="2400" b="1" dirty="0" err="1" smtClean="0"/>
              <a:t>requirements</a:t>
            </a:r>
            <a:endParaRPr lang="fr-FR" sz="2400" b="1" dirty="0" smtClean="0"/>
          </a:p>
          <a:p>
            <a:pPr marL="342900" lvl="0" indent="-342900">
              <a:buFont typeface="Wingdings" panose="05000000000000000000" pitchFamily="2" charset="2"/>
              <a:buChar char="Ø"/>
            </a:pPr>
            <a:r>
              <a:rPr lang="en-US" sz="2400" dirty="0" smtClean="0"/>
              <a:t>Speed</a:t>
            </a:r>
          </a:p>
          <a:p>
            <a:pPr marL="342900" lvl="0" indent="-342900">
              <a:buFont typeface="Wingdings" panose="05000000000000000000" pitchFamily="2" charset="2"/>
              <a:buChar char="Ø"/>
            </a:pPr>
            <a:r>
              <a:rPr lang="en-US" sz="2400" dirty="0" smtClean="0"/>
              <a:t>Scalability</a:t>
            </a:r>
            <a:endParaRPr lang="fr-FR" sz="2400" dirty="0"/>
          </a:p>
          <a:p>
            <a:pPr marL="342900" lvl="0" indent="-342900">
              <a:buFont typeface="Wingdings" panose="05000000000000000000" pitchFamily="2" charset="2"/>
              <a:buChar char="Ø"/>
            </a:pPr>
            <a:r>
              <a:rPr lang="en-US" sz="2400" dirty="0" smtClean="0"/>
              <a:t>User-friendly</a:t>
            </a:r>
            <a:endParaRPr lang="fr-FR" sz="2400" dirty="0"/>
          </a:p>
          <a:p>
            <a:pPr marL="342900" lvl="0" indent="-342900">
              <a:buFont typeface="Wingdings" panose="05000000000000000000" pitchFamily="2" charset="2"/>
              <a:buChar char="Ø"/>
            </a:pPr>
            <a:r>
              <a:rPr lang="en-US" sz="2400" dirty="0"/>
              <a:t>Availability</a:t>
            </a:r>
            <a:endParaRPr lang="en-US" sz="2400" dirty="0" smtClean="0"/>
          </a:p>
        </p:txBody>
      </p:sp>
      <p:sp>
        <p:nvSpPr>
          <p:cNvPr id="5" name="Text Placeholder 3"/>
          <p:cNvSpPr txBox="1">
            <a:spLocks/>
          </p:cNvSpPr>
          <p:nvPr/>
        </p:nvSpPr>
        <p:spPr>
          <a:xfrm>
            <a:off x="5960547" y="2298356"/>
            <a:ext cx="4810425" cy="215007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200" kern="1200" cap="none">
                <a:solidFill>
                  <a:schemeClr val="bg2">
                    <a:lumMod val="50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000" kern="1200" cap="none">
                <a:solidFill>
                  <a:schemeClr val="bg2">
                    <a:lumMod val="50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50000"/>
                  </a:schemeClr>
                </a:solidFill>
                <a:effectLst/>
                <a:latin typeface="+mn-lt"/>
                <a:ea typeface="+mn-ea"/>
                <a:cs typeface="+mn-cs"/>
              </a:defRPr>
            </a:lvl9pPr>
          </a:lstStyle>
          <a:p>
            <a:r>
              <a:rPr lang="fr-FR" sz="2400" b="1" dirty="0" err="1" smtClean="0"/>
              <a:t>Functional</a:t>
            </a:r>
            <a:r>
              <a:rPr lang="fr-FR" sz="2400" b="1" dirty="0" smtClean="0"/>
              <a:t> </a:t>
            </a:r>
            <a:r>
              <a:rPr lang="fr-FR" sz="2400" b="1" dirty="0" err="1" smtClean="0"/>
              <a:t>requirements</a:t>
            </a:r>
            <a:endParaRPr lang="fr-FR" sz="2400" b="1" dirty="0" smtClean="0"/>
          </a:p>
          <a:p>
            <a:endParaRPr lang="en-US" sz="2400" dirty="0" smtClean="0"/>
          </a:p>
          <a:p>
            <a:r>
              <a:rPr lang="en-US" sz="2400" dirty="0" smtClean="0"/>
              <a:t>Functional </a:t>
            </a:r>
            <a:r>
              <a:rPr lang="en-US" sz="2400" dirty="0"/>
              <a:t>requirements defines what a product must do</a:t>
            </a:r>
            <a:endParaRPr lang="fr-FR" sz="2400" b="1" dirty="0" smtClean="0"/>
          </a:p>
        </p:txBody>
      </p:sp>
    </p:spTree>
    <p:extLst>
      <p:ext uri="{BB962C8B-B14F-4D97-AF65-F5344CB8AC3E}">
        <p14:creationId xmlns:p14="http://schemas.microsoft.com/office/powerpoint/2010/main" val="78366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323" y="2520778"/>
            <a:ext cx="11434120" cy="830997"/>
          </a:xfrm>
          <a:prstGeom prst="rect">
            <a:avLst/>
          </a:prstGeom>
          <a:noFill/>
        </p:spPr>
        <p:txBody>
          <a:bodyPr wrap="square" rtlCol="0">
            <a:spAutoFit/>
          </a:bodyPr>
          <a:lstStyle/>
          <a:p>
            <a:pPr lvl="0"/>
            <a:r>
              <a:rPr lang="en-US" sz="4800" b="1" dirty="0" smtClean="0"/>
              <a:t>V. </a:t>
            </a:r>
            <a:r>
              <a:rPr lang="en-US" sz="4800" b="1" dirty="0"/>
              <a:t>MOBILE APP DEVELOPMENT </a:t>
            </a:r>
            <a:r>
              <a:rPr lang="en-US" sz="4800" b="1" dirty="0" smtClean="0"/>
              <a:t>COST</a:t>
            </a:r>
            <a:endParaRPr lang="fr-FR" sz="4800" dirty="0"/>
          </a:p>
        </p:txBody>
      </p:sp>
    </p:spTree>
    <p:extLst>
      <p:ext uri="{BB962C8B-B14F-4D97-AF65-F5344CB8AC3E}">
        <p14:creationId xmlns:p14="http://schemas.microsoft.com/office/powerpoint/2010/main" val="3941181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8840" y="922637"/>
            <a:ext cx="10576912" cy="5511114"/>
          </a:xfrm>
        </p:spPr>
        <p:txBody>
          <a:bodyPr>
            <a:noAutofit/>
          </a:bodyPr>
          <a:lstStyle/>
          <a:p>
            <a:r>
              <a:rPr lang="en-US" sz="2400" dirty="0" smtClean="0"/>
              <a:t>The cost of </a:t>
            </a:r>
            <a:r>
              <a:rPr lang="en-US" sz="2400" dirty="0"/>
              <a:t>building an app depends highly on its functionality and the wages of those who are going to build </a:t>
            </a:r>
            <a:r>
              <a:rPr lang="en-US" sz="2400" dirty="0" smtClean="0"/>
              <a:t>it.</a:t>
            </a:r>
          </a:p>
          <a:p>
            <a:pPr marL="342900" indent="-342900">
              <a:buFont typeface="Wingdings" panose="05000000000000000000" pitchFamily="2" charset="2"/>
              <a:buChar char="Ø"/>
            </a:pPr>
            <a:r>
              <a:rPr lang="en-US" sz="2400" b="1" dirty="0" smtClean="0"/>
              <a:t>App type</a:t>
            </a:r>
          </a:p>
          <a:p>
            <a:pPr marL="342900" indent="-342900">
              <a:buFont typeface="Wingdings" panose="05000000000000000000" pitchFamily="2" charset="2"/>
              <a:buChar char="Ø"/>
            </a:pPr>
            <a:r>
              <a:rPr lang="en-US" sz="2400" b="1" dirty="0" smtClean="0"/>
              <a:t>App Functionalities and purpose</a:t>
            </a:r>
          </a:p>
          <a:p>
            <a:pPr marL="342900" indent="-342900">
              <a:buFont typeface="Wingdings" panose="05000000000000000000" pitchFamily="2" charset="2"/>
              <a:buChar char="Ø"/>
            </a:pPr>
            <a:r>
              <a:rPr lang="en-US" sz="2400" b="1" dirty="0" smtClean="0"/>
              <a:t>Complexity</a:t>
            </a:r>
          </a:p>
          <a:p>
            <a:pPr marL="342900" indent="-342900">
              <a:buFont typeface="Wingdings" panose="05000000000000000000" pitchFamily="2" charset="2"/>
              <a:buChar char="Ø"/>
            </a:pPr>
            <a:r>
              <a:rPr lang="en-US" sz="2400" b="1" dirty="0" smtClean="0"/>
              <a:t>Business model</a:t>
            </a:r>
          </a:p>
          <a:p>
            <a:pPr marL="342900" indent="-342900">
              <a:buFont typeface="Wingdings" panose="05000000000000000000" pitchFamily="2" charset="2"/>
              <a:buChar char="Ø"/>
            </a:pPr>
            <a:r>
              <a:rPr lang="en-US" sz="2400" b="1" dirty="0" smtClean="0"/>
              <a:t>Development team</a:t>
            </a:r>
          </a:p>
          <a:p>
            <a:pPr marL="342900" indent="-34290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254045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8840" y="922637"/>
            <a:ext cx="10576912" cy="5511114"/>
          </a:xfrm>
        </p:spPr>
        <p:txBody>
          <a:bodyPr>
            <a:noAutofit/>
          </a:bodyPr>
          <a:lstStyle/>
          <a:p>
            <a:r>
              <a:rPr lang="en-US" sz="2400" dirty="0" smtClean="0"/>
              <a:t>The most influential factor which determines the final cost to build an app are:</a:t>
            </a:r>
          </a:p>
          <a:p>
            <a:pPr marL="342900" indent="-342900">
              <a:buFont typeface="Wingdings" panose="05000000000000000000" pitchFamily="2" charset="2"/>
              <a:buChar char="Ø"/>
            </a:pPr>
            <a:r>
              <a:rPr lang="en-US" sz="2400" b="1" dirty="0" smtClean="0"/>
              <a:t>Vendor type and location</a:t>
            </a:r>
          </a:p>
          <a:p>
            <a:pPr marL="342900" indent="-342900">
              <a:buFont typeface="Wingdings" panose="05000000000000000000" pitchFamily="2" charset="2"/>
              <a:buChar char="Ø"/>
            </a:pPr>
            <a:r>
              <a:rPr lang="en-US" sz="2400" b="1" dirty="0" smtClean="0"/>
              <a:t>Cost of app development process</a:t>
            </a:r>
          </a:p>
          <a:p>
            <a:pPr marL="342900" indent="-342900">
              <a:buFont typeface="Wingdings" panose="05000000000000000000" pitchFamily="2" charset="2"/>
              <a:buChar char="Ø"/>
            </a:pPr>
            <a:r>
              <a:rPr lang="en-US" sz="2400" b="1" dirty="0" smtClean="0"/>
              <a:t>Size and level of development team</a:t>
            </a:r>
          </a:p>
          <a:p>
            <a:pPr marL="342900" indent="-342900">
              <a:buFont typeface="Wingdings" panose="05000000000000000000" pitchFamily="2" charset="2"/>
              <a:buChar char="Ø"/>
            </a:pPr>
            <a:r>
              <a:rPr lang="en-US" sz="2400" b="1" dirty="0" smtClean="0"/>
              <a:t>Complexity and number of app features</a:t>
            </a:r>
          </a:p>
          <a:p>
            <a:pPr marL="342900" indent="-342900">
              <a:buFont typeface="Wingdings" panose="05000000000000000000" pitchFamily="2" charset="2"/>
              <a:buChar char="Ø"/>
            </a:pPr>
            <a:r>
              <a:rPr lang="en-US" sz="2400" b="1" dirty="0" smtClean="0"/>
              <a:t>Back-end infrastructure, connected API and integration</a:t>
            </a:r>
          </a:p>
          <a:p>
            <a:pPr marL="342900" indent="-34290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3484108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64300" y="2199502"/>
            <a:ext cx="10576912" cy="2693774"/>
          </a:xfrm>
        </p:spPr>
        <p:txBody>
          <a:bodyPr>
            <a:noAutofit/>
          </a:bodyPr>
          <a:lstStyle/>
          <a:p>
            <a:pPr algn="ctr"/>
            <a:r>
              <a:rPr lang="en-US" sz="3200" b="1" dirty="0" smtClean="0"/>
              <a:t>Formula for calculating app development cost:</a:t>
            </a:r>
          </a:p>
          <a:p>
            <a:pPr algn="ctr"/>
            <a:endParaRPr lang="en-US" sz="2400" dirty="0"/>
          </a:p>
          <a:p>
            <a:pPr algn="ctr"/>
            <a:r>
              <a:rPr lang="en-US" sz="2800" b="1" dirty="0" smtClean="0"/>
              <a:t>	Total dev time x Hourly rate = Cost</a:t>
            </a:r>
            <a:endParaRPr lang="en-US" sz="2800" b="1" dirty="0"/>
          </a:p>
        </p:txBody>
      </p:sp>
    </p:spTree>
    <p:extLst>
      <p:ext uri="{BB962C8B-B14F-4D97-AF65-F5344CB8AC3E}">
        <p14:creationId xmlns:p14="http://schemas.microsoft.com/office/powerpoint/2010/main" val="2346828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0689" y="2817340"/>
            <a:ext cx="10576912" cy="2693774"/>
          </a:xfrm>
        </p:spPr>
        <p:txBody>
          <a:bodyPr>
            <a:noAutofit/>
          </a:bodyPr>
          <a:lstStyle/>
          <a:p>
            <a:pPr algn="ctr"/>
            <a:r>
              <a:rPr lang="en-US" sz="2800" b="1" dirty="0" smtClean="0"/>
              <a:t>From the collection and analysis of requirements to the different mobile apps as well as the framework to be used. All of these are used as parameters for the cost of a mobile app development process.</a:t>
            </a:r>
            <a:endParaRPr lang="en-US" sz="2800" b="1" dirty="0"/>
          </a:p>
        </p:txBody>
      </p:sp>
      <p:sp>
        <p:nvSpPr>
          <p:cNvPr id="5" name="Content Placeholder 2"/>
          <p:cNvSpPr>
            <a:spLocks noGrp="1"/>
          </p:cNvSpPr>
          <p:nvPr>
            <p:ph idx="1"/>
          </p:nvPr>
        </p:nvSpPr>
        <p:spPr>
          <a:xfrm>
            <a:off x="857207" y="1828800"/>
            <a:ext cx="5943601" cy="491524"/>
          </a:xfrm>
        </p:spPr>
        <p:txBody>
          <a:bodyPr>
            <a:normAutofit fontScale="92500" lnSpcReduction="20000"/>
          </a:bodyPr>
          <a:lstStyle/>
          <a:p>
            <a:pPr marL="0" indent="0">
              <a:buNone/>
            </a:pPr>
            <a:r>
              <a:rPr lang="en-US" sz="3200" b="1" dirty="0" smtClean="0"/>
              <a:t>Conclusion</a:t>
            </a:r>
            <a:endParaRPr lang="fr-FR" sz="3200" dirty="0"/>
          </a:p>
        </p:txBody>
      </p:sp>
    </p:spTree>
    <p:extLst>
      <p:ext uri="{BB962C8B-B14F-4D97-AF65-F5344CB8AC3E}">
        <p14:creationId xmlns:p14="http://schemas.microsoft.com/office/powerpoint/2010/main" val="3754585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93773" y="2652584"/>
            <a:ext cx="6466703" cy="1446550"/>
          </a:xfrm>
          <a:prstGeom prst="rect">
            <a:avLst/>
          </a:prstGeom>
          <a:noFill/>
        </p:spPr>
        <p:txBody>
          <a:bodyPr wrap="square" rtlCol="0">
            <a:spAutoFit/>
          </a:bodyPr>
          <a:lstStyle/>
          <a:p>
            <a:r>
              <a:rPr lang="en-US" sz="8800" dirty="0" smtClean="0"/>
              <a:t>THANK YOU</a:t>
            </a:r>
            <a:endParaRPr lang="fr-FR" sz="8800" dirty="0"/>
          </a:p>
        </p:txBody>
      </p:sp>
    </p:spTree>
    <p:extLst>
      <p:ext uri="{BB962C8B-B14F-4D97-AF65-F5344CB8AC3E}">
        <p14:creationId xmlns:p14="http://schemas.microsoft.com/office/powerpoint/2010/main" val="271230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401" y="1517822"/>
            <a:ext cx="8534400" cy="3615267"/>
          </a:xfrm>
        </p:spPr>
        <p:txBody>
          <a:bodyPr/>
          <a:lstStyle/>
          <a:p>
            <a:pPr lvl="0"/>
            <a:r>
              <a:rPr lang="fr-FR" b="1" dirty="0"/>
              <a:t>MOBILE</a:t>
            </a:r>
            <a:r>
              <a:rPr lang="fr-FR" b="1" u="sng" dirty="0"/>
              <a:t> </a:t>
            </a:r>
            <a:r>
              <a:rPr lang="fr-FR" b="1" dirty="0" smtClean="0"/>
              <a:t>APPLICATIONS</a:t>
            </a:r>
          </a:p>
          <a:p>
            <a:r>
              <a:rPr lang="en-US" b="1" dirty="0"/>
              <a:t>MOBILE PROGRAMMING LANGUAGES</a:t>
            </a:r>
            <a:endParaRPr lang="fr-FR" dirty="0"/>
          </a:p>
          <a:p>
            <a:r>
              <a:rPr lang="en-US" b="1" dirty="0"/>
              <a:t>MOBILE APP DEVELOPMENT FRAMEWORKS</a:t>
            </a:r>
            <a:endParaRPr lang="fr-FR" dirty="0"/>
          </a:p>
          <a:p>
            <a:r>
              <a:rPr lang="en-US" b="1" dirty="0"/>
              <a:t>COLLECTION AND ANALYSIS OF REQUIREMENTS FOR MOBILE APPS</a:t>
            </a:r>
            <a:endParaRPr lang="fr-FR" dirty="0"/>
          </a:p>
          <a:p>
            <a:pPr lvl="0"/>
            <a:r>
              <a:rPr lang="en-US" b="1" dirty="0"/>
              <a:t>MOBILE APP DEVELOPMENT COST</a:t>
            </a:r>
            <a:endParaRPr lang="fr-FR" dirty="0"/>
          </a:p>
        </p:txBody>
      </p:sp>
    </p:spTree>
    <p:extLst>
      <p:ext uri="{BB962C8B-B14F-4D97-AF65-F5344CB8AC3E}">
        <p14:creationId xmlns:p14="http://schemas.microsoft.com/office/powerpoint/2010/main" val="579127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9459" y="2809103"/>
            <a:ext cx="4810898" cy="1569660"/>
          </a:xfrm>
          <a:prstGeom prst="rect">
            <a:avLst/>
          </a:prstGeom>
          <a:noFill/>
        </p:spPr>
        <p:txBody>
          <a:bodyPr wrap="square" rtlCol="0">
            <a:spAutoFit/>
          </a:bodyPr>
          <a:lstStyle/>
          <a:p>
            <a:pPr marL="400050" indent="-400050">
              <a:buFont typeface="+mj-lt"/>
              <a:buAutoNum type="romanUcPeriod"/>
            </a:pPr>
            <a:r>
              <a:rPr lang="fr-FR" sz="4800" b="1" dirty="0" smtClean="0"/>
              <a:t>MOBILE</a:t>
            </a:r>
            <a:r>
              <a:rPr lang="fr-FR" sz="4800" b="1" u="sng" dirty="0" smtClean="0"/>
              <a:t> </a:t>
            </a:r>
            <a:r>
              <a:rPr lang="fr-FR" sz="4800" b="1" dirty="0" smtClean="0"/>
              <a:t>APPLICATIONS</a:t>
            </a:r>
            <a:endParaRPr lang="fr-FR" sz="4800" b="1" dirty="0"/>
          </a:p>
        </p:txBody>
      </p:sp>
    </p:spTree>
    <p:extLst>
      <p:ext uri="{BB962C8B-B14F-4D97-AF65-F5344CB8AC3E}">
        <p14:creationId xmlns:p14="http://schemas.microsoft.com/office/powerpoint/2010/main" val="45845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07" y="1210963"/>
            <a:ext cx="5943601" cy="491524"/>
          </a:xfrm>
        </p:spPr>
        <p:txBody>
          <a:bodyPr>
            <a:normAutofit fontScale="77500" lnSpcReduction="20000"/>
          </a:bodyPr>
          <a:lstStyle/>
          <a:p>
            <a:pPr marL="0" indent="0">
              <a:buNone/>
            </a:pPr>
            <a:r>
              <a:rPr lang="en-US" sz="4000" b="1" dirty="0"/>
              <a:t>Definition</a:t>
            </a:r>
            <a:endParaRPr lang="fr-FR" sz="4000" dirty="0"/>
          </a:p>
        </p:txBody>
      </p:sp>
      <p:sp>
        <p:nvSpPr>
          <p:cNvPr id="4" name="Text Placeholder 3"/>
          <p:cNvSpPr>
            <a:spLocks noGrp="1"/>
          </p:cNvSpPr>
          <p:nvPr>
            <p:ph type="body" sz="half" idx="2"/>
          </p:nvPr>
        </p:nvSpPr>
        <p:spPr>
          <a:xfrm>
            <a:off x="165229" y="2660821"/>
            <a:ext cx="9267095" cy="1911179"/>
          </a:xfrm>
        </p:spPr>
        <p:txBody>
          <a:bodyPr>
            <a:noAutofit/>
          </a:bodyPr>
          <a:lstStyle/>
          <a:p>
            <a:pPr marL="285750" indent="-285750">
              <a:buFont typeface="Wingdings" panose="05000000000000000000" pitchFamily="2" charset="2"/>
              <a:buChar char="Ø"/>
            </a:pPr>
            <a:r>
              <a:rPr lang="en-US" sz="2400" dirty="0"/>
              <a:t>Mobile application software is an app that runs on a smartphone or tablet and is characterized by its portability</a:t>
            </a:r>
            <a:r>
              <a:rPr lang="en-US" sz="2400" dirty="0" smtClean="0"/>
              <a:t>.</a:t>
            </a:r>
          </a:p>
          <a:p>
            <a:pPr marL="285750" indent="-285750">
              <a:buFont typeface="Wingdings" panose="05000000000000000000" pitchFamily="2" charset="2"/>
              <a:buChar char="Ø"/>
            </a:pPr>
            <a:r>
              <a:rPr lang="en-US" sz="2400" dirty="0"/>
              <a:t>They use specific programming languages to perform a task or solve a problem for the end user.</a:t>
            </a:r>
            <a:endParaRPr lang="fr-FR" sz="2400" dirty="0"/>
          </a:p>
        </p:txBody>
      </p:sp>
    </p:spTree>
    <p:extLst>
      <p:ext uri="{BB962C8B-B14F-4D97-AF65-F5344CB8AC3E}">
        <p14:creationId xmlns:p14="http://schemas.microsoft.com/office/powerpoint/2010/main" val="246189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74" y="774356"/>
            <a:ext cx="5943601" cy="1927654"/>
          </a:xfrm>
        </p:spPr>
        <p:txBody>
          <a:bodyPr>
            <a:normAutofit/>
          </a:bodyPr>
          <a:lstStyle/>
          <a:p>
            <a:pPr marL="0" indent="0">
              <a:buNone/>
            </a:pPr>
            <a:r>
              <a:rPr lang="en-US" sz="3100" b="1" dirty="0"/>
              <a:t>Types of Mobile Applications</a:t>
            </a:r>
            <a:endParaRPr lang="fr-FR" sz="3100" dirty="0"/>
          </a:p>
          <a:p>
            <a:pPr marL="0" indent="0">
              <a:buNone/>
            </a:pPr>
            <a:endParaRPr lang="fr-FR" sz="3100" dirty="0"/>
          </a:p>
        </p:txBody>
      </p:sp>
      <p:sp>
        <p:nvSpPr>
          <p:cNvPr id="4" name="Text Placeholder 3"/>
          <p:cNvSpPr>
            <a:spLocks noGrp="1"/>
          </p:cNvSpPr>
          <p:nvPr>
            <p:ph type="body" sz="half" idx="2"/>
          </p:nvPr>
        </p:nvSpPr>
        <p:spPr>
          <a:xfrm>
            <a:off x="2109357" y="2759675"/>
            <a:ext cx="7767811" cy="2279823"/>
          </a:xfrm>
        </p:spPr>
        <p:txBody>
          <a:bodyPr>
            <a:normAutofit/>
          </a:bodyPr>
          <a:lstStyle/>
          <a:p>
            <a:pPr marL="342900" lvl="0" indent="-342900">
              <a:buFont typeface="+mj-lt"/>
              <a:buAutoNum type="arabicPeriod"/>
            </a:pPr>
            <a:r>
              <a:rPr lang="en-US" sz="2600" b="1" dirty="0"/>
              <a:t>Native Mobile </a:t>
            </a:r>
            <a:r>
              <a:rPr lang="en-US" sz="2600" b="1" dirty="0" smtClean="0"/>
              <a:t>Apps e.g. </a:t>
            </a:r>
            <a:r>
              <a:rPr lang="en-US" sz="2600" b="1" dirty="0" err="1" smtClean="0"/>
              <a:t>Whatsapp</a:t>
            </a:r>
            <a:r>
              <a:rPr lang="en-US" sz="2600" b="1" dirty="0" smtClean="0"/>
              <a:t>, </a:t>
            </a:r>
            <a:r>
              <a:rPr lang="en-US" sz="2600" b="1" dirty="0"/>
              <a:t>S</a:t>
            </a:r>
            <a:r>
              <a:rPr lang="en-US" sz="2600" b="1" dirty="0" smtClean="0"/>
              <a:t>potify</a:t>
            </a:r>
            <a:endParaRPr lang="fr-FR" sz="2600" b="1" dirty="0"/>
          </a:p>
          <a:p>
            <a:pPr marL="342900" lvl="0" indent="-342900">
              <a:buFont typeface="+mj-lt"/>
              <a:buAutoNum type="arabicPeriod"/>
            </a:pPr>
            <a:r>
              <a:rPr lang="en-US" sz="2600" b="1" dirty="0"/>
              <a:t>Web </a:t>
            </a:r>
            <a:r>
              <a:rPr lang="en-US" sz="2600" b="1" dirty="0" smtClean="0"/>
              <a:t>Apps e.g. Amazon, </a:t>
            </a:r>
            <a:r>
              <a:rPr lang="en-US" sz="2600" b="1" dirty="0" err="1" smtClean="0"/>
              <a:t>Canva</a:t>
            </a:r>
            <a:endParaRPr lang="en-US" sz="2600" b="1" dirty="0" smtClean="0"/>
          </a:p>
          <a:p>
            <a:pPr marL="342900" indent="-342900">
              <a:buFont typeface="+mj-lt"/>
              <a:buAutoNum type="arabicPeriod"/>
            </a:pPr>
            <a:r>
              <a:rPr lang="en-US" sz="2600" b="1" dirty="0"/>
              <a:t>Hybrid </a:t>
            </a:r>
            <a:r>
              <a:rPr lang="en-US" sz="2600" b="1" dirty="0" smtClean="0"/>
              <a:t>Apps e.g. Instagram, Twitter</a:t>
            </a:r>
            <a:endParaRPr lang="fr-FR" sz="2600" dirty="0"/>
          </a:p>
        </p:txBody>
      </p:sp>
    </p:spTree>
    <p:extLst>
      <p:ext uri="{BB962C8B-B14F-4D97-AF65-F5344CB8AC3E}">
        <p14:creationId xmlns:p14="http://schemas.microsoft.com/office/powerpoint/2010/main" val="3283873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2" y="1064740"/>
            <a:ext cx="4649787" cy="576262"/>
          </a:xfrm>
        </p:spPr>
        <p:txBody>
          <a:bodyPr/>
          <a:lstStyle/>
          <a:p>
            <a:r>
              <a:rPr lang="en-US" b="1" dirty="0"/>
              <a:t>Native Mobile Apps</a:t>
            </a:r>
            <a:endParaRPr lang="fr-FR" b="1" dirty="0"/>
          </a:p>
        </p:txBody>
      </p:sp>
      <p:sp>
        <p:nvSpPr>
          <p:cNvPr id="4" name="Content Placeholder 3"/>
          <p:cNvSpPr>
            <a:spLocks noGrp="1"/>
          </p:cNvSpPr>
          <p:nvPr>
            <p:ph sz="half" idx="2"/>
          </p:nvPr>
        </p:nvSpPr>
        <p:spPr>
          <a:xfrm>
            <a:off x="684212" y="1641002"/>
            <a:ext cx="4937655" cy="4438294"/>
          </a:xfrm>
        </p:spPr>
        <p:txBody>
          <a:bodyPr/>
          <a:lstStyle/>
          <a:p>
            <a:pPr marL="0" indent="0">
              <a:buNone/>
            </a:pPr>
            <a:r>
              <a:rPr lang="en-US" dirty="0"/>
              <a:t>They work on only one specific mobile platform or operating system(OS</a:t>
            </a:r>
            <a:r>
              <a:rPr lang="en-US" dirty="0" smtClean="0"/>
              <a:t>).</a:t>
            </a:r>
            <a:endParaRPr lang="fr-FR" dirty="0" smtClean="0"/>
          </a:p>
          <a:p>
            <a:pPr marL="0" indent="0">
              <a:buNone/>
            </a:pPr>
            <a:r>
              <a:rPr lang="en-US" u="sng" dirty="0" smtClean="0"/>
              <a:t>Advantages</a:t>
            </a:r>
            <a:endParaRPr lang="en-US" u="sng" dirty="0"/>
          </a:p>
          <a:p>
            <a:pPr>
              <a:buFont typeface="Wingdings" panose="05000000000000000000" pitchFamily="2" charset="2"/>
              <a:buChar char="Ø"/>
            </a:pPr>
            <a:r>
              <a:rPr lang="en-US" b="1" dirty="0"/>
              <a:t>Better </a:t>
            </a:r>
            <a:r>
              <a:rPr lang="en-US" b="1" dirty="0" smtClean="0"/>
              <a:t>performance</a:t>
            </a:r>
          </a:p>
          <a:p>
            <a:pPr>
              <a:buFont typeface="Wingdings" panose="05000000000000000000" pitchFamily="2" charset="2"/>
              <a:buChar char="Ø"/>
            </a:pPr>
            <a:r>
              <a:rPr lang="en-US" b="1" dirty="0"/>
              <a:t>More </a:t>
            </a:r>
            <a:r>
              <a:rPr lang="en-US" b="1" dirty="0" smtClean="0"/>
              <a:t>secure</a:t>
            </a:r>
          </a:p>
          <a:p>
            <a:pPr>
              <a:buFont typeface="Wingdings" panose="05000000000000000000" pitchFamily="2" charset="2"/>
              <a:buChar char="Ø"/>
            </a:pPr>
            <a:r>
              <a:rPr lang="en-US" b="1" dirty="0"/>
              <a:t>User </a:t>
            </a:r>
            <a:r>
              <a:rPr lang="en-US" b="1" dirty="0" smtClean="0"/>
              <a:t>friendliness</a:t>
            </a:r>
            <a:endParaRPr lang="en-US" b="1" dirty="0"/>
          </a:p>
          <a:p>
            <a:pPr marL="0" indent="0">
              <a:buNone/>
            </a:pPr>
            <a:r>
              <a:rPr lang="en-US" u="sng" dirty="0" smtClean="0"/>
              <a:t>Disadvantages</a:t>
            </a:r>
          </a:p>
          <a:p>
            <a:pPr>
              <a:buFont typeface="Wingdings" panose="05000000000000000000" pitchFamily="2" charset="2"/>
              <a:buChar char="Ø"/>
            </a:pPr>
            <a:r>
              <a:rPr lang="en-US" b="1" dirty="0" smtClean="0"/>
              <a:t>Cost</a:t>
            </a:r>
          </a:p>
          <a:p>
            <a:pPr>
              <a:buFont typeface="Wingdings" panose="05000000000000000000" pitchFamily="2" charset="2"/>
              <a:buChar char="Ø"/>
            </a:pPr>
            <a:r>
              <a:rPr lang="en-US" b="1" dirty="0"/>
              <a:t>Time </a:t>
            </a:r>
            <a:r>
              <a:rPr lang="en-US" b="1" dirty="0" smtClean="0"/>
              <a:t>Consumption</a:t>
            </a:r>
          </a:p>
          <a:p>
            <a:pPr>
              <a:buFont typeface="Wingdings" panose="05000000000000000000" pitchFamily="2" charset="2"/>
              <a:buChar char="Ø"/>
            </a:pPr>
            <a:r>
              <a:rPr lang="en-US" b="1" dirty="0"/>
              <a:t>Development</a:t>
            </a:r>
            <a:endParaRPr lang="en-US" dirty="0" smtClean="0"/>
          </a:p>
        </p:txBody>
      </p:sp>
      <p:sp>
        <p:nvSpPr>
          <p:cNvPr id="5" name="Text Placeholder 4"/>
          <p:cNvSpPr>
            <a:spLocks noGrp="1"/>
          </p:cNvSpPr>
          <p:nvPr>
            <p:ph type="body" sz="quarter" idx="3"/>
          </p:nvPr>
        </p:nvSpPr>
        <p:spPr>
          <a:xfrm>
            <a:off x="6049765" y="1064740"/>
            <a:ext cx="4665134" cy="576262"/>
          </a:xfrm>
        </p:spPr>
        <p:txBody>
          <a:bodyPr/>
          <a:lstStyle/>
          <a:p>
            <a:pPr lvl="0"/>
            <a:r>
              <a:rPr lang="en-US" b="1" dirty="0"/>
              <a:t>Web Apps</a:t>
            </a:r>
          </a:p>
        </p:txBody>
      </p:sp>
      <p:sp>
        <p:nvSpPr>
          <p:cNvPr id="6" name="Content Placeholder 5"/>
          <p:cNvSpPr>
            <a:spLocks noGrp="1"/>
          </p:cNvSpPr>
          <p:nvPr>
            <p:ph sz="quarter" idx="4"/>
          </p:nvPr>
        </p:nvSpPr>
        <p:spPr>
          <a:xfrm>
            <a:off x="5703789" y="1641002"/>
            <a:ext cx="4929188" cy="5122262"/>
          </a:xfrm>
        </p:spPr>
        <p:txBody>
          <a:bodyPr/>
          <a:lstStyle/>
          <a:p>
            <a:pPr marL="0" indent="0">
              <a:buNone/>
            </a:pPr>
            <a:r>
              <a:rPr lang="en-US" dirty="0"/>
              <a:t>Web apps use a web browser as their UI, thus they need an internet connection</a:t>
            </a:r>
            <a:r>
              <a:rPr lang="en-US" dirty="0" smtClean="0"/>
              <a:t>.</a:t>
            </a:r>
          </a:p>
          <a:p>
            <a:pPr marL="0" indent="0">
              <a:buNone/>
            </a:pPr>
            <a:r>
              <a:rPr lang="en-US" u="sng" dirty="0" smtClean="0"/>
              <a:t>Advantages</a:t>
            </a:r>
            <a:endParaRPr lang="en-US" u="sng" dirty="0"/>
          </a:p>
          <a:p>
            <a:pPr>
              <a:buFont typeface="Wingdings" panose="05000000000000000000" pitchFamily="2" charset="2"/>
              <a:buChar char="Ø"/>
            </a:pPr>
            <a:r>
              <a:rPr lang="en-US" b="1" dirty="0" smtClean="0"/>
              <a:t>Cost-effective</a:t>
            </a:r>
          </a:p>
          <a:p>
            <a:pPr>
              <a:buFont typeface="Wingdings" panose="05000000000000000000" pitchFamily="2" charset="2"/>
              <a:buChar char="Ø"/>
            </a:pPr>
            <a:r>
              <a:rPr lang="en-US" b="1" dirty="0"/>
              <a:t>Free from downloading </a:t>
            </a:r>
            <a:r>
              <a:rPr lang="en-US" b="1" dirty="0" smtClean="0"/>
              <a:t>needs</a:t>
            </a:r>
          </a:p>
          <a:p>
            <a:pPr>
              <a:buFont typeface="Wingdings" panose="05000000000000000000" pitchFamily="2" charset="2"/>
              <a:buChar char="Ø"/>
            </a:pPr>
            <a:r>
              <a:rPr lang="en-US" b="1" dirty="0"/>
              <a:t>Runs </a:t>
            </a:r>
            <a:r>
              <a:rPr lang="en-US" b="1" dirty="0" smtClean="0"/>
              <a:t>easy</a:t>
            </a:r>
          </a:p>
          <a:p>
            <a:pPr marL="0" indent="0">
              <a:buNone/>
            </a:pPr>
            <a:r>
              <a:rPr lang="en-US" u="sng" dirty="0" smtClean="0"/>
              <a:t>Disadvantages</a:t>
            </a:r>
            <a:endParaRPr lang="en-US" u="sng" dirty="0"/>
          </a:p>
          <a:p>
            <a:pPr>
              <a:buFont typeface="Wingdings" panose="05000000000000000000" pitchFamily="2" charset="2"/>
              <a:buChar char="Ø"/>
            </a:pPr>
            <a:r>
              <a:rPr lang="en-US" b="1" dirty="0"/>
              <a:t>Internet </a:t>
            </a:r>
            <a:r>
              <a:rPr lang="en-US" b="1" dirty="0" smtClean="0"/>
              <a:t>reliance</a:t>
            </a:r>
          </a:p>
          <a:p>
            <a:pPr>
              <a:buFont typeface="Wingdings" panose="05000000000000000000" pitchFamily="2" charset="2"/>
              <a:buChar char="Ø"/>
            </a:pPr>
            <a:r>
              <a:rPr lang="en-US" b="1" dirty="0"/>
              <a:t>Website </a:t>
            </a:r>
            <a:r>
              <a:rPr lang="en-US" b="1" dirty="0" smtClean="0"/>
              <a:t>dependency</a:t>
            </a:r>
          </a:p>
          <a:p>
            <a:pPr>
              <a:buFont typeface="Wingdings" panose="05000000000000000000" pitchFamily="2" charset="2"/>
              <a:buChar char="Ø"/>
            </a:pPr>
            <a:r>
              <a:rPr lang="en-US" b="1" dirty="0"/>
              <a:t>Restricted Functionality</a:t>
            </a:r>
            <a:endParaRPr lang="en-US" u="sng" dirty="0"/>
          </a:p>
        </p:txBody>
      </p:sp>
    </p:spTree>
    <p:extLst>
      <p:ext uri="{BB962C8B-B14F-4D97-AF65-F5344CB8AC3E}">
        <p14:creationId xmlns:p14="http://schemas.microsoft.com/office/powerpoint/2010/main" val="2584763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0847" y="966116"/>
            <a:ext cx="4649787" cy="576262"/>
          </a:xfrm>
        </p:spPr>
        <p:txBody>
          <a:bodyPr/>
          <a:lstStyle/>
          <a:p>
            <a:pPr lvl="0"/>
            <a:r>
              <a:rPr lang="en-US" b="1" dirty="0"/>
              <a:t>Hybrid Apps</a:t>
            </a:r>
            <a:endParaRPr lang="fr-FR" dirty="0"/>
          </a:p>
        </p:txBody>
      </p:sp>
      <p:sp>
        <p:nvSpPr>
          <p:cNvPr id="4" name="Content Placeholder 3"/>
          <p:cNvSpPr>
            <a:spLocks noGrp="1"/>
          </p:cNvSpPr>
          <p:nvPr>
            <p:ph sz="half" idx="2"/>
          </p:nvPr>
        </p:nvSpPr>
        <p:spPr>
          <a:xfrm>
            <a:off x="502977" y="1542378"/>
            <a:ext cx="9118816" cy="4776044"/>
          </a:xfrm>
        </p:spPr>
        <p:txBody>
          <a:bodyPr/>
          <a:lstStyle/>
          <a:p>
            <a:pPr marL="0" indent="0">
              <a:buNone/>
            </a:pPr>
            <a:r>
              <a:rPr lang="en-US" dirty="0"/>
              <a:t>A hybrid mobile app combines the elements of a native app(an application developed for a specific platform like Android or iOS) and a web app(an app that can be accessed on the internet via a browser</a:t>
            </a:r>
            <a:r>
              <a:rPr lang="en-US" dirty="0" smtClean="0"/>
              <a:t>).</a:t>
            </a:r>
          </a:p>
          <a:p>
            <a:pPr marL="0" indent="0">
              <a:buNone/>
            </a:pPr>
            <a:r>
              <a:rPr lang="en-US" u="sng" dirty="0" smtClean="0"/>
              <a:t>Advantages</a:t>
            </a:r>
          </a:p>
          <a:p>
            <a:pPr>
              <a:buFont typeface="Wingdings" panose="05000000000000000000" pitchFamily="2" charset="2"/>
              <a:buChar char="Ø"/>
            </a:pPr>
            <a:r>
              <a:rPr lang="en-US" b="1" dirty="0"/>
              <a:t>Less development </a:t>
            </a:r>
            <a:r>
              <a:rPr lang="en-US" b="1" dirty="0" smtClean="0"/>
              <a:t>time</a:t>
            </a:r>
          </a:p>
          <a:p>
            <a:pPr>
              <a:buFont typeface="Wingdings" panose="05000000000000000000" pitchFamily="2" charset="2"/>
              <a:buChar char="Ø"/>
            </a:pPr>
            <a:r>
              <a:rPr lang="en-US" b="1" dirty="0"/>
              <a:t>Lower </a:t>
            </a:r>
            <a:r>
              <a:rPr lang="en-US" b="1" dirty="0" smtClean="0"/>
              <a:t>cost</a:t>
            </a:r>
          </a:p>
          <a:p>
            <a:pPr>
              <a:buFont typeface="Wingdings" panose="05000000000000000000" pitchFamily="2" charset="2"/>
              <a:buChar char="Ø"/>
            </a:pPr>
            <a:r>
              <a:rPr lang="en-US" b="1" dirty="0"/>
              <a:t>Wider </a:t>
            </a:r>
            <a:r>
              <a:rPr lang="en-US" b="1" dirty="0" smtClean="0"/>
              <a:t>audience</a:t>
            </a:r>
          </a:p>
          <a:p>
            <a:pPr marL="0" indent="0">
              <a:buNone/>
            </a:pPr>
            <a:r>
              <a:rPr lang="en-US" u="sng" dirty="0" smtClean="0"/>
              <a:t>Disadvantages</a:t>
            </a:r>
            <a:endParaRPr lang="en-US" u="sng" dirty="0"/>
          </a:p>
          <a:p>
            <a:pPr>
              <a:buFont typeface="Wingdings" panose="05000000000000000000" pitchFamily="2" charset="2"/>
              <a:buChar char="Ø"/>
            </a:pPr>
            <a:r>
              <a:rPr lang="en-US" b="1" dirty="0"/>
              <a:t>Operating </a:t>
            </a:r>
            <a:r>
              <a:rPr lang="en-US" b="1" dirty="0" smtClean="0"/>
              <a:t>Slower</a:t>
            </a:r>
          </a:p>
          <a:p>
            <a:pPr>
              <a:buFont typeface="Wingdings" panose="05000000000000000000" pitchFamily="2" charset="2"/>
              <a:buChar char="Ø"/>
            </a:pPr>
            <a:r>
              <a:rPr lang="en-US" b="1" dirty="0"/>
              <a:t>Longer testing </a:t>
            </a:r>
            <a:r>
              <a:rPr lang="en-US" b="1" dirty="0" smtClean="0"/>
              <a:t>process</a:t>
            </a:r>
          </a:p>
          <a:p>
            <a:pPr>
              <a:buFont typeface="Wingdings" panose="05000000000000000000" pitchFamily="2" charset="2"/>
              <a:buChar char="Ø"/>
            </a:pPr>
            <a:r>
              <a:rPr lang="en-US" b="1" dirty="0"/>
              <a:t>Less complex functionality</a:t>
            </a:r>
            <a:endParaRPr lang="en-US" u="sng" dirty="0" smtClean="0"/>
          </a:p>
        </p:txBody>
      </p:sp>
    </p:spTree>
    <p:extLst>
      <p:ext uri="{BB962C8B-B14F-4D97-AF65-F5344CB8AC3E}">
        <p14:creationId xmlns:p14="http://schemas.microsoft.com/office/powerpoint/2010/main" val="3140159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3912" y="2776151"/>
            <a:ext cx="8394357" cy="1569660"/>
          </a:xfrm>
          <a:prstGeom prst="rect">
            <a:avLst/>
          </a:prstGeom>
          <a:noFill/>
        </p:spPr>
        <p:txBody>
          <a:bodyPr wrap="square" rtlCol="0">
            <a:spAutoFit/>
          </a:bodyPr>
          <a:lstStyle/>
          <a:p>
            <a:r>
              <a:rPr lang="en-US" sz="4800" b="1" dirty="0" smtClean="0"/>
              <a:t>II. </a:t>
            </a:r>
            <a:r>
              <a:rPr lang="en-US" sz="4800" b="1" dirty="0"/>
              <a:t>MOBILE PROGRAMMING </a:t>
            </a:r>
            <a:r>
              <a:rPr lang="en-US" sz="4800" b="1" dirty="0" smtClean="0"/>
              <a:t>		LANGUAGES</a:t>
            </a:r>
            <a:endParaRPr lang="fr-FR" sz="4800" dirty="0"/>
          </a:p>
        </p:txBody>
      </p:sp>
    </p:spTree>
    <p:extLst>
      <p:ext uri="{BB962C8B-B14F-4D97-AF65-F5344CB8AC3E}">
        <p14:creationId xmlns:p14="http://schemas.microsoft.com/office/powerpoint/2010/main" val="3839115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221</TotalTime>
  <Words>678</Words>
  <Application>Microsoft Office PowerPoint</Application>
  <PresentationFormat>Widescreen</PresentationFormat>
  <Paragraphs>124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Century Gothic</vt:lpstr>
      <vt:lpstr>Wingdings</vt:lpstr>
      <vt:lpstr>Wingdings 3</vt:lpstr>
      <vt:lpstr>Slice</vt:lpstr>
      <vt:lpstr>CEF 440:</vt:lpstr>
      <vt:lpstr>A REVIEW On MOBILE PROGRAMMING: Applications, Frameworks, programming languages, requirement analysis and cost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dc:title>
  <dc:creator>Arvella</dc:creator>
  <cp:lastModifiedBy>Arvella</cp:lastModifiedBy>
  <cp:revision>20</cp:revision>
  <dcterms:created xsi:type="dcterms:W3CDTF">2023-03-31T13:41:25Z</dcterms:created>
  <dcterms:modified xsi:type="dcterms:W3CDTF">2023-03-31T17:22:32Z</dcterms:modified>
</cp:coreProperties>
</file>