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58" r:id="rId6"/>
    <p:sldId id="262" r:id="rId7"/>
    <p:sldId id="259" r:id="rId8"/>
    <p:sldId id="263" r:id="rId9"/>
    <p:sldId id="268"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1A3026-7F32-491B-86AB-27E2C79364F4}" type="datetimeFigureOut">
              <a:rPr lang="en-US" smtClean="0"/>
              <a:t>4/14/2023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572DFA2-DE37-4F47-818D-9DC99A54B4C5}" type="slidenum">
              <a:rPr lang="en-US" smtClean="0"/>
              <a:t>‹#›</a:t>
            </a:fld>
            <a:endParaRPr lang="en-US"/>
          </a:p>
        </p:txBody>
      </p:sp>
    </p:spTree>
    <p:extLst>
      <p:ext uri="{BB962C8B-B14F-4D97-AF65-F5344CB8AC3E}">
        <p14:creationId xmlns:p14="http://schemas.microsoft.com/office/powerpoint/2010/main" val="3748306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1A3026-7F32-491B-86AB-27E2C79364F4}"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2DFA2-DE37-4F47-818D-9DC99A54B4C5}" type="slidenum">
              <a:rPr lang="en-US" smtClean="0"/>
              <a:t>‹#›</a:t>
            </a:fld>
            <a:endParaRPr lang="en-US"/>
          </a:p>
        </p:txBody>
      </p:sp>
    </p:spTree>
    <p:extLst>
      <p:ext uri="{BB962C8B-B14F-4D97-AF65-F5344CB8AC3E}">
        <p14:creationId xmlns:p14="http://schemas.microsoft.com/office/powerpoint/2010/main" val="238368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A3026-7F32-491B-86AB-27E2C79364F4}"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2DFA2-DE37-4F47-818D-9DC99A54B4C5}" type="slidenum">
              <a:rPr lang="en-US" smtClean="0"/>
              <a:t>‹#›</a:t>
            </a:fld>
            <a:endParaRPr lang="en-US"/>
          </a:p>
        </p:txBody>
      </p:sp>
    </p:spTree>
    <p:extLst>
      <p:ext uri="{BB962C8B-B14F-4D97-AF65-F5344CB8AC3E}">
        <p14:creationId xmlns:p14="http://schemas.microsoft.com/office/powerpoint/2010/main" val="65015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A3026-7F32-491B-86AB-27E2C79364F4}"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2DFA2-DE37-4F47-818D-9DC99A54B4C5}" type="slidenum">
              <a:rPr lang="en-US" smtClean="0"/>
              <a:t>‹#›</a:t>
            </a:fld>
            <a:endParaRPr lang="en-US"/>
          </a:p>
        </p:txBody>
      </p:sp>
    </p:spTree>
    <p:extLst>
      <p:ext uri="{BB962C8B-B14F-4D97-AF65-F5344CB8AC3E}">
        <p14:creationId xmlns:p14="http://schemas.microsoft.com/office/powerpoint/2010/main" val="3396591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A3026-7F32-491B-86AB-27E2C79364F4}"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2DFA2-DE37-4F47-818D-9DC99A54B4C5}" type="slidenum">
              <a:rPr lang="en-US" smtClean="0"/>
              <a:t>‹#›</a:t>
            </a:fld>
            <a:endParaRPr lang="en-US"/>
          </a:p>
        </p:txBody>
      </p:sp>
    </p:spTree>
    <p:extLst>
      <p:ext uri="{BB962C8B-B14F-4D97-AF65-F5344CB8AC3E}">
        <p14:creationId xmlns:p14="http://schemas.microsoft.com/office/powerpoint/2010/main" val="1851723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A3026-7F32-491B-86AB-27E2C79364F4}"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2DFA2-DE37-4F47-818D-9DC99A54B4C5}" type="slidenum">
              <a:rPr lang="en-US" smtClean="0"/>
              <a:t>‹#›</a:t>
            </a:fld>
            <a:endParaRPr lang="en-US"/>
          </a:p>
        </p:txBody>
      </p:sp>
    </p:spTree>
    <p:extLst>
      <p:ext uri="{BB962C8B-B14F-4D97-AF65-F5344CB8AC3E}">
        <p14:creationId xmlns:p14="http://schemas.microsoft.com/office/powerpoint/2010/main" val="4149432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A3026-7F32-491B-86AB-27E2C79364F4}"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2DFA2-DE37-4F47-818D-9DC99A54B4C5}" type="slidenum">
              <a:rPr lang="en-US" smtClean="0"/>
              <a:t>‹#›</a:t>
            </a:fld>
            <a:endParaRPr lang="en-US"/>
          </a:p>
        </p:txBody>
      </p:sp>
    </p:spTree>
    <p:extLst>
      <p:ext uri="{BB962C8B-B14F-4D97-AF65-F5344CB8AC3E}">
        <p14:creationId xmlns:p14="http://schemas.microsoft.com/office/powerpoint/2010/main" val="2666166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A3026-7F32-491B-86AB-27E2C79364F4}"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2DFA2-DE37-4F47-818D-9DC99A54B4C5}" type="slidenum">
              <a:rPr lang="en-US" smtClean="0"/>
              <a:t>‹#›</a:t>
            </a:fld>
            <a:endParaRPr lang="en-US"/>
          </a:p>
        </p:txBody>
      </p:sp>
    </p:spTree>
    <p:extLst>
      <p:ext uri="{BB962C8B-B14F-4D97-AF65-F5344CB8AC3E}">
        <p14:creationId xmlns:p14="http://schemas.microsoft.com/office/powerpoint/2010/main" val="1207576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A3026-7F32-491B-86AB-27E2C79364F4}"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2DFA2-DE37-4F47-818D-9DC99A54B4C5}" type="slidenum">
              <a:rPr lang="en-US" smtClean="0"/>
              <a:t>‹#›</a:t>
            </a:fld>
            <a:endParaRPr lang="en-US"/>
          </a:p>
        </p:txBody>
      </p:sp>
    </p:spTree>
    <p:extLst>
      <p:ext uri="{BB962C8B-B14F-4D97-AF65-F5344CB8AC3E}">
        <p14:creationId xmlns:p14="http://schemas.microsoft.com/office/powerpoint/2010/main" val="65116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A3026-7F32-491B-86AB-27E2C79364F4}"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572DFA2-DE37-4F47-818D-9DC99A54B4C5}" type="slidenum">
              <a:rPr lang="en-US" smtClean="0"/>
              <a:t>‹#›</a:t>
            </a:fld>
            <a:endParaRPr lang="en-US"/>
          </a:p>
        </p:txBody>
      </p:sp>
    </p:spTree>
    <p:extLst>
      <p:ext uri="{BB962C8B-B14F-4D97-AF65-F5344CB8AC3E}">
        <p14:creationId xmlns:p14="http://schemas.microsoft.com/office/powerpoint/2010/main" val="289070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A3026-7F32-491B-86AB-27E2C79364F4}"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2DFA2-DE37-4F47-818D-9DC99A54B4C5}" type="slidenum">
              <a:rPr lang="en-US" smtClean="0"/>
              <a:t>‹#›</a:t>
            </a:fld>
            <a:endParaRPr lang="en-US"/>
          </a:p>
        </p:txBody>
      </p:sp>
    </p:spTree>
    <p:extLst>
      <p:ext uri="{BB962C8B-B14F-4D97-AF65-F5344CB8AC3E}">
        <p14:creationId xmlns:p14="http://schemas.microsoft.com/office/powerpoint/2010/main" val="309303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1A3026-7F32-491B-86AB-27E2C79364F4}"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2DFA2-DE37-4F47-818D-9DC99A54B4C5}" type="slidenum">
              <a:rPr lang="en-US" smtClean="0"/>
              <a:t>‹#›</a:t>
            </a:fld>
            <a:endParaRPr lang="en-US"/>
          </a:p>
        </p:txBody>
      </p:sp>
    </p:spTree>
    <p:extLst>
      <p:ext uri="{BB962C8B-B14F-4D97-AF65-F5344CB8AC3E}">
        <p14:creationId xmlns:p14="http://schemas.microsoft.com/office/powerpoint/2010/main" val="268420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1A3026-7F32-491B-86AB-27E2C79364F4}"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72DFA2-DE37-4F47-818D-9DC99A54B4C5}" type="slidenum">
              <a:rPr lang="en-US" smtClean="0"/>
              <a:t>‹#›</a:t>
            </a:fld>
            <a:endParaRPr lang="en-US"/>
          </a:p>
        </p:txBody>
      </p:sp>
    </p:spTree>
    <p:extLst>
      <p:ext uri="{BB962C8B-B14F-4D97-AF65-F5344CB8AC3E}">
        <p14:creationId xmlns:p14="http://schemas.microsoft.com/office/powerpoint/2010/main" val="42846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1A3026-7F32-491B-86AB-27E2C79364F4}"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72DFA2-DE37-4F47-818D-9DC99A54B4C5}" type="slidenum">
              <a:rPr lang="en-US" smtClean="0"/>
              <a:t>‹#›</a:t>
            </a:fld>
            <a:endParaRPr lang="en-US"/>
          </a:p>
        </p:txBody>
      </p:sp>
    </p:spTree>
    <p:extLst>
      <p:ext uri="{BB962C8B-B14F-4D97-AF65-F5344CB8AC3E}">
        <p14:creationId xmlns:p14="http://schemas.microsoft.com/office/powerpoint/2010/main" val="250121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A3026-7F32-491B-86AB-27E2C79364F4}"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72DFA2-DE37-4F47-818D-9DC99A54B4C5}" type="slidenum">
              <a:rPr lang="en-US" smtClean="0"/>
              <a:t>‹#›</a:t>
            </a:fld>
            <a:endParaRPr lang="en-US"/>
          </a:p>
        </p:txBody>
      </p:sp>
    </p:spTree>
    <p:extLst>
      <p:ext uri="{BB962C8B-B14F-4D97-AF65-F5344CB8AC3E}">
        <p14:creationId xmlns:p14="http://schemas.microsoft.com/office/powerpoint/2010/main" val="2097289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1A3026-7F32-491B-86AB-27E2C79364F4}"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2DFA2-DE37-4F47-818D-9DC99A54B4C5}" type="slidenum">
              <a:rPr lang="en-US" smtClean="0"/>
              <a:t>‹#›</a:t>
            </a:fld>
            <a:endParaRPr lang="en-US"/>
          </a:p>
        </p:txBody>
      </p:sp>
    </p:spTree>
    <p:extLst>
      <p:ext uri="{BB962C8B-B14F-4D97-AF65-F5344CB8AC3E}">
        <p14:creationId xmlns:p14="http://schemas.microsoft.com/office/powerpoint/2010/main" val="145184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1A3026-7F32-491B-86AB-27E2C79364F4}"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2DFA2-DE37-4F47-818D-9DC99A54B4C5}" type="slidenum">
              <a:rPr lang="en-US" smtClean="0"/>
              <a:t>‹#›</a:t>
            </a:fld>
            <a:endParaRPr lang="en-US"/>
          </a:p>
        </p:txBody>
      </p:sp>
    </p:spTree>
    <p:extLst>
      <p:ext uri="{BB962C8B-B14F-4D97-AF65-F5344CB8AC3E}">
        <p14:creationId xmlns:p14="http://schemas.microsoft.com/office/powerpoint/2010/main" val="52839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1A3026-7F32-491B-86AB-27E2C79364F4}" type="datetimeFigureOut">
              <a:rPr lang="en-US" smtClean="0"/>
              <a:t>4/14/2023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72DFA2-DE37-4F47-818D-9DC99A54B4C5}" type="slidenum">
              <a:rPr lang="en-US" smtClean="0"/>
              <a:t>‹#›</a:t>
            </a:fld>
            <a:endParaRPr lang="en-US"/>
          </a:p>
        </p:txBody>
      </p:sp>
    </p:spTree>
    <p:extLst>
      <p:ext uri="{BB962C8B-B14F-4D97-AF65-F5344CB8AC3E}">
        <p14:creationId xmlns:p14="http://schemas.microsoft.com/office/powerpoint/2010/main" val="21476975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A41F393-945B-1EA5-8FA8-456DFA6D3802}"/>
              </a:ext>
            </a:extLst>
          </p:cNvPr>
          <p:cNvSpPr txBox="1"/>
          <p:nvPr/>
        </p:nvSpPr>
        <p:spPr>
          <a:xfrm>
            <a:off x="2873828" y="2270489"/>
            <a:ext cx="6096000" cy="1120243"/>
          </a:xfrm>
          <a:prstGeom prst="rect">
            <a:avLst/>
          </a:prstGeom>
          <a:noFill/>
        </p:spPr>
        <p:txBody>
          <a:bodyPr wrap="square">
            <a:spAutoFit/>
          </a:bodyPr>
          <a:lstStyle/>
          <a:p>
            <a:pPr marL="0" marR="0" algn="ctr">
              <a:lnSpc>
                <a:spcPct val="107000"/>
              </a:lnSpc>
              <a:spcBef>
                <a:spcPts val="0"/>
              </a:spcBef>
              <a:spcAft>
                <a:spcPts val="800"/>
              </a:spcAft>
            </a:pPr>
            <a:r>
              <a:rPr lang="en-US" sz="3200" b="1" dirty="0">
                <a:effectLst/>
                <a:latin typeface="Showcard Gothic" panose="04020904020102020604" pitchFamily="82" charset="0"/>
                <a:ea typeface="Calibri" panose="020F0502020204030204" pitchFamily="34" charset="0"/>
                <a:cs typeface="Times New Roman" panose="02020603050405020304" pitchFamily="18" charset="0"/>
              </a:rPr>
              <a:t>CEF 440: INTERNET AND MOBILE PROGRAMMING</a:t>
            </a:r>
            <a:endParaRPr lang="en-US" sz="3200" dirty="0">
              <a:effectLst/>
              <a:latin typeface="Showcard Gothic" panose="04020904020102020604"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9619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5DF1E0F-7A8B-4671-7700-858135EAA50B}"/>
              </a:ext>
            </a:extLst>
          </p:cNvPr>
          <p:cNvSpPr txBox="1"/>
          <p:nvPr/>
        </p:nvSpPr>
        <p:spPr>
          <a:xfrm>
            <a:off x="1719943" y="1362722"/>
            <a:ext cx="8752113" cy="3838615"/>
          </a:xfrm>
          <a:prstGeom prst="rect">
            <a:avLst/>
          </a:prstGeom>
          <a:noFill/>
        </p:spPr>
        <p:txBody>
          <a:bodyPr wrap="square" rtlCol="0">
            <a:spAutoFit/>
          </a:bodyPr>
          <a:lstStyle/>
          <a:p>
            <a:pPr marL="0" marR="0">
              <a:lnSpc>
                <a:spcPct val="107000"/>
              </a:lnSpc>
              <a:spcBef>
                <a:spcPts val="0"/>
              </a:spcBef>
              <a:spcAft>
                <a:spcPts val="800"/>
              </a:spcAft>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From the user point of view, the user should be able to:</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Create an account and login into the account.</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View available food stuffs on the platform.</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Upload a food stuff.</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Remove a food stuff.</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Get in contact with a seller from his profile.</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Use cellular data or Wi-Fi.</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Receive a notification each time a new food stuff is available.</a:t>
            </a:r>
          </a:p>
          <a:p>
            <a:pPr marL="342900" indent="-342900">
              <a:lnSpc>
                <a:spcPct val="107000"/>
              </a:lnSpc>
              <a:spcAft>
                <a:spcPts val="800"/>
              </a:spcAft>
              <a:buFont typeface="Symbol" panose="05050102010706020507" pitchFamily="18" charset="2"/>
              <a:buChar char=""/>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Report other users</a:t>
            </a:r>
            <a:endParaRPr lang="en-US" sz="2400" dirty="0">
              <a:latin typeface="Book Antiqua" panose="02040602050305030304" pitchFamily="18" charset="0"/>
            </a:endParaRPr>
          </a:p>
        </p:txBody>
      </p:sp>
    </p:spTree>
    <p:extLst>
      <p:ext uri="{BB962C8B-B14F-4D97-AF65-F5344CB8AC3E}">
        <p14:creationId xmlns:p14="http://schemas.microsoft.com/office/powerpoint/2010/main" val="126687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F46FD1B-FD7F-A77F-3595-D51FEDED3E55}"/>
              </a:ext>
            </a:extLst>
          </p:cNvPr>
          <p:cNvSpPr txBox="1"/>
          <p:nvPr/>
        </p:nvSpPr>
        <p:spPr>
          <a:xfrm>
            <a:off x="1756229" y="1553028"/>
            <a:ext cx="10480754" cy="3340723"/>
          </a:xfrm>
          <a:prstGeom prst="rect">
            <a:avLst/>
          </a:prstGeom>
          <a:noFill/>
        </p:spPr>
        <p:txBody>
          <a:bodyPr wrap="none" rtlCol="0">
            <a:spAutoFit/>
          </a:bodyPr>
          <a:lstStyle/>
          <a:p>
            <a:pPr marL="0" marR="0">
              <a:lnSpc>
                <a:spcPct val="107000"/>
              </a:lnSpc>
              <a:spcBef>
                <a:spcPts val="0"/>
              </a:spcBef>
              <a:spcAft>
                <a:spcPts val="800"/>
              </a:spcAft>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From the administrator’s point of view, the administrator should be able to:</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View the system.</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Add a user.</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View the users’ activities on the system.</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Disable an account.</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Classify users according to main purpose for using the app.</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Showcase promotions.</a:t>
            </a:r>
          </a:p>
          <a:p>
            <a:endParaRPr lang="en-US" dirty="0"/>
          </a:p>
        </p:txBody>
      </p:sp>
    </p:spTree>
    <p:extLst>
      <p:ext uri="{BB962C8B-B14F-4D97-AF65-F5344CB8AC3E}">
        <p14:creationId xmlns:p14="http://schemas.microsoft.com/office/powerpoint/2010/main" val="2160565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82139-0BEA-D181-D995-AECAE461CCF5}"/>
              </a:ext>
            </a:extLst>
          </p:cNvPr>
          <p:cNvSpPr>
            <a:spLocks noGrp="1"/>
          </p:cNvSpPr>
          <p:nvPr>
            <p:ph type="title"/>
          </p:nvPr>
        </p:nvSpPr>
        <p:spPr>
          <a:xfrm>
            <a:off x="2572279" y="1741714"/>
            <a:ext cx="8930747" cy="3035667"/>
          </a:xfrm>
        </p:spPr>
        <p:txBody>
          <a:bodyPr>
            <a:normAutofit fontScale="90000"/>
          </a:bodyPr>
          <a:lstStyle/>
          <a:p>
            <a:pPr marL="457200">
              <a:lnSpc>
                <a:spcPct val="107000"/>
              </a:lnSpc>
              <a:spcBef>
                <a:spcPts val="0"/>
              </a:spcBef>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COLLECTION AND </a:t>
            </a: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ANALYSIS OF REQUIREMENTS</a:t>
            </a:r>
            <a:br>
              <a:rPr lang="en-US"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b="1" dirty="0">
                <a:effectLst/>
                <a:latin typeface="Book Antiqua" panose="02040602050305030304" pitchFamily="18" charset="0"/>
                <a:ea typeface="Calibri" panose="020F0502020204030204" pitchFamily="34" charset="0"/>
                <a:cs typeface="Times New Roman" panose="02020603050405020304" pitchFamily="18" charset="0"/>
              </a:rPr>
              <a:t>Functional Requirements</a:t>
            </a:r>
            <a:r>
              <a:rPr lang="en-US" sz="4000" b="1" dirty="0">
                <a:latin typeface="Times New Roman" panose="02020603050405020304" pitchFamily="18" charset="0"/>
                <a:ea typeface="Calibri" panose="020F0502020204030204" pitchFamily="34" charset="0"/>
                <a:cs typeface="Times New Roman" panose="02020603050405020304" pitchFamily="18" charset="0"/>
              </a:rPr>
              <a:t/>
            </a:r>
            <a:br>
              <a:rPr lang="en-US" sz="4000" b="1" dirty="0">
                <a:latin typeface="Times New Roman" panose="02020603050405020304" pitchFamily="18" charset="0"/>
                <a:ea typeface="Calibri" panose="020F0502020204030204" pitchFamily="34" charset="0"/>
                <a:cs typeface="Times New Roman" panose="02020603050405020304" pitchFamily="18" charset="0"/>
              </a:rPr>
            </a:br>
            <a:r>
              <a:rPr lang="en-US" sz="4000" b="1" dirty="0">
                <a:effectLst/>
                <a:latin typeface="Book Antiqua" panose="02040602050305030304" pitchFamily="18" charset="0"/>
                <a:ea typeface="Calibri" panose="020F0502020204030204" pitchFamily="34" charset="0"/>
                <a:cs typeface="Times New Roman" panose="02020603050405020304" pitchFamily="18" charset="0"/>
              </a:rPr>
              <a:t>Non-functional Requirements</a:t>
            </a:r>
            <a:r>
              <a:rPr lang="en-US" sz="4000" dirty="0">
                <a:effectLst/>
                <a:latin typeface="Calibri" panose="020F0502020204030204" pitchFamily="34" charset="0"/>
                <a:ea typeface="Calibri" panose="020F0502020204030204" pitchFamily="34" charset="0"/>
                <a:cs typeface="Times New Roman" panose="02020603050405020304" pitchFamily="18" charset="0"/>
              </a:rPr>
              <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3030856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59FB671-635C-0DEA-992D-1C31C234533E}"/>
              </a:ext>
            </a:extLst>
          </p:cNvPr>
          <p:cNvSpPr txBox="1"/>
          <p:nvPr/>
        </p:nvSpPr>
        <p:spPr>
          <a:xfrm>
            <a:off x="1573820" y="429828"/>
            <a:ext cx="3904342" cy="1077218"/>
          </a:xfrm>
          <a:prstGeom prst="rect">
            <a:avLst/>
          </a:prstGeom>
          <a:noFill/>
        </p:spPr>
        <p:txBody>
          <a:bodyPr wrap="square" rtlCol="0">
            <a:spAutoFit/>
          </a:bodyPr>
          <a:lstStyle/>
          <a:p>
            <a:r>
              <a:rPr lang="en-US" sz="3200" dirty="0">
                <a:latin typeface="Book Antiqua" panose="02040602050305030304" pitchFamily="18" charset="0"/>
              </a:rPr>
              <a:t>FUNCTIONAL REQUIREMENTS</a:t>
            </a:r>
          </a:p>
        </p:txBody>
      </p:sp>
      <p:sp>
        <p:nvSpPr>
          <p:cNvPr id="4" name="TextBox 3">
            <a:extLst>
              <a:ext uri="{FF2B5EF4-FFF2-40B4-BE49-F238E27FC236}">
                <a16:creationId xmlns:a16="http://schemas.microsoft.com/office/drawing/2014/main" xmlns="" id="{22D5B8E7-E0C7-F84D-13BB-771F3D7B69AC}"/>
              </a:ext>
            </a:extLst>
          </p:cNvPr>
          <p:cNvSpPr txBox="1"/>
          <p:nvPr/>
        </p:nvSpPr>
        <p:spPr>
          <a:xfrm flipH="1">
            <a:off x="7126515" y="429828"/>
            <a:ext cx="4105367" cy="1077218"/>
          </a:xfrm>
          <a:prstGeom prst="rect">
            <a:avLst/>
          </a:prstGeom>
          <a:noFill/>
        </p:spPr>
        <p:txBody>
          <a:bodyPr wrap="square" rtlCol="0">
            <a:spAutoFit/>
          </a:bodyPr>
          <a:lstStyle/>
          <a:p>
            <a:r>
              <a:rPr lang="en-US" sz="3200" dirty="0">
                <a:latin typeface="Book Antiqua" panose="02040602050305030304" pitchFamily="18" charset="0"/>
                <a:cs typeface="Times New Roman" panose="02020603050405020304" pitchFamily="18" charset="0"/>
              </a:rPr>
              <a:t>NON-FUNCTIONAL REQUIREMENTS</a:t>
            </a:r>
          </a:p>
        </p:txBody>
      </p:sp>
      <p:sp>
        <p:nvSpPr>
          <p:cNvPr id="5" name="TextBox 4">
            <a:extLst>
              <a:ext uri="{FF2B5EF4-FFF2-40B4-BE49-F238E27FC236}">
                <a16:creationId xmlns:a16="http://schemas.microsoft.com/office/drawing/2014/main" xmlns="" id="{6CDF1F8B-BCC9-1013-3871-D7F75833FE9D}"/>
              </a:ext>
            </a:extLst>
          </p:cNvPr>
          <p:cNvSpPr txBox="1"/>
          <p:nvPr/>
        </p:nvSpPr>
        <p:spPr>
          <a:xfrm flipH="1">
            <a:off x="1573820" y="1609909"/>
            <a:ext cx="4299758" cy="4431983"/>
          </a:xfrm>
          <a:prstGeom prst="rect">
            <a:avLst/>
          </a:prstGeom>
          <a:noFill/>
        </p:spPr>
        <p:txBody>
          <a:bodyPr wrap="square" rtlCol="0">
            <a:spAutoFit/>
          </a:bodyPr>
          <a:lstStyle/>
          <a:p>
            <a:pPr marL="285750" indent="-285750">
              <a:buFont typeface="Arial" panose="020B0604020202020204" pitchFamily="34" charset="0"/>
              <a:buChar char="•"/>
            </a:pPr>
            <a:r>
              <a:rPr lang="en-US" sz="2400" b="1" dirty="0">
                <a:effectLst/>
                <a:latin typeface="Book Antiqua" panose="02040602050305030304" pitchFamily="18" charset="0"/>
                <a:ea typeface="Calibri" panose="020F0502020204030204" pitchFamily="34" charset="0"/>
                <a:cs typeface="Times New Roman" panose="02020603050405020304" pitchFamily="18" charset="0"/>
              </a:rPr>
              <a:t>Create an account</a:t>
            </a:r>
          </a:p>
          <a:p>
            <a:pPr marL="285750" indent="-285750">
              <a:buFont typeface="Arial" panose="020B0604020202020204" pitchFamily="34" charset="0"/>
              <a:buChar char="•"/>
            </a:pPr>
            <a:r>
              <a:rPr lang="en-US" sz="2400" b="1" dirty="0">
                <a:effectLst/>
                <a:latin typeface="Book Antiqua" panose="02040602050305030304" pitchFamily="18" charset="0"/>
                <a:ea typeface="Calibri" panose="020F0502020204030204" pitchFamily="34" charset="0"/>
                <a:cs typeface="Times New Roman" panose="02020603050405020304" pitchFamily="18" charset="0"/>
              </a:rPr>
              <a:t>Login</a:t>
            </a:r>
            <a:endParaRPr lang="en-US" sz="2400" dirty="0">
              <a:effectLst/>
              <a:latin typeface="Book Antiqua" panose="0204060205030503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b="1" dirty="0">
                <a:effectLst/>
                <a:latin typeface="Book Antiqua" panose="02040602050305030304" pitchFamily="18" charset="0"/>
                <a:ea typeface="Calibri" panose="020F0502020204030204" pitchFamily="34" charset="0"/>
                <a:cs typeface="Times New Roman" panose="02020603050405020304" pitchFamily="18" charset="0"/>
              </a:rPr>
              <a:t>View available food Items</a:t>
            </a:r>
            <a:endParaRPr lang="en-US" sz="2400" b="1" dirty="0">
              <a:latin typeface="Book Antiqua" panose="0204060205030503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b="1" dirty="0">
                <a:effectLst/>
                <a:latin typeface="Book Antiqua" panose="02040602050305030304" pitchFamily="18" charset="0"/>
                <a:ea typeface="Calibri" panose="020F0502020204030204" pitchFamily="34" charset="0"/>
                <a:cs typeface="Times New Roman" panose="02020603050405020304" pitchFamily="18" charset="0"/>
              </a:rPr>
              <a:t>Upload or Remove food Items</a:t>
            </a:r>
            <a:endParaRPr lang="en-US" sz="2400" dirty="0">
              <a:effectLst/>
              <a:latin typeface="Book Antiqua" panose="0204060205030503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b="1" dirty="0">
                <a:effectLst/>
                <a:latin typeface="Book Antiqua" panose="02040602050305030304" pitchFamily="18" charset="0"/>
                <a:ea typeface="Calibri" panose="020F0502020204030204" pitchFamily="34" charset="0"/>
                <a:cs typeface="Times New Roman" panose="02020603050405020304" pitchFamily="18" charset="0"/>
              </a:rPr>
              <a:t>Filtering Options</a:t>
            </a:r>
            <a:endParaRPr lang="en-US" sz="2400" dirty="0">
              <a:effectLst/>
              <a:latin typeface="Book Antiqua" panose="0204060205030503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b="1" dirty="0">
                <a:effectLst/>
                <a:latin typeface="Book Antiqua" panose="02040602050305030304" pitchFamily="18" charset="0"/>
                <a:ea typeface="Calibri" panose="020F0502020204030204" pitchFamily="34" charset="0"/>
                <a:cs typeface="Times New Roman" panose="02020603050405020304" pitchFamily="18" charset="0"/>
              </a:rPr>
              <a:t>View Other Profiles(Users)</a:t>
            </a:r>
            <a:endParaRPr lang="en-US" sz="2400" dirty="0">
              <a:effectLst/>
              <a:latin typeface="Book Antiqua" panose="0204060205030503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b="1" dirty="0">
                <a:effectLst/>
                <a:latin typeface="Book Antiqua" panose="02040602050305030304" pitchFamily="18" charset="0"/>
                <a:ea typeface="Calibri" panose="020F0502020204030204" pitchFamily="34" charset="0"/>
                <a:cs typeface="Times New Roman" panose="02020603050405020304" pitchFamily="18" charset="0"/>
              </a:rPr>
              <a:t>Notifications</a:t>
            </a:r>
            <a:endParaRPr lang="en-US" sz="2400" dirty="0">
              <a:effectLst/>
              <a:latin typeface="Book Antiqua" panose="0204060205030503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b="1" dirty="0">
                <a:effectLst/>
                <a:latin typeface="Book Antiqua" panose="02040602050305030304" pitchFamily="18" charset="0"/>
                <a:ea typeface="Calibri" panose="020F0502020204030204" pitchFamily="34" charset="0"/>
                <a:cs typeface="Times New Roman" panose="02020603050405020304" pitchFamily="18" charset="0"/>
              </a:rPr>
              <a:t>Report Other Users</a:t>
            </a:r>
            <a:endParaRPr lang="en-US" sz="2400" dirty="0">
              <a:effectLst/>
              <a:latin typeface="Book Antiqua" panose="0204060205030503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b="1" dirty="0">
                <a:effectLst/>
                <a:latin typeface="Book Antiqua" panose="02040602050305030304" pitchFamily="18" charset="0"/>
                <a:ea typeface="Calibri" panose="020F0502020204030204" pitchFamily="34" charset="0"/>
                <a:cs typeface="Times New Roman" panose="02020603050405020304" pitchFamily="18" charset="0"/>
              </a:rPr>
              <a:t>View and Manage Users</a:t>
            </a:r>
            <a:endParaRPr lang="en-US" sz="2400" dirty="0">
              <a:effectLst/>
              <a:latin typeface="Book Antiqua" panose="0204060205030503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b="1" dirty="0">
                <a:effectLst/>
                <a:latin typeface="Book Antiqua" panose="02040602050305030304" pitchFamily="18" charset="0"/>
                <a:ea typeface="Calibri" panose="020F0502020204030204" pitchFamily="34" charset="0"/>
                <a:cs typeface="Times New Roman" panose="02020603050405020304" pitchFamily="18" charset="0"/>
              </a:rPr>
              <a:t>Taking Sanctions</a:t>
            </a:r>
            <a:endParaRPr lang="en-US" sz="2400" dirty="0">
              <a:effectLst/>
              <a:latin typeface="Book Antiqua" panose="02040602050305030304" pitchFamily="18" charset="0"/>
              <a:ea typeface="Calibri" panose="020F050202020403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xmlns="" id="{61B00D29-113F-1F81-29AA-504C1F4B3AC9}"/>
              </a:ext>
            </a:extLst>
          </p:cNvPr>
          <p:cNvSpPr txBox="1"/>
          <p:nvPr/>
        </p:nvSpPr>
        <p:spPr>
          <a:xfrm flipH="1">
            <a:off x="7126515" y="1609909"/>
            <a:ext cx="4105367" cy="1846659"/>
          </a:xfrm>
          <a:prstGeom prst="rect">
            <a:avLst/>
          </a:prstGeom>
          <a:noFill/>
        </p:spPr>
        <p:txBody>
          <a:bodyPr wrap="square" rtlCol="0">
            <a:spAutoFit/>
          </a:bodyPr>
          <a:lstStyle/>
          <a:p>
            <a:pPr marL="285750" indent="-285750">
              <a:buFont typeface="Arial" panose="020B0604020202020204" pitchFamily="34" charset="0"/>
              <a:buChar char="•"/>
            </a:pPr>
            <a:r>
              <a:rPr lang="en-US" sz="2400" b="1" dirty="0">
                <a:effectLst/>
                <a:latin typeface="Book Antiqua" panose="02040602050305030304" pitchFamily="18" charset="0"/>
                <a:ea typeface="Calibri" panose="020F0502020204030204" pitchFamily="34" charset="0"/>
                <a:cs typeface="Times New Roman" panose="02020603050405020304" pitchFamily="18" charset="0"/>
              </a:rPr>
              <a:t>Light weigh</a:t>
            </a:r>
            <a:r>
              <a:rPr lang="en-US" sz="2400" dirty="0">
                <a:effectLst/>
                <a:latin typeface="Book Antiqua" panose="02040602050305030304" pitchFamily="18" charset="0"/>
                <a:ea typeface="Calibri" panose="020F0502020204030204" pitchFamily="34" charset="0"/>
                <a:cs typeface="Times New Roman" panose="02020603050405020304" pitchFamily="18" charset="0"/>
              </a:rPr>
              <a:t>t</a:t>
            </a:r>
          </a:p>
          <a:p>
            <a:pPr marL="285750" indent="-285750">
              <a:buFont typeface="Arial" panose="020B0604020202020204" pitchFamily="34" charset="0"/>
              <a:buChar char="•"/>
            </a:pPr>
            <a:r>
              <a:rPr lang="en-US" sz="2400" b="1" dirty="0">
                <a:effectLst/>
                <a:latin typeface="Book Antiqua" panose="02040602050305030304" pitchFamily="18" charset="0"/>
                <a:ea typeface="Calibri" panose="020F0502020204030204" pitchFamily="34" charset="0"/>
                <a:cs typeface="Times New Roman" panose="02020603050405020304" pitchFamily="18" charset="0"/>
              </a:rPr>
              <a:t>Less data Usage</a:t>
            </a:r>
            <a:endParaRPr lang="en-US" sz="2400" dirty="0">
              <a:effectLst/>
              <a:latin typeface="Book Antiqua" panose="0204060205030503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b="1" dirty="0">
                <a:effectLst/>
                <a:latin typeface="Book Antiqua" panose="02040602050305030304" pitchFamily="18" charset="0"/>
                <a:ea typeface="Calibri" panose="020F0502020204030204" pitchFamily="34" charset="0"/>
                <a:cs typeface="Times New Roman" panose="02020603050405020304" pitchFamily="18" charset="0"/>
              </a:rPr>
              <a:t>User Friendly</a:t>
            </a:r>
            <a:endParaRPr lang="en-US" sz="2400" dirty="0">
              <a:effectLst/>
              <a:latin typeface="Book Antiqua" panose="0204060205030503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b="1" dirty="0">
                <a:effectLst/>
                <a:latin typeface="Book Antiqua" panose="02040602050305030304" pitchFamily="18" charset="0"/>
                <a:ea typeface="Calibri" panose="020F0502020204030204" pitchFamily="34" charset="0"/>
                <a:cs typeface="Times New Roman" panose="02020603050405020304" pitchFamily="18" charset="0"/>
              </a:rPr>
              <a:t>Promotion</a:t>
            </a:r>
            <a:endParaRPr lang="en-US" sz="2400" dirty="0">
              <a:effectLst/>
              <a:latin typeface="Book Antiqua" panose="0204060205030503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067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406A8F3-CF91-6A6E-96F6-D1A90C14500A}"/>
              </a:ext>
            </a:extLst>
          </p:cNvPr>
          <p:cNvSpPr txBox="1"/>
          <p:nvPr/>
        </p:nvSpPr>
        <p:spPr>
          <a:xfrm>
            <a:off x="2786743" y="2134446"/>
            <a:ext cx="6096000" cy="1622239"/>
          </a:xfrm>
          <a:prstGeom prst="rect">
            <a:avLst/>
          </a:prstGeom>
          <a:noFill/>
        </p:spPr>
        <p:txBody>
          <a:bodyPr wrap="square">
            <a:spAutoFit/>
          </a:bodyPr>
          <a:lstStyle/>
          <a:p>
            <a:pPr marL="0" marR="0" algn="ctr">
              <a:lnSpc>
                <a:spcPct val="107000"/>
              </a:lnSpc>
              <a:spcBef>
                <a:spcPts val="0"/>
              </a:spcBef>
              <a:spcAft>
                <a:spcPts val="800"/>
              </a:spcAft>
            </a:pPr>
            <a:r>
              <a:rPr lang="en-US" sz="3200" b="1" dirty="0">
                <a:effectLst/>
                <a:latin typeface="Showcard Gothic" panose="04020904020102020604" pitchFamily="82" charset="0"/>
                <a:ea typeface="Calibri" panose="020F0502020204030204" pitchFamily="34" charset="0"/>
                <a:cs typeface="Times New Roman" panose="02020603050405020304" pitchFamily="18" charset="0"/>
              </a:rPr>
              <a:t>COLLECTION AND ANALYSIS OF REQUIREMENTS FOR A FOOD WASTAGE APPLICATION</a:t>
            </a:r>
            <a:endParaRPr lang="en-US" sz="3200" dirty="0">
              <a:effectLst/>
              <a:latin typeface="Showcard Gothic" panose="04020904020102020604"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388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8E07A5-0445-C3CE-6242-CDF0EA3E2AD8}"/>
              </a:ext>
            </a:extLst>
          </p:cNvPr>
          <p:cNvSpPr>
            <a:spLocks noGrp="1"/>
          </p:cNvSpPr>
          <p:nvPr>
            <p:ph idx="1"/>
          </p:nvPr>
        </p:nvSpPr>
        <p:spPr>
          <a:xfrm>
            <a:off x="1484310" y="725715"/>
            <a:ext cx="10018713" cy="5065486"/>
          </a:xfrm>
        </p:spPr>
        <p:txBody>
          <a:bodyPr>
            <a:normAutofit/>
          </a:bodyPr>
          <a:lstStyle/>
          <a:p>
            <a:pPr marL="457200">
              <a:lnSpc>
                <a:spcPct val="107000"/>
              </a:lnSpc>
              <a:spcBef>
                <a:spcPts val="0"/>
              </a:spcBef>
              <a:spcAft>
                <a:spcPts val="0"/>
              </a:spcAft>
              <a:buFont typeface="Wingdings" panose="05000000000000000000" pitchFamily="2" charset="2"/>
              <a:buChar char="Ø"/>
            </a:pPr>
            <a:r>
              <a:rPr lang="fr-FR"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0"/>
              </a:spcBef>
              <a:spcAft>
                <a:spcPts val="0"/>
              </a:spcAft>
              <a:buFont typeface="Wingdings" panose="05000000000000000000" pitchFamily="2" charset="2"/>
              <a:buChar char="§"/>
            </a:pPr>
            <a:r>
              <a:rPr lang="en-US" b="1" dirty="0">
                <a:effectLst/>
                <a:latin typeface="Book Antiqua" panose="02040602050305030304" pitchFamily="18" charset="0"/>
                <a:ea typeface="Calibri" panose="020F0502020204030204" pitchFamily="34" charset="0"/>
                <a:cs typeface="Times New Roman" panose="02020603050405020304" pitchFamily="18" charset="0"/>
              </a:rPr>
              <a:t>Problem Description</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0"/>
              </a:spcBef>
              <a:spcAft>
                <a:spcPts val="0"/>
              </a:spcAft>
              <a:buFont typeface="Wingdings" panose="05000000000000000000" pitchFamily="2" charset="2"/>
              <a:buChar char="§"/>
            </a:pPr>
            <a:r>
              <a:rPr lang="en-US" b="1" dirty="0">
                <a:effectLst/>
                <a:latin typeface="Book Antiqua" panose="02040602050305030304" pitchFamily="18" charset="0"/>
                <a:ea typeface="Calibri" panose="020F0502020204030204" pitchFamily="34" charset="0"/>
                <a:cs typeface="Times New Roman" panose="02020603050405020304" pitchFamily="18" charset="0"/>
              </a:rPr>
              <a:t>Problem Statement</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0"/>
              </a:spcBef>
              <a:spcAft>
                <a:spcPts val="0"/>
              </a:spcAft>
              <a:buFont typeface="Wingdings" panose="05000000000000000000" pitchFamily="2" charset="2"/>
              <a:buChar char="§"/>
            </a:pPr>
            <a:r>
              <a:rPr lang="en-US" b="1" dirty="0">
                <a:effectLst/>
                <a:latin typeface="Book Antiqua" panose="02040602050305030304" pitchFamily="18" charset="0"/>
                <a:ea typeface="Calibri" panose="020F0502020204030204" pitchFamily="34" charset="0"/>
                <a:cs typeface="Times New Roman" panose="02020603050405020304" pitchFamily="18" charset="0"/>
              </a:rPr>
              <a:t>Project Objectives</a:t>
            </a:r>
          </a:p>
          <a:p>
            <a:pPr marL="457200">
              <a:lnSpc>
                <a:spcPct val="107000"/>
              </a:lnSpc>
              <a:spcBef>
                <a:spcPts val="0"/>
              </a:spcBef>
              <a:spcAft>
                <a:spcPts val="0"/>
              </a:spcAft>
              <a:buFont typeface="Wingdings" panose="05000000000000000000" pitchFamily="2" charset="2"/>
              <a:buChar char="§"/>
            </a:pPr>
            <a:endParaRPr lang="en-US" b="1" dirty="0">
              <a:latin typeface="Book Antiqua" panose="02040602050305030304" pitchFamily="18" charset="0"/>
              <a:ea typeface="Calibri" panose="020F0502020204030204" pitchFamily="34" charset="0"/>
              <a:cs typeface="Times New Roman" panose="02020603050405020304" pitchFamily="18" charset="0"/>
            </a:endParaRPr>
          </a:p>
          <a:p>
            <a:pPr marL="171450" indent="0">
              <a:lnSpc>
                <a:spcPct val="107000"/>
              </a:lnSpc>
              <a:spcBef>
                <a:spcPts val="0"/>
              </a:spcBef>
              <a:spcAft>
                <a:spcPts val="0"/>
              </a:spcAft>
              <a:buNone/>
            </a:pP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0"/>
              </a:spcBef>
              <a:spcAft>
                <a:spcPts val="0"/>
              </a:spcAft>
              <a:buFont typeface="Wingdings" panose="05000000000000000000" pitchFamily="2" charset="2"/>
              <a:buChar char="Ø"/>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COLLECTION OF REQUIREMENTS</a:t>
            </a:r>
          </a:p>
          <a:p>
            <a:pPr marL="171450" indent="0">
              <a:lnSpc>
                <a:spcPct val="107000"/>
              </a:lnSpc>
              <a:spcBef>
                <a:spcPts val="0"/>
              </a:spcBef>
              <a:spcAft>
                <a:spcPts val="0"/>
              </a:spcAft>
              <a:buNone/>
            </a:pP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171450" indent="0">
              <a:lnSpc>
                <a:spcPct val="107000"/>
              </a:lnSpc>
              <a:spcBef>
                <a:spcPts val="0"/>
              </a:spcBef>
              <a:spcAft>
                <a:spcPts val="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0"/>
              </a:spcBef>
              <a:spcAft>
                <a:spcPts val="0"/>
              </a:spcAft>
              <a:buFont typeface="Wingdings" panose="05000000000000000000" pitchFamily="2" charset="2"/>
              <a:buChar char="Ø"/>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ANALYSIS OF REQUIREMENTS</a:t>
            </a:r>
          </a:p>
          <a:p>
            <a:pPr marL="457200">
              <a:lnSpc>
                <a:spcPct val="107000"/>
              </a:lnSpc>
              <a:spcBef>
                <a:spcPts val="0"/>
              </a:spcBef>
              <a:spcAft>
                <a:spcPts val="0"/>
              </a:spcAft>
              <a:buFont typeface="Wingdings" panose="05000000000000000000" pitchFamily="2" charset="2"/>
              <a:buChar char="§"/>
            </a:pPr>
            <a:r>
              <a:rPr lang="en-US" b="1" dirty="0">
                <a:effectLst/>
                <a:latin typeface="Book Antiqua" panose="02040602050305030304" pitchFamily="18" charset="0"/>
                <a:ea typeface="Calibri" panose="020F0502020204030204" pitchFamily="34" charset="0"/>
                <a:cs typeface="Times New Roman" panose="02020603050405020304" pitchFamily="18" charset="0"/>
              </a:rPr>
              <a:t>Functional Requirements</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Bef>
                <a:spcPts val="0"/>
              </a:spcBef>
              <a:spcAft>
                <a:spcPts val="0"/>
              </a:spcAft>
              <a:buFont typeface="Wingdings" panose="05000000000000000000" pitchFamily="2" charset="2"/>
              <a:buChar char="§"/>
            </a:pPr>
            <a:r>
              <a:rPr lang="en-US" b="1" dirty="0">
                <a:effectLst/>
                <a:latin typeface="Book Antiqua" panose="02040602050305030304" pitchFamily="18" charset="0"/>
                <a:ea typeface="Calibri" panose="020F0502020204030204" pitchFamily="34" charset="0"/>
                <a:cs typeface="Times New Roman" panose="02020603050405020304" pitchFamily="18" charset="0"/>
              </a:rPr>
              <a:t>Non-functional Requirements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0"/>
              </a:spcBef>
              <a:spcAft>
                <a:spcPts val="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3244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A6CF88-9F76-1910-14FA-2CD2E23464C0}"/>
              </a:ext>
            </a:extLst>
          </p:cNvPr>
          <p:cNvSpPr>
            <a:spLocks noGrp="1"/>
          </p:cNvSpPr>
          <p:nvPr>
            <p:ph type="title"/>
          </p:nvPr>
        </p:nvSpPr>
        <p:spPr>
          <a:xfrm>
            <a:off x="2572279" y="595086"/>
            <a:ext cx="8930747" cy="4182295"/>
          </a:xfrm>
        </p:spPr>
        <p:txBody>
          <a:bodyPr>
            <a:normAutofit/>
          </a:bodyPr>
          <a:lstStyle/>
          <a:p>
            <a:pPr marL="457200">
              <a:lnSpc>
                <a:spcPct val="107000"/>
              </a:lnSpc>
              <a:spcBef>
                <a:spcPts val="0"/>
              </a:spcBef>
              <a:spcAft>
                <a:spcPts val="0"/>
              </a:spcAft>
            </a:pPr>
            <a:r>
              <a:rPr lang="fr-FR" sz="4000" b="1" u="sng" dirty="0">
                <a:effectLst/>
                <a:latin typeface="Times New Roman" panose="02020603050405020304" pitchFamily="18" charset="0"/>
                <a:ea typeface="Calibri" panose="020F0502020204030204" pitchFamily="34" charset="0"/>
                <a:cs typeface="Times New Roman" panose="02020603050405020304" pitchFamily="18" charset="0"/>
              </a:rPr>
              <a:t>INTRODUCTION</a:t>
            </a:r>
            <a:r>
              <a:rPr lang="en-US" sz="4000" dirty="0">
                <a:effectLst/>
                <a:latin typeface="Calibri" panose="020F0502020204030204" pitchFamily="34" charset="0"/>
                <a:ea typeface="Calibri" panose="020F0502020204030204" pitchFamily="34" charset="0"/>
                <a:cs typeface="Times New Roman" panose="02020603050405020304" pitchFamily="18" charset="0"/>
              </a:rPr>
              <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r>
              <a:rPr lang="en-US" sz="4000" b="1" dirty="0">
                <a:effectLst/>
                <a:latin typeface="Book Antiqua" panose="02040602050305030304" pitchFamily="18" charset="0"/>
                <a:ea typeface="Calibri" panose="020F0502020204030204" pitchFamily="34" charset="0"/>
                <a:cs typeface="Times New Roman" panose="02020603050405020304" pitchFamily="18" charset="0"/>
              </a:rPr>
              <a:t>Problem Description</a:t>
            </a:r>
            <a:r>
              <a:rPr lang="en-US" sz="4000" b="1" dirty="0">
                <a:effectLst/>
                <a:latin typeface="Calibri" panose="020F0502020204030204" pitchFamily="34" charset="0"/>
                <a:ea typeface="Calibri" panose="020F0502020204030204" pitchFamily="34" charset="0"/>
                <a:cs typeface="Times New Roman" panose="02020603050405020304" pitchFamily="18" charset="0"/>
              </a:rPr>
              <a:t/>
            </a:r>
            <a:br>
              <a:rPr lang="en-US" sz="4000" b="1" dirty="0">
                <a:effectLst/>
                <a:latin typeface="Calibri" panose="020F0502020204030204" pitchFamily="34" charset="0"/>
                <a:ea typeface="Calibri" panose="020F0502020204030204" pitchFamily="34" charset="0"/>
                <a:cs typeface="Times New Roman" panose="02020603050405020304" pitchFamily="18" charset="0"/>
              </a:rPr>
            </a:br>
            <a:r>
              <a:rPr lang="en-US" sz="4000" b="1" dirty="0">
                <a:effectLst/>
                <a:latin typeface="Book Antiqua" panose="02040602050305030304" pitchFamily="18" charset="0"/>
                <a:ea typeface="Calibri" panose="020F0502020204030204" pitchFamily="34" charset="0"/>
                <a:cs typeface="Times New Roman" panose="02020603050405020304" pitchFamily="18" charset="0"/>
              </a:rPr>
              <a:t>Problem Statement</a:t>
            </a:r>
            <a:r>
              <a:rPr lang="en-US" sz="4000" b="1" dirty="0">
                <a:latin typeface="Calibri" panose="020F0502020204030204" pitchFamily="34" charset="0"/>
                <a:ea typeface="Calibri" panose="020F0502020204030204" pitchFamily="34" charset="0"/>
                <a:cs typeface="Times New Roman" panose="02020603050405020304" pitchFamily="18" charset="0"/>
              </a:rPr>
              <a:t/>
            </a:r>
            <a:br>
              <a:rPr lang="en-US" sz="4000" b="1" dirty="0">
                <a:latin typeface="Calibri" panose="020F0502020204030204" pitchFamily="34" charset="0"/>
                <a:ea typeface="Calibri" panose="020F0502020204030204" pitchFamily="34" charset="0"/>
                <a:cs typeface="Times New Roman" panose="02020603050405020304" pitchFamily="18" charset="0"/>
              </a:rPr>
            </a:br>
            <a:r>
              <a:rPr lang="en-US" sz="4000" b="1" dirty="0">
                <a:effectLst/>
                <a:latin typeface="Book Antiqua" panose="02040602050305030304" pitchFamily="18" charset="0"/>
                <a:ea typeface="Calibri" panose="020F0502020204030204" pitchFamily="34" charset="0"/>
                <a:cs typeface="Times New Roman" panose="02020603050405020304" pitchFamily="18" charset="0"/>
              </a:rPr>
              <a:t>Project Objectives</a:t>
            </a:r>
            <a:br>
              <a:rPr lang="en-US" sz="4000" b="1" dirty="0">
                <a:effectLst/>
                <a:latin typeface="Book Antiqua" panose="02040602050305030304" pitchFamily="18"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221873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D33C25-6B35-8A8B-3E01-DF6F413B13A7}"/>
              </a:ext>
            </a:extLst>
          </p:cNvPr>
          <p:cNvSpPr txBox="1"/>
          <p:nvPr/>
        </p:nvSpPr>
        <p:spPr>
          <a:xfrm>
            <a:off x="2354648" y="2537991"/>
            <a:ext cx="7823200" cy="1200329"/>
          </a:xfrm>
          <a:prstGeom prst="rect">
            <a:avLst/>
          </a:prstGeom>
          <a:noFill/>
        </p:spPr>
        <p:txBody>
          <a:bodyPr wrap="square">
            <a:spAutoFit/>
          </a:bodyPr>
          <a:lstStyle/>
          <a:p>
            <a:r>
              <a:rPr lang="en-US" sz="2400" b="1" dirty="0">
                <a:effectLst/>
                <a:latin typeface="Book Antiqua" panose="02040602050305030304" pitchFamily="18" charset="0"/>
                <a:ea typeface="Calibri" panose="020F0502020204030204" pitchFamily="34" charset="0"/>
                <a:cs typeface="Times New Roman" panose="02020603050405020304" pitchFamily="18" charset="0"/>
              </a:rPr>
              <a:t>Food waste can be described as all the food that is dumped or otherwise left to rot away that could have been salvaged one way or the other</a:t>
            </a:r>
            <a:r>
              <a:rPr lang="en-US" sz="2400" dirty="0">
                <a:effectLst/>
                <a:latin typeface="Book Antiqua" panose="02040602050305030304" pitchFamily="18" charset="0"/>
                <a:ea typeface="Calibri" panose="020F0502020204030204" pitchFamily="34" charset="0"/>
                <a:cs typeface="Times New Roman" panose="02020603050405020304" pitchFamily="18" charset="0"/>
              </a:rPr>
              <a:t>. </a:t>
            </a:r>
            <a:endParaRPr lang="en-US" sz="2400" dirty="0">
              <a:latin typeface="Book Antiqua" panose="02040602050305030304" pitchFamily="18" charset="0"/>
            </a:endParaRPr>
          </a:p>
        </p:txBody>
      </p:sp>
    </p:spTree>
    <p:extLst>
      <p:ext uri="{BB962C8B-B14F-4D97-AF65-F5344CB8AC3E}">
        <p14:creationId xmlns:p14="http://schemas.microsoft.com/office/powerpoint/2010/main" val="33740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C56CC6-6E94-5987-2FAD-956A7B0448D8}"/>
              </a:ext>
            </a:extLst>
          </p:cNvPr>
          <p:cNvSpPr txBox="1"/>
          <p:nvPr/>
        </p:nvSpPr>
        <p:spPr>
          <a:xfrm>
            <a:off x="1944915" y="1864890"/>
            <a:ext cx="7747634" cy="830997"/>
          </a:xfrm>
          <a:prstGeom prst="rect">
            <a:avLst/>
          </a:prstGeom>
          <a:noFill/>
        </p:spPr>
        <p:txBody>
          <a:bodyPr wrap="none" rtlCol="0">
            <a:spAutoFit/>
          </a:bodyPr>
          <a:lstStyle/>
          <a:p>
            <a:pPr marL="285750" indent="-285750">
              <a:buFont typeface="Wingdings" panose="05000000000000000000" pitchFamily="2" charset="2"/>
              <a:buChar char="ü"/>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1.3 billion tons of food worldwide every year</a:t>
            </a:r>
          </a:p>
          <a:p>
            <a:pPr marL="285750" indent="-285750">
              <a:buFont typeface="Wingdings" panose="05000000000000000000" pitchFamily="2" charset="2"/>
              <a:buChar char="ü"/>
            </a:pPr>
            <a:r>
              <a:rPr lang="en-US" sz="2400" dirty="0">
                <a:effectLst/>
                <a:latin typeface="Book Antiqua" panose="02040602050305030304" pitchFamily="18" charset="0"/>
                <a:ea typeface="Calibri" panose="020F0502020204030204" pitchFamily="34" charset="0"/>
                <a:cs typeface="Times New Roman" panose="02020603050405020304" pitchFamily="18" charset="0"/>
              </a:rPr>
              <a:t>20% of the world population face acute food shortage</a:t>
            </a:r>
            <a:endParaRPr lang="en-US" sz="2400" dirty="0">
              <a:latin typeface="Book Antiqua" panose="02040602050305030304" pitchFamily="18" charset="0"/>
            </a:endParaRPr>
          </a:p>
        </p:txBody>
      </p:sp>
      <p:sp>
        <p:nvSpPr>
          <p:cNvPr id="3" name="TextBox 2">
            <a:extLst>
              <a:ext uri="{FF2B5EF4-FFF2-40B4-BE49-F238E27FC236}">
                <a16:creationId xmlns:a16="http://schemas.microsoft.com/office/drawing/2014/main" xmlns="" id="{0AD26F20-0468-1171-A934-804F5F7752F7}"/>
              </a:ext>
            </a:extLst>
          </p:cNvPr>
          <p:cNvSpPr txBox="1"/>
          <p:nvPr/>
        </p:nvSpPr>
        <p:spPr>
          <a:xfrm>
            <a:off x="1944915" y="3044588"/>
            <a:ext cx="3752950" cy="2000548"/>
          </a:xfrm>
          <a:prstGeom prst="rect">
            <a:avLst/>
          </a:prstGeom>
          <a:noFill/>
        </p:spPr>
        <p:txBody>
          <a:bodyPr wrap="none" rtlCol="0">
            <a:spAutoFit/>
          </a:bodyPr>
          <a:lstStyle/>
          <a:p>
            <a:r>
              <a:rPr lang="en-US" sz="2800" b="1" dirty="0">
                <a:latin typeface="Book Antiqua" panose="02040602050305030304" pitchFamily="18" charset="0"/>
              </a:rPr>
              <a:t>Causes</a:t>
            </a:r>
          </a:p>
          <a:p>
            <a:pPr marL="285750" indent="-285750">
              <a:buFontTx/>
              <a:buChar char="-"/>
            </a:pPr>
            <a:r>
              <a:rPr lang="en-US" sz="2400" dirty="0">
                <a:latin typeface="Book Antiqua" panose="02040602050305030304" pitchFamily="18" charset="0"/>
              </a:rPr>
              <a:t>Poor harvest routines</a:t>
            </a:r>
          </a:p>
          <a:p>
            <a:pPr marL="285750" indent="-285750">
              <a:buFontTx/>
              <a:buChar char="-"/>
            </a:pPr>
            <a:r>
              <a:rPr lang="en-US" sz="2400" dirty="0">
                <a:latin typeface="Book Antiqua" panose="02040602050305030304" pitchFamily="18" charset="0"/>
              </a:rPr>
              <a:t>Inadequate food quality</a:t>
            </a:r>
          </a:p>
          <a:p>
            <a:pPr marL="285750" indent="-285750">
              <a:buFontTx/>
              <a:buChar char="-"/>
            </a:pPr>
            <a:r>
              <a:rPr lang="en-US" sz="2400" dirty="0">
                <a:latin typeface="Book Antiqua" panose="02040602050305030304" pitchFamily="18" charset="0"/>
              </a:rPr>
              <a:t>Improper food storage</a:t>
            </a:r>
          </a:p>
          <a:p>
            <a:pPr marL="285750" indent="-285750">
              <a:buFontTx/>
              <a:buChar char="-"/>
            </a:pPr>
            <a:r>
              <a:rPr lang="en-US" sz="2400" dirty="0">
                <a:latin typeface="Book Antiqua" panose="02040602050305030304" pitchFamily="18" charset="0"/>
              </a:rPr>
              <a:t>Restaurant influence</a:t>
            </a:r>
          </a:p>
        </p:txBody>
      </p:sp>
      <p:sp>
        <p:nvSpPr>
          <p:cNvPr id="4" name="TextBox 3">
            <a:extLst>
              <a:ext uri="{FF2B5EF4-FFF2-40B4-BE49-F238E27FC236}">
                <a16:creationId xmlns:a16="http://schemas.microsoft.com/office/drawing/2014/main" xmlns="" id="{CC0A9D7C-4515-2014-8243-95A68C7F919C}"/>
              </a:ext>
            </a:extLst>
          </p:cNvPr>
          <p:cNvSpPr txBox="1"/>
          <p:nvPr/>
        </p:nvSpPr>
        <p:spPr>
          <a:xfrm>
            <a:off x="5964194" y="3044588"/>
            <a:ext cx="6069291" cy="3477875"/>
          </a:xfrm>
          <a:prstGeom prst="rect">
            <a:avLst/>
          </a:prstGeom>
          <a:noFill/>
        </p:spPr>
        <p:txBody>
          <a:bodyPr wrap="square" rtlCol="0">
            <a:spAutoFit/>
          </a:bodyPr>
          <a:lstStyle/>
          <a:p>
            <a:r>
              <a:rPr lang="en-US" sz="2800" b="1" dirty="0">
                <a:latin typeface="Book Antiqua" panose="02040602050305030304" pitchFamily="18" charset="0"/>
              </a:rPr>
              <a:t>Solutions</a:t>
            </a:r>
          </a:p>
          <a:p>
            <a:pPr marL="285750" indent="-285750">
              <a:buFontTx/>
              <a:buChar char="-"/>
            </a:pPr>
            <a:r>
              <a:rPr lang="en-US" sz="2400" dirty="0">
                <a:effectLst/>
                <a:latin typeface="Book Antiqua" panose="02040602050305030304" pitchFamily="18" charset="0"/>
                <a:ea typeface="Calibri" panose="020F0502020204030204" pitchFamily="34" charset="0"/>
                <a:cs typeface="Calibri Light" panose="020F0302020204030204" pitchFamily="34" charset="0"/>
              </a:rPr>
              <a:t>Proper establishment of a plan before buying food</a:t>
            </a:r>
          </a:p>
          <a:p>
            <a:pPr marL="285750" indent="-285750">
              <a:buFontTx/>
              <a:buChar char="-"/>
            </a:pPr>
            <a:r>
              <a:rPr lang="en-US" sz="2400" dirty="0">
                <a:effectLst/>
                <a:latin typeface="Book Antiqua" panose="02040602050305030304" pitchFamily="18" charset="0"/>
                <a:ea typeface="Calibri" panose="020F0502020204030204" pitchFamily="34" charset="0"/>
                <a:cs typeface="Calibri Light" panose="020F0302020204030204" pitchFamily="34" charset="0"/>
              </a:rPr>
              <a:t>Food recycling</a:t>
            </a:r>
            <a:endParaRPr lang="en-US" sz="2400" dirty="0">
              <a:latin typeface="Book Antiqua" panose="02040602050305030304" pitchFamily="18" charset="0"/>
              <a:ea typeface="Calibri" panose="020F0502020204030204" pitchFamily="34" charset="0"/>
              <a:cs typeface="Calibri Light" panose="020F0302020204030204" pitchFamily="34" charset="0"/>
            </a:endParaRPr>
          </a:p>
          <a:p>
            <a:pPr marL="285750" indent="-285750">
              <a:buFontTx/>
              <a:buChar char="-"/>
            </a:pPr>
            <a:r>
              <a:rPr lang="en-US" sz="2400" dirty="0">
                <a:effectLst/>
                <a:latin typeface="Book Antiqua" panose="02040602050305030304" pitchFamily="18" charset="0"/>
                <a:ea typeface="Calibri" panose="020F0502020204030204" pitchFamily="34" charset="0"/>
                <a:cs typeface="Calibri Light" panose="020F0302020204030204" pitchFamily="34" charset="0"/>
              </a:rPr>
              <a:t>Farms can evaluate food losses</a:t>
            </a:r>
          </a:p>
          <a:p>
            <a:pPr marL="285750" indent="-285750">
              <a:buFontTx/>
              <a:buChar char="-"/>
            </a:pPr>
            <a:r>
              <a:rPr lang="en-US" sz="2400" dirty="0">
                <a:effectLst/>
                <a:latin typeface="Book Antiqua" panose="02040602050305030304" pitchFamily="18" charset="0"/>
                <a:ea typeface="Calibri" panose="020F0502020204030204" pitchFamily="34" charset="0"/>
                <a:cs typeface="Calibri Light" panose="020F0302020204030204" pitchFamily="34" charset="0"/>
              </a:rPr>
              <a:t>Businesses such as grocery stores, restaurants and institutional food services can evaluate the extent of their food waste and adopt best practices</a:t>
            </a:r>
            <a:endParaRPr lang="en-US" sz="2400" dirty="0">
              <a:latin typeface="Book Antiqua" panose="02040602050305030304" pitchFamily="18" charset="0"/>
              <a:cs typeface="Calibri Light" panose="020F0302020204030204" pitchFamily="34" charset="0"/>
            </a:endParaRPr>
          </a:p>
        </p:txBody>
      </p:sp>
      <p:sp>
        <p:nvSpPr>
          <p:cNvPr id="6" name="TextBox 5">
            <a:extLst>
              <a:ext uri="{FF2B5EF4-FFF2-40B4-BE49-F238E27FC236}">
                <a16:creationId xmlns:a16="http://schemas.microsoft.com/office/drawing/2014/main" xmlns="" id="{F591456D-3790-4430-5CF9-C54F0D0AFC7E}"/>
              </a:ext>
            </a:extLst>
          </p:cNvPr>
          <p:cNvSpPr txBox="1"/>
          <p:nvPr/>
        </p:nvSpPr>
        <p:spPr>
          <a:xfrm>
            <a:off x="1944915" y="1118632"/>
            <a:ext cx="4623389" cy="584775"/>
          </a:xfrm>
          <a:prstGeom prst="rect">
            <a:avLst/>
          </a:prstGeom>
          <a:noFill/>
        </p:spPr>
        <p:txBody>
          <a:bodyPr wrap="square" rtlCol="0">
            <a:spAutoFit/>
          </a:bodyPr>
          <a:lstStyle/>
          <a:p>
            <a:r>
              <a:rPr lang="en-US" sz="3200" b="1" dirty="0">
                <a:effectLst/>
                <a:latin typeface="Book Antiqua" panose="02040602050305030304" pitchFamily="18" charset="0"/>
                <a:ea typeface="Calibri" panose="020F0502020204030204" pitchFamily="34" charset="0"/>
                <a:cs typeface="Times New Roman" panose="02020603050405020304" pitchFamily="18" charset="0"/>
              </a:rPr>
              <a:t>Problem Description</a:t>
            </a:r>
            <a:endParaRPr lang="en-US" sz="3200" dirty="0"/>
          </a:p>
        </p:txBody>
      </p:sp>
    </p:spTree>
    <p:extLst>
      <p:ext uri="{BB962C8B-B14F-4D97-AF65-F5344CB8AC3E}">
        <p14:creationId xmlns:p14="http://schemas.microsoft.com/office/powerpoint/2010/main" val="101413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0206872-6418-1A05-0846-CDF6F76036AF}"/>
              </a:ext>
            </a:extLst>
          </p:cNvPr>
          <p:cNvSpPr txBox="1"/>
          <p:nvPr/>
        </p:nvSpPr>
        <p:spPr>
          <a:xfrm>
            <a:off x="1553029" y="1915887"/>
            <a:ext cx="3772186" cy="584775"/>
          </a:xfrm>
          <a:prstGeom prst="rect">
            <a:avLst/>
          </a:prstGeom>
          <a:noFill/>
        </p:spPr>
        <p:txBody>
          <a:bodyPr wrap="none" rtlCol="0">
            <a:spAutoFit/>
          </a:bodyPr>
          <a:lstStyle/>
          <a:p>
            <a:r>
              <a:rPr lang="en-US" sz="3200" b="1" dirty="0">
                <a:effectLst/>
                <a:latin typeface="Book Antiqua" panose="02040602050305030304" pitchFamily="18" charset="0"/>
                <a:ea typeface="Calibri" panose="020F0502020204030204" pitchFamily="34" charset="0"/>
                <a:cs typeface="Times New Roman" panose="02020603050405020304" pitchFamily="18" charset="0"/>
              </a:rPr>
              <a:t>Problem Statement</a:t>
            </a:r>
            <a:endParaRPr lang="en-US" sz="3200" dirty="0"/>
          </a:p>
        </p:txBody>
      </p:sp>
      <p:sp>
        <p:nvSpPr>
          <p:cNvPr id="5" name="TextBox 4">
            <a:extLst>
              <a:ext uri="{FF2B5EF4-FFF2-40B4-BE49-F238E27FC236}">
                <a16:creationId xmlns:a16="http://schemas.microsoft.com/office/drawing/2014/main" xmlns="" id="{C5F79FD7-0C0E-6065-DB1D-6AB061E98062}"/>
              </a:ext>
            </a:extLst>
          </p:cNvPr>
          <p:cNvSpPr txBox="1"/>
          <p:nvPr/>
        </p:nvSpPr>
        <p:spPr>
          <a:xfrm>
            <a:off x="1553029" y="2931886"/>
            <a:ext cx="8835393" cy="2308324"/>
          </a:xfrm>
          <a:prstGeom prst="rect">
            <a:avLst/>
          </a:prstGeom>
          <a:noFill/>
        </p:spPr>
        <p:txBody>
          <a:bodyPr wrap="square" rtlCol="0">
            <a:spAutoFit/>
          </a:bodyPr>
          <a:lstStyle/>
          <a:p>
            <a:r>
              <a:rPr lang="en-US" sz="2400" dirty="0">
                <a:effectLst/>
                <a:latin typeface="Book Antiqua" panose="02040602050305030304" pitchFamily="18" charset="0"/>
                <a:ea typeface="Calibri" panose="020F0502020204030204" pitchFamily="34" charset="0"/>
                <a:cs typeface="Times New Roman" panose="02020603050405020304" pitchFamily="18" charset="0"/>
              </a:rPr>
              <a:t>The idea behind this project is to reduce or even avoid the waste of food stuffs in our society. This will permit those who have food stuffs and who are no longer in need to upload to this platform. The food stuffs uploaded can be free or at a discount price. This can permit others to search for available food stuffs.</a:t>
            </a:r>
            <a:endParaRPr lang="en-US" sz="2400" dirty="0"/>
          </a:p>
        </p:txBody>
      </p:sp>
    </p:spTree>
    <p:extLst>
      <p:ext uri="{BB962C8B-B14F-4D97-AF65-F5344CB8AC3E}">
        <p14:creationId xmlns:p14="http://schemas.microsoft.com/office/powerpoint/2010/main" val="293775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F143D4A-5B7D-69F6-871C-1180A21EE03A}"/>
              </a:ext>
            </a:extLst>
          </p:cNvPr>
          <p:cNvSpPr txBox="1"/>
          <p:nvPr/>
        </p:nvSpPr>
        <p:spPr>
          <a:xfrm>
            <a:off x="2639429" y="1944914"/>
            <a:ext cx="3589444" cy="584775"/>
          </a:xfrm>
          <a:prstGeom prst="rect">
            <a:avLst/>
          </a:prstGeom>
          <a:noFill/>
        </p:spPr>
        <p:txBody>
          <a:bodyPr wrap="none" rtlCol="0">
            <a:spAutoFit/>
          </a:bodyPr>
          <a:lstStyle/>
          <a:p>
            <a:r>
              <a:rPr lang="en-US" sz="3200" b="1" dirty="0">
                <a:effectLst/>
                <a:latin typeface="Book Antiqua" panose="02040602050305030304" pitchFamily="18" charset="0"/>
                <a:ea typeface="Calibri" panose="020F0502020204030204" pitchFamily="34" charset="0"/>
                <a:cs typeface="Times New Roman" panose="02020603050405020304" pitchFamily="18" charset="0"/>
              </a:rPr>
              <a:t>Project Objectives</a:t>
            </a:r>
            <a:endParaRPr lang="en-US" sz="3200" dirty="0"/>
          </a:p>
        </p:txBody>
      </p:sp>
      <p:sp>
        <p:nvSpPr>
          <p:cNvPr id="4" name="TextBox 3">
            <a:extLst>
              <a:ext uri="{FF2B5EF4-FFF2-40B4-BE49-F238E27FC236}">
                <a16:creationId xmlns:a16="http://schemas.microsoft.com/office/drawing/2014/main" xmlns="" id="{E6309082-2D34-7C5E-333B-6F0FD6C88666}"/>
              </a:ext>
            </a:extLst>
          </p:cNvPr>
          <p:cNvSpPr txBox="1"/>
          <p:nvPr/>
        </p:nvSpPr>
        <p:spPr>
          <a:xfrm>
            <a:off x="2639429" y="2917148"/>
            <a:ext cx="6430430" cy="1200329"/>
          </a:xfrm>
          <a:prstGeom prst="rect">
            <a:avLst/>
          </a:prstGeom>
          <a:noFill/>
        </p:spPr>
        <p:txBody>
          <a:bodyPr wrap="square" rtlCol="0">
            <a:spAutoFit/>
          </a:bodyPr>
          <a:lstStyle/>
          <a:p>
            <a:r>
              <a:rPr lang="en-US" sz="2400" dirty="0">
                <a:effectLst/>
                <a:latin typeface="Book Antiqua" panose="02040602050305030304" pitchFamily="18" charset="0"/>
                <a:ea typeface="Calibri" panose="020F0502020204030204" pitchFamily="34" charset="0"/>
                <a:cs typeface="Times New Roman" panose="02020603050405020304" pitchFamily="18" charset="0"/>
              </a:rPr>
              <a:t>To develop a functional mobile application which will aid in the reduction of food wastage.</a:t>
            </a:r>
            <a:endParaRPr lang="en-US" sz="2400" dirty="0"/>
          </a:p>
        </p:txBody>
      </p:sp>
    </p:spTree>
    <p:extLst>
      <p:ext uri="{BB962C8B-B14F-4D97-AF65-F5344CB8AC3E}">
        <p14:creationId xmlns:p14="http://schemas.microsoft.com/office/powerpoint/2010/main" val="256473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5BBDD6-26EA-948C-9604-8F4EEF25999B}"/>
              </a:ext>
            </a:extLst>
          </p:cNvPr>
          <p:cNvSpPr>
            <a:spLocks noGrp="1"/>
          </p:cNvSpPr>
          <p:nvPr>
            <p:ph type="title"/>
          </p:nvPr>
        </p:nvSpPr>
        <p:spPr>
          <a:xfrm>
            <a:off x="3261253" y="1447799"/>
            <a:ext cx="8930747" cy="2110382"/>
          </a:xfrm>
        </p:spPr>
        <p:txBody>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COLLECTION OF REQUIREMENTS</a:t>
            </a:r>
            <a:r>
              <a:rPr lang="en-US" sz="4000" dirty="0">
                <a:effectLst/>
                <a:latin typeface="Calibri" panose="020F0502020204030204" pitchFamily="34" charset="0"/>
                <a:ea typeface="Calibri" panose="020F0502020204030204" pitchFamily="34" charset="0"/>
                <a:cs typeface="Times New Roman" panose="02020603050405020304" pitchFamily="18" charset="0"/>
              </a:rPr>
              <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1784796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136</TotalTime>
  <Words>390</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Book Antiqua</vt:lpstr>
      <vt:lpstr>Calibri</vt:lpstr>
      <vt:lpstr>Calibri Light</vt:lpstr>
      <vt:lpstr>Corbel</vt:lpstr>
      <vt:lpstr>Showcard Gothic</vt:lpstr>
      <vt:lpstr>Symbol</vt:lpstr>
      <vt:lpstr>Times New Roman</vt:lpstr>
      <vt:lpstr>Wingdings</vt:lpstr>
      <vt:lpstr>Parallax</vt:lpstr>
      <vt:lpstr>PowerPoint Presentation</vt:lpstr>
      <vt:lpstr>PowerPoint Presentation</vt:lpstr>
      <vt:lpstr>PowerPoint Presentation</vt:lpstr>
      <vt:lpstr>INTRODUCTION Problem Description Problem Statement Project Objectives </vt:lpstr>
      <vt:lpstr>PowerPoint Presentation</vt:lpstr>
      <vt:lpstr>PowerPoint Presentation</vt:lpstr>
      <vt:lpstr>PowerPoint Presentation</vt:lpstr>
      <vt:lpstr>PowerPoint Presentation</vt:lpstr>
      <vt:lpstr>COLLECTION OF REQUIREMENTS </vt:lpstr>
      <vt:lpstr>PowerPoint Presentation</vt:lpstr>
      <vt:lpstr>PowerPoint Presentation</vt:lpstr>
      <vt:lpstr>COLLECTION AND ANALYSIS OF REQUIREMENTS Functional Requirements Non-functional Requirements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mbungai</dc:creator>
  <cp:lastModifiedBy>Arvella</cp:lastModifiedBy>
  <cp:revision>6</cp:revision>
  <dcterms:created xsi:type="dcterms:W3CDTF">2023-04-12T18:04:40Z</dcterms:created>
  <dcterms:modified xsi:type="dcterms:W3CDTF">2023-04-14T03:12:10Z</dcterms:modified>
</cp:coreProperties>
</file>