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69" r:id="rId2"/>
    <p:sldId id="268" r:id="rId3"/>
    <p:sldId id="275" r:id="rId4"/>
    <p:sldId id="281" r:id="rId5"/>
    <p:sldId id="271" r:id="rId6"/>
    <p:sldId id="284" r:id="rId7"/>
    <p:sldId id="270" r:id="rId8"/>
    <p:sldId id="258" r:id="rId9"/>
    <p:sldId id="260" r:id="rId10"/>
    <p:sldId id="261" r:id="rId11"/>
    <p:sldId id="278" r:id="rId12"/>
    <p:sldId id="262" r:id="rId13"/>
    <p:sldId id="279" r:id="rId14"/>
    <p:sldId id="263" r:id="rId15"/>
    <p:sldId id="264" r:id="rId16"/>
    <p:sldId id="265" r:id="rId17"/>
    <p:sldId id="282" r:id="rId18"/>
    <p:sldId id="272" r:id="rId19"/>
    <p:sldId id="273" r:id="rId20"/>
    <p:sldId id="283" r:id="rId21"/>
    <p:sldId id="274" r:id="rId22"/>
    <p:sldId id="285" r:id="rId23"/>
    <p:sldId id="286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66" r:id="rId32"/>
  </p:sldIdLst>
  <p:sldSz cx="12192000" cy="6858000"/>
  <p:notesSz cx="6858000" cy="9144000"/>
  <p:embeddedFontLst>
    <p:embeddedFont>
      <p:font typeface="맑은 고딕" pitchFamily="50" charset="-127"/>
      <p:regular r:id="rId34"/>
      <p:bold r:id="rId35"/>
    </p:embeddedFont>
    <p:embeddedFont>
      <p:font typeface="DX바른필기 M" pitchFamily="18" charset="-127"/>
      <p:regular r:id="rId36"/>
    </p:embeddedFont>
    <p:embeddedFont>
      <p:font typeface="나눔바른고딕" pitchFamily="50" charset="-127"/>
      <p:regular r:id="rId37"/>
      <p:bold r:id="rId38"/>
    </p:embeddedFont>
    <p:embeddedFont>
      <p:font typeface="나눔스퀘어라운드 Bold" pitchFamily="50" charset="-127"/>
      <p:bold r:id="rId39"/>
    </p:embeddedFont>
    <p:embeddedFont>
      <p:font typeface="나눔바른고딕 옛한글" pitchFamily="50" charset="-127"/>
      <p:regular r:id="rId40"/>
    </p:embeddedFont>
    <p:embeddedFont>
      <p:font typeface="tvN 즐거운이야기 Bold" pitchFamily="18" charset="-127"/>
      <p:regular r:id="rId41"/>
    </p:embeddedFont>
    <p:embeddedFont>
      <p:font typeface="나눔손글씨 붓" pitchFamily="66" charset="-127"/>
      <p:regular r:id="rId42"/>
    </p:embeddedFont>
    <p:embeddedFont>
      <p:font typeface="tvN 즐거운이야기 Light" pitchFamily="18" charset="-127"/>
      <p:regular r:id="rId43"/>
    </p:embeddedFont>
    <p:embeddedFont>
      <p:font typeface="나눔손글씨 펜" pitchFamily="66" charset="-127"/>
      <p:regular r:id="rId44"/>
    </p:embeddedFont>
    <p:embeddedFont>
      <p:font typeface="나눔고딕" pitchFamily="50" charset="-127"/>
      <p:regular r:id="rId45"/>
      <p:bold r:id="rId46"/>
    </p:embeddedFont>
    <p:embeddedFont>
      <p:font typeface="나눔스퀘어" pitchFamily="50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56961"/>
    <a:srgbClr val="B6793C"/>
    <a:srgbClr val="84582C"/>
    <a:srgbClr val="FFFFFF"/>
    <a:srgbClr val="000000"/>
    <a:srgbClr val="BFBF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10" autoAdjust="0"/>
    <p:restoredTop sz="94660"/>
  </p:normalViewPr>
  <p:slideViewPr>
    <p:cSldViewPr snapToGrid="0">
      <p:cViewPr>
        <p:scale>
          <a:sx n="66" d="100"/>
          <a:sy n="66" d="100"/>
        </p:scale>
        <p:origin x="-54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8636F-4298-41C4-AC02-63023980BBAA}" type="datetimeFigureOut">
              <a:rPr lang="ko-KR" altLang="en-US" smtClean="0"/>
              <a:pPr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5FB5C-3FD6-4E8D-B691-DBDA8F753B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55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5FB5C-3FD6-4E8D-B691-DBDA8F753BB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14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5FB5C-3FD6-4E8D-B691-DBDA8F753BB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14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5FB5C-3FD6-4E8D-B691-DBDA8F753BB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14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7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912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41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8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6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56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03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8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3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75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4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865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21388003">
            <a:off x="5072863" y="394240"/>
            <a:ext cx="6665188" cy="6675487"/>
          </a:xfrm>
          <a:custGeom>
            <a:avLst/>
            <a:gdLst>
              <a:gd name="connsiteX0" fmla="*/ 2341704 w 6665188"/>
              <a:gd name="connsiteY0" fmla="*/ 23837 h 6675487"/>
              <a:gd name="connsiteX1" fmla="*/ 5865367 w 6665188"/>
              <a:gd name="connsiteY1" fmla="*/ 363301 h 6675487"/>
              <a:gd name="connsiteX2" fmla="*/ 6665188 w 6665188"/>
              <a:gd name="connsiteY2" fmla="*/ 6675487 h 6675487"/>
              <a:gd name="connsiteX3" fmla="*/ 507210 w 6665188"/>
              <a:gd name="connsiteY3" fmla="*/ 6295258 h 6675487"/>
              <a:gd name="connsiteX4" fmla="*/ 0 w 6665188"/>
              <a:gd name="connsiteY4" fmla="*/ 363301 h 6675487"/>
              <a:gd name="connsiteX5" fmla="*/ 2341704 w 6665188"/>
              <a:gd name="connsiteY5" fmla="*/ 23837 h 667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5188" h="6675487">
                <a:moveTo>
                  <a:pt x="2341704" y="23837"/>
                </a:moveTo>
                <a:cubicBezTo>
                  <a:pt x="3494887" y="104661"/>
                  <a:pt x="4765611" y="363301"/>
                  <a:pt x="5865367" y="363301"/>
                </a:cubicBezTo>
                <a:lnTo>
                  <a:pt x="6665188" y="6675487"/>
                </a:lnTo>
                <a:lnTo>
                  <a:pt x="507210" y="6295258"/>
                </a:lnTo>
                <a:lnTo>
                  <a:pt x="0" y="363301"/>
                </a:lnTo>
                <a:cubicBezTo>
                  <a:pt x="618967" y="5676"/>
                  <a:pt x="1444783" y="-39027"/>
                  <a:pt x="2341704" y="2383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21369852" flipH="1">
            <a:off x="-191326" y="758456"/>
            <a:ext cx="5756452" cy="6299147"/>
          </a:xfrm>
          <a:custGeom>
            <a:avLst/>
            <a:gdLst>
              <a:gd name="connsiteX0" fmla="*/ 1696123 w 5742196"/>
              <a:gd name="connsiteY0" fmla="*/ 18448 h 6298191"/>
              <a:gd name="connsiteX1" fmla="*/ 457738 w 5742196"/>
              <a:gd name="connsiteY1" fmla="*/ 363301 h 6298191"/>
              <a:gd name="connsiteX2" fmla="*/ 0 w 5742196"/>
              <a:gd name="connsiteY2" fmla="*/ 6298191 h 6298191"/>
              <a:gd name="connsiteX3" fmla="*/ 5742196 w 5742196"/>
              <a:gd name="connsiteY3" fmla="*/ 5913191 h 6298191"/>
              <a:gd name="connsiteX4" fmla="*/ 5366581 w 5742196"/>
              <a:gd name="connsiteY4" fmla="*/ 310969 h 6298191"/>
              <a:gd name="connsiteX5" fmla="*/ 5177045 w 5742196"/>
              <a:gd name="connsiteY5" fmla="*/ 293253 h 6298191"/>
              <a:gd name="connsiteX6" fmla="*/ 1696123 w 5742196"/>
              <a:gd name="connsiteY6" fmla="*/ 18448 h 6298191"/>
              <a:gd name="connsiteX0" fmla="*/ 1710379 w 5756452"/>
              <a:gd name="connsiteY0" fmla="*/ 18448 h 6299147"/>
              <a:gd name="connsiteX1" fmla="*/ 471994 w 5756452"/>
              <a:gd name="connsiteY1" fmla="*/ 363301 h 6299147"/>
              <a:gd name="connsiteX2" fmla="*/ 0 w 5756452"/>
              <a:gd name="connsiteY2" fmla="*/ 6299147 h 6299147"/>
              <a:gd name="connsiteX3" fmla="*/ 5756452 w 5756452"/>
              <a:gd name="connsiteY3" fmla="*/ 5913191 h 6299147"/>
              <a:gd name="connsiteX4" fmla="*/ 5380837 w 5756452"/>
              <a:gd name="connsiteY4" fmla="*/ 310969 h 6299147"/>
              <a:gd name="connsiteX5" fmla="*/ 5191301 w 5756452"/>
              <a:gd name="connsiteY5" fmla="*/ 293253 h 6299147"/>
              <a:gd name="connsiteX6" fmla="*/ 1710379 w 5756452"/>
              <a:gd name="connsiteY6" fmla="*/ 18448 h 629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452" h="6299147">
                <a:moveTo>
                  <a:pt x="1710379" y="18448"/>
                </a:moveTo>
                <a:cubicBezTo>
                  <a:pt x="1246927" y="56765"/>
                  <a:pt x="825689" y="158944"/>
                  <a:pt x="471994" y="363301"/>
                </a:cubicBezTo>
                <a:lnTo>
                  <a:pt x="0" y="6299147"/>
                </a:lnTo>
                <a:lnTo>
                  <a:pt x="5756452" y="5913191"/>
                </a:lnTo>
                <a:lnTo>
                  <a:pt x="5380837" y="310969"/>
                </a:lnTo>
                <a:lnTo>
                  <a:pt x="5191301" y="293253"/>
                </a:lnTo>
                <a:cubicBezTo>
                  <a:pt x="4009623" y="169321"/>
                  <a:pt x="2753147" y="-67765"/>
                  <a:pt x="1710379" y="184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28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331850" y="2373450"/>
            <a:ext cx="3585108" cy="15763"/>
          </a:xfrm>
          <a:prstGeom prst="line">
            <a:avLst/>
          </a:prstGeom>
          <a:ln w="241300">
            <a:solidFill>
              <a:srgbClr val="FFC000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666007" y="1597477"/>
            <a:ext cx="4932136" cy="102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X바른필기 M" pitchFamily="18" charset="-127"/>
                <a:ea typeface="DX바른필기 M" pitchFamily="18" charset="-127"/>
              </a:rPr>
              <a:t>인사관리 프로그램</a:t>
            </a:r>
            <a:endParaRPr lang="en-US" altLang="ko-KR" sz="4400" b="1" kern="0" dirty="0" smtClean="0">
              <a:solidFill>
                <a:prstClr val="black">
                  <a:lumMod val="65000"/>
                  <a:lumOff val="35000"/>
                </a:prstClr>
              </a:solidFill>
              <a:latin typeface="DX바른필기 M" pitchFamily="18" charset="-127"/>
              <a:ea typeface="DX바른필기 M" pitchFamily="18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6943039" y="2935728"/>
            <a:ext cx="2328863" cy="11511"/>
          </a:xfrm>
          <a:prstGeom prst="line">
            <a:avLst/>
          </a:prstGeom>
          <a:ln w="44450">
            <a:solidFill>
              <a:srgbClr val="FFC000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05025" y="262090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X바른필기 M" pitchFamily="18" charset="-127"/>
                <a:ea typeface="나눔바른고딕" panose="020B0603020101020101" pitchFamily="50" charset="-127"/>
              </a:rPr>
              <a:t>HR DB</a:t>
            </a:r>
            <a:endParaRPr lang="ko-KR" altLang="en-US" dirty="0">
              <a:latin typeface="DX바른필기 M" pitchFamily="18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rot="21237707">
            <a:off x="1359426" y="2318507"/>
            <a:ext cx="3089460" cy="1374772"/>
          </a:xfrm>
          <a:prstGeom prst="rect">
            <a:avLst/>
          </a:prstGeom>
        </p:spPr>
        <p:txBody>
          <a:bodyPr wrap="none">
            <a:prstTxWarp prst="textCanUp">
              <a:avLst>
                <a:gd name="adj" fmla="val 88780"/>
              </a:avLst>
            </a:prstTxWarp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DX바른필기 M" pitchFamily="18" charset="-127"/>
                <a:ea typeface="DX바른필기 M" pitchFamily="18" charset="-127"/>
              </a:rPr>
              <a:t>우리조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DX바른필기 M" pitchFamily="18" charset="-127"/>
              <a:ea typeface="DX바른필기 M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X바른필기 M" pitchFamily="18" charset="-127"/>
                <a:ea typeface="DX바른필기 M" pitchFamily="18" charset="-127"/>
              </a:rPr>
              <a:t>최보윤 최운용 최현재 김민용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DX바른필기 M" pitchFamily="18" charset="-127"/>
              <a:ea typeface="DX바른필기 M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X바른필기 M" pitchFamily="18" charset="-127"/>
                <a:ea typeface="DX바른필기 M" pitchFamily="18" charset="-127"/>
              </a:rPr>
              <a:t>2020.06.09</a:t>
            </a:r>
            <a:endParaRPr lang="en-US" altLang="ko-KR" sz="1050" dirty="0" smtClean="0">
              <a:solidFill>
                <a:prstClr val="black">
                  <a:lumMod val="65000"/>
                  <a:lumOff val="35000"/>
                </a:prstClr>
              </a:solidFill>
              <a:latin typeface="DX바른필기 M" pitchFamily="18" charset="-127"/>
              <a:ea typeface="DX바른필기 M" pitchFamily="18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476992" y="2278207"/>
            <a:ext cx="2912757" cy="4841051"/>
            <a:chOff x="7322836" y="1605434"/>
            <a:chExt cx="2912757" cy="4841051"/>
          </a:xfrm>
        </p:grpSpPr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7683198" y="1605434"/>
              <a:ext cx="2403475" cy="3689350"/>
            </a:xfrm>
            <a:custGeom>
              <a:avLst/>
              <a:gdLst>
                <a:gd name="T0" fmla="*/ 73 w 4544"/>
                <a:gd name="T1" fmla="*/ 786 h 6971"/>
                <a:gd name="T2" fmla="*/ 7 w 4544"/>
                <a:gd name="T3" fmla="*/ 646 h 6971"/>
                <a:gd name="T4" fmla="*/ 4 w 4544"/>
                <a:gd name="T5" fmla="*/ 528 h 6971"/>
                <a:gd name="T6" fmla="*/ 448 w 4544"/>
                <a:gd name="T7" fmla="*/ 290 h 6971"/>
                <a:gd name="T8" fmla="*/ 534 w 4544"/>
                <a:gd name="T9" fmla="*/ 236 h 6971"/>
                <a:gd name="T10" fmla="*/ 723 w 4544"/>
                <a:gd name="T11" fmla="*/ 161 h 6971"/>
                <a:gd name="T12" fmla="*/ 927 w 4544"/>
                <a:gd name="T13" fmla="*/ 133 h 6971"/>
                <a:gd name="T14" fmla="*/ 1104 w 4544"/>
                <a:gd name="T15" fmla="*/ 138 h 6971"/>
                <a:gd name="T16" fmla="*/ 1673 w 4544"/>
                <a:gd name="T17" fmla="*/ 181 h 6971"/>
                <a:gd name="T18" fmla="*/ 2085 w 4544"/>
                <a:gd name="T19" fmla="*/ 8 h 6971"/>
                <a:gd name="T20" fmla="*/ 2151 w 4544"/>
                <a:gd name="T21" fmla="*/ 0 h 6971"/>
                <a:gd name="T22" fmla="*/ 2290 w 4544"/>
                <a:gd name="T23" fmla="*/ 18 h 6971"/>
                <a:gd name="T24" fmla="*/ 2431 w 4544"/>
                <a:gd name="T25" fmla="*/ 84 h 6971"/>
                <a:gd name="T26" fmla="*/ 2513 w 4544"/>
                <a:gd name="T27" fmla="*/ 145 h 6971"/>
                <a:gd name="T28" fmla="*/ 2897 w 4544"/>
                <a:gd name="T29" fmla="*/ 506 h 6971"/>
                <a:gd name="T30" fmla="*/ 3595 w 4544"/>
                <a:gd name="T31" fmla="*/ 1192 h 6971"/>
                <a:gd name="T32" fmla="*/ 3737 w 4544"/>
                <a:gd name="T33" fmla="*/ 1308 h 6971"/>
                <a:gd name="T34" fmla="*/ 4031 w 4544"/>
                <a:gd name="T35" fmla="*/ 1585 h 6971"/>
                <a:gd name="T36" fmla="*/ 4166 w 4544"/>
                <a:gd name="T37" fmla="*/ 1781 h 6971"/>
                <a:gd name="T38" fmla="*/ 4211 w 4544"/>
                <a:gd name="T39" fmla="*/ 1929 h 6971"/>
                <a:gd name="T40" fmla="*/ 4189 w 4544"/>
                <a:gd name="T41" fmla="*/ 2129 h 6971"/>
                <a:gd name="T42" fmla="*/ 4041 w 4544"/>
                <a:gd name="T43" fmla="*/ 2902 h 6971"/>
                <a:gd name="T44" fmla="*/ 3940 w 4544"/>
                <a:gd name="T45" fmla="*/ 3510 h 6971"/>
                <a:gd name="T46" fmla="*/ 3913 w 4544"/>
                <a:gd name="T47" fmla="*/ 3832 h 6971"/>
                <a:gd name="T48" fmla="*/ 3910 w 4544"/>
                <a:gd name="T49" fmla="*/ 4678 h 6971"/>
                <a:gd name="T50" fmla="*/ 3946 w 4544"/>
                <a:gd name="T51" fmla="*/ 5035 h 6971"/>
                <a:gd name="T52" fmla="*/ 3968 w 4544"/>
                <a:gd name="T53" fmla="*/ 5130 h 6971"/>
                <a:gd name="T54" fmla="*/ 4162 w 4544"/>
                <a:gd name="T55" fmla="*/ 5693 h 6971"/>
                <a:gd name="T56" fmla="*/ 4544 w 4544"/>
                <a:gd name="T57" fmla="*/ 6715 h 6971"/>
                <a:gd name="T58" fmla="*/ 2226 w 4544"/>
                <a:gd name="T59" fmla="*/ 6837 h 6971"/>
                <a:gd name="T60" fmla="*/ 1876 w 4544"/>
                <a:gd name="T61" fmla="*/ 5788 h 6971"/>
                <a:gd name="T62" fmla="*/ 1753 w 4544"/>
                <a:gd name="T63" fmla="*/ 5513 h 6971"/>
                <a:gd name="T64" fmla="*/ 1617 w 4544"/>
                <a:gd name="T65" fmla="*/ 5304 h 6971"/>
                <a:gd name="T66" fmla="*/ 1228 w 4544"/>
                <a:gd name="T67" fmla="*/ 4829 h 6971"/>
                <a:gd name="T68" fmla="*/ 985 w 4544"/>
                <a:gd name="T69" fmla="*/ 4539 h 6971"/>
                <a:gd name="T70" fmla="*/ 599 w 4544"/>
                <a:gd name="T71" fmla="*/ 3975 h 6971"/>
                <a:gd name="T72" fmla="*/ 438 w 4544"/>
                <a:gd name="T73" fmla="*/ 3668 h 6971"/>
                <a:gd name="T74" fmla="*/ 392 w 4544"/>
                <a:gd name="T75" fmla="*/ 3511 h 6971"/>
                <a:gd name="T76" fmla="*/ 272 w 4544"/>
                <a:gd name="T77" fmla="*/ 2904 h 6971"/>
                <a:gd name="T78" fmla="*/ 217 w 4544"/>
                <a:gd name="T79" fmla="*/ 2492 h 6971"/>
                <a:gd name="T80" fmla="*/ 155 w 4544"/>
                <a:gd name="T81" fmla="*/ 2129 h 6971"/>
                <a:gd name="T82" fmla="*/ 62 w 4544"/>
                <a:gd name="T83" fmla="*/ 1621 h 6971"/>
                <a:gd name="T84" fmla="*/ 37 w 4544"/>
                <a:gd name="T85" fmla="*/ 1390 h 6971"/>
                <a:gd name="T86" fmla="*/ 21 w 4544"/>
                <a:gd name="T87" fmla="*/ 1049 h 6971"/>
                <a:gd name="T88" fmla="*/ 37 w 4544"/>
                <a:gd name="T89" fmla="*/ 901 h 6971"/>
                <a:gd name="T90" fmla="*/ 89 w 4544"/>
                <a:gd name="T91" fmla="*/ 802 h 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4" h="6971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4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6"/>
                  </a:lnTo>
                  <a:lnTo>
                    <a:pt x="3595" y="1192"/>
                  </a:lnTo>
                  <a:lnTo>
                    <a:pt x="3674" y="1262"/>
                  </a:lnTo>
                  <a:lnTo>
                    <a:pt x="3737" y="1308"/>
                  </a:lnTo>
                  <a:lnTo>
                    <a:pt x="3904" y="1449"/>
                  </a:lnTo>
                  <a:lnTo>
                    <a:pt x="4031" y="1585"/>
                  </a:lnTo>
                  <a:lnTo>
                    <a:pt x="4106" y="1681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29"/>
                  </a:lnTo>
                  <a:lnTo>
                    <a:pt x="4136" y="2423"/>
                  </a:lnTo>
                  <a:lnTo>
                    <a:pt x="4041" y="2902"/>
                  </a:lnTo>
                  <a:lnTo>
                    <a:pt x="3973" y="3275"/>
                  </a:lnTo>
                  <a:lnTo>
                    <a:pt x="3940" y="3510"/>
                  </a:lnTo>
                  <a:lnTo>
                    <a:pt x="3929" y="3618"/>
                  </a:lnTo>
                  <a:lnTo>
                    <a:pt x="3913" y="3832"/>
                  </a:lnTo>
                  <a:lnTo>
                    <a:pt x="3900" y="4274"/>
                  </a:lnTo>
                  <a:lnTo>
                    <a:pt x="3910" y="4678"/>
                  </a:lnTo>
                  <a:lnTo>
                    <a:pt x="3929" y="4917"/>
                  </a:lnTo>
                  <a:lnTo>
                    <a:pt x="3946" y="5035"/>
                  </a:lnTo>
                  <a:lnTo>
                    <a:pt x="3955" y="5077"/>
                  </a:lnTo>
                  <a:lnTo>
                    <a:pt x="3968" y="5130"/>
                  </a:lnTo>
                  <a:lnTo>
                    <a:pt x="4027" y="5311"/>
                  </a:lnTo>
                  <a:lnTo>
                    <a:pt x="4162" y="5693"/>
                  </a:lnTo>
                  <a:lnTo>
                    <a:pt x="4476" y="6539"/>
                  </a:lnTo>
                  <a:lnTo>
                    <a:pt x="4544" y="6715"/>
                  </a:lnTo>
                  <a:lnTo>
                    <a:pt x="2265" y="6971"/>
                  </a:lnTo>
                  <a:lnTo>
                    <a:pt x="2226" y="6837"/>
                  </a:lnTo>
                  <a:lnTo>
                    <a:pt x="2006" y="6142"/>
                  </a:lnTo>
                  <a:lnTo>
                    <a:pt x="1876" y="5788"/>
                  </a:lnTo>
                  <a:lnTo>
                    <a:pt x="1791" y="5589"/>
                  </a:lnTo>
                  <a:lnTo>
                    <a:pt x="1753" y="5513"/>
                  </a:lnTo>
                  <a:lnTo>
                    <a:pt x="1712" y="5444"/>
                  </a:lnTo>
                  <a:lnTo>
                    <a:pt x="1617" y="5304"/>
                  </a:lnTo>
                  <a:lnTo>
                    <a:pt x="1454" y="5094"/>
                  </a:lnTo>
                  <a:lnTo>
                    <a:pt x="1228" y="4829"/>
                  </a:lnTo>
                  <a:lnTo>
                    <a:pt x="1042" y="4614"/>
                  </a:lnTo>
                  <a:lnTo>
                    <a:pt x="985" y="4539"/>
                  </a:lnTo>
                  <a:lnTo>
                    <a:pt x="860" y="4367"/>
                  </a:lnTo>
                  <a:lnTo>
                    <a:pt x="599" y="3975"/>
                  </a:lnTo>
                  <a:lnTo>
                    <a:pt x="491" y="3782"/>
                  </a:lnTo>
                  <a:lnTo>
                    <a:pt x="438" y="3668"/>
                  </a:lnTo>
                  <a:lnTo>
                    <a:pt x="422" y="3618"/>
                  </a:lnTo>
                  <a:lnTo>
                    <a:pt x="392" y="3511"/>
                  </a:lnTo>
                  <a:lnTo>
                    <a:pt x="330" y="3225"/>
                  </a:lnTo>
                  <a:lnTo>
                    <a:pt x="272" y="2904"/>
                  </a:lnTo>
                  <a:lnTo>
                    <a:pt x="229" y="2607"/>
                  </a:lnTo>
                  <a:lnTo>
                    <a:pt x="217" y="2492"/>
                  </a:lnTo>
                  <a:lnTo>
                    <a:pt x="204" y="2383"/>
                  </a:lnTo>
                  <a:lnTo>
                    <a:pt x="155" y="2129"/>
                  </a:lnTo>
                  <a:lnTo>
                    <a:pt x="98" y="1845"/>
                  </a:lnTo>
                  <a:lnTo>
                    <a:pt x="62" y="1621"/>
                  </a:lnTo>
                  <a:lnTo>
                    <a:pt x="43" y="1468"/>
                  </a:lnTo>
                  <a:lnTo>
                    <a:pt x="37" y="1390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1"/>
                  </a:lnTo>
                  <a:lnTo>
                    <a:pt x="37" y="901"/>
                  </a:lnTo>
                  <a:lnTo>
                    <a:pt x="62" y="840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7683198" y="1605434"/>
              <a:ext cx="2349500" cy="3390900"/>
            </a:xfrm>
            <a:custGeom>
              <a:avLst/>
              <a:gdLst>
                <a:gd name="T0" fmla="*/ 1817 w 4441"/>
                <a:gd name="T1" fmla="*/ 5611 h 6408"/>
                <a:gd name="T2" fmla="*/ 1989 w 4441"/>
                <a:gd name="T3" fmla="*/ 6033 h 6408"/>
                <a:gd name="T4" fmla="*/ 2111 w 4441"/>
                <a:gd name="T5" fmla="*/ 6408 h 6408"/>
                <a:gd name="T6" fmla="*/ 4310 w 4441"/>
                <a:gd name="T7" fmla="*/ 6043 h 6408"/>
                <a:gd name="T8" fmla="*/ 3955 w 4441"/>
                <a:gd name="T9" fmla="*/ 5077 h 6408"/>
                <a:gd name="T10" fmla="*/ 3932 w 4441"/>
                <a:gd name="T11" fmla="*/ 4907 h 6408"/>
                <a:gd name="T12" fmla="*/ 3911 w 4441"/>
                <a:gd name="T13" fmla="*/ 4267 h 6408"/>
                <a:gd name="T14" fmla="*/ 3929 w 4441"/>
                <a:gd name="T15" fmla="*/ 3618 h 6408"/>
                <a:gd name="T16" fmla="*/ 3973 w 4441"/>
                <a:gd name="T17" fmla="*/ 3275 h 6408"/>
                <a:gd name="T18" fmla="*/ 4136 w 4441"/>
                <a:gd name="T19" fmla="*/ 2423 h 6408"/>
                <a:gd name="T20" fmla="*/ 4210 w 4441"/>
                <a:gd name="T21" fmla="*/ 1981 h 6408"/>
                <a:gd name="T22" fmla="*/ 4210 w 4441"/>
                <a:gd name="T23" fmla="*/ 1904 h 6408"/>
                <a:gd name="T24" fmla="*/ 4175 w 4441"/>
                <a:gd name="T25" fmla="*/ 1781 h 6408"/>
                <a:gd name="T26" fmla="*/ 4042 w 4441"/>
                <a:gd name="T27" fmla="*/ 1585 h 6408"/>
                <a:gd name="T28" fmla="*/ 3865 w 4441"/>
                <a:gd name="T29" fmla="*/ 1411 h 6408"/>
                <a:gd name="T30" fmla="*/ 3674 w 4441"/>
                <a:gd name="T31" fmla="*/ 1262 h 6408"/>
                <a:gd name="T32" fmla="*/ 3524 w 4441"/>
                <a:gd name="T33" fmla="*/ 1134 h 6408"/>
                <a:gd name="T34" fmla="*/ 2897 w 4441"/>
                <a:gd name="T35" fmla="*/ 514 h 6408"/>
                <a:gd name="T36" fmla="*/ 2513 w 4441"/>
                <a:gd name="T37" fmla="*/ 145 h 6408"/>
                <a:gd name="T38" fmla="*/ 2431 w 4441"/>
                <a:gd name="T39" fmla="*/ 84 h 6408"/>
                <a:gd name="T40" fmla="*/ 2290 w 4441"/>
                <a:gd name="T41" fmla="*/ 18 h 6408"/>
                <a:gd name="T42" fmla="*/ 2151 w 4441"/>
                <a:gd name="T43" fmla="*/ 0 h 6408"/>
                <a:gd name="T44" fmla="*/ 2085 w 4441"/>
                <a:gd name="T45" fmla="*/ 8 h 6408"/>
                <a:gd name="T46" fmla="*/ 1673 w 4441"/>
                <a:gd name="T47" fmla="*/ 181 h 6408"/>
                <a:gd name="T48" fmla="*/ 1104 w 4441"/>
                <a:gd name="T49" fmla="*/ 138 h 6408"/>
                <a:gd name="T50" fmla="*/ 927 w 4441"/>
                <a:gd name="T51" fmla="*/ 138 h 6408"/>
                <a:gd name="T52" fmla="*/ 678 w 4441"/>
                <a:gd name="T53" fmla="*/ 185 h 6408"/>
                <a:gd name="T54" fmla="*/ 448 w 4441"/>
                <a:gd name="T55" fmla="*/ 290 h 6408"/>
                <a:gd name="T56" fmla="*/ 4 w 4441"/>
                <a:gd name="T57" fmla="*/ 524 h 6408"/>
                <a:gd name="T58" fmla="*/ 7 w 4441"/>
                <a:gd name="T59" fmla="*/ 634 h 6408"/>
                <a:gd name="T60" fmla="*/ 73 w 4441"/>
                <a:gd name="T61" fmla="*/ 783 h 6408"/>
                <a:gd name="T62" fmla="*/ 75 w 4441"/>
                <a:gd name="T63" fmla="*/ 822 h 6408"/>
                <a:gd name="T64" fmla="*/ 37 w 4441"/>
                <a:gd name="T65" fmla="*/ 907 h 6408"/>
                <a:gd name="T66" fmla="*/ 21 w 4441"/>
                <a:gd name="T67" fmla="*/ 1066 h 6408"/>
                <a:gd name="T68" fmla="*/ 37 w 4441"/>
                <a:gd name="T69" fmla="*/ 1416 h 6408"/>
                <a:gd name="T70" fmla="*/ 62 w 4441"/>
                <a:gd name="T71" fmla="*/ 1647 h 6408"/>
                <a:gd name="T72" fmla="*/ 155 w 4441"/>
                <a:gd name="T73" fmla="*/ 2155 h 6408"/>
                <a:gd name="T74" fmla="*/ 217 w 4441"/>
                <a:gd name="T75" fmla="*/ 2518 h 6408"/>
                <a:gd name="T76" fmla="*/ 337 w 4441"/>
                <a:gd name="T77" fmla="*/ 3251 h 6408"/>
                <a:gd name="T78" fmla="*/ 422 w 4441"/>
                <a:gd name="T79" fmla="*/ 3644 h 6408"/>
                <a:gd name="T80" fmla="*/ 491 w 4441"/>
                <a:gd name="T81" fmla="*/ 3808 h 6408"/>
                <a:gd name="T82" fmla="*/ 860 w 4441"/>
                <a:gd name="T83" fmla="*/ 4393 h 6408"/>
                <a:gd name="T84" fmla="*/ 1135 w 4441"/>
                <a:gd name="T85" fmla="*/ 4731 h 6408"/>
                <a:gd name="T86" fmla="*/ 1643 w 4441"/>
                <a:gd name="T87" fmla="*/ 5330 h 6408"/>
                <a:gd name="T88" fmla="*/ 1778 w 4441"/>
                <a:gd name="T89" fmla="*/ 5537 h 6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08">
                  <a:moveTo>
                    <a:pt x="1778" y="5537"/>
                  </a:moveTo>
                  <a:lnTo>
                    <a:pt x="1817" y="5611"/>
                  </a:lnTo>
                  <a:lnTo>
                    <a:pt x="1902" y="5802"/>
                  </a:lnTo>
                  <a:lnTo>
                    <a:pt x="1989" y="6033"/>
                  </a:lnTo>
                  <a:lnTo>
                    <a:pt x="2072" y="6283"/>
                  </a:lnTo>
                  <a:lnTo>
                    <a:pt x="2111" y="6408"/>
                  </a:lnTo>
                  <a:lnTo>
                    <a:pt x="4441" y="6408"/>
                  </a:lnTo>
                  <a:lnTo>
                    <a:pt x="4310" y="6043"/>
                  </a:lnTo>
                  <a:lnTo>
                    <a:pt x="4022" y="5265"/>
                  </a:lnTo>
                  <a:lnTo>
                    <a:pt x="3955" y="5077"/>
                  </a:lnTo>
                  <a:lnTo>
                    <a:pt x="3946" y="5030"/>
                  </a:lnTo>
                  <a:lnTo>
                    <a:pt x="3932" y="4907"/>
                  </a:lnTo>
                  <a:lnTo>
                    <a:pt x="3917" y="4666"/>
                  </a:lnTo>
                  <a:lnTo>
                    <a:pt x="3911" y="4267"/>
                  </a:lnTo>
                  <a:lnTo>
                    <a:pt x="3920" y="3832"/>
                  </a:lnTo>
                  <a:lnTo>
                    <a:pt x="3929" y="3618"/>
                  </a:lnTo>
                  <a:lnTo>
                    <a:pt x="3940" y="3510"/>
                  </a:lnTo>
                  <a:lnTo>
                    <a:pt x="3973" y="3275"/>
                  </a:lnTo>
                  <a:lnTo>
                    <a:pt x="4041" y="2902"/>
                  </a:lnTo>
                  <a:lnTo>
                    <a:pt x="4136" y="2423"/>
                  </a:lnTo>
                  <a:lnTo>
                    <a:pt x="4189" y="2129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4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1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8"/>
                  </a:lnTo>
                  <a:lnTo>
                    <a:pt x="3674" y="1262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4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4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678" y="185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4"/>
                  </a:lnTo>
                  <a:lnTo>
                    <a:pt x="21" y="683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1"/>
                  </a:lnTo>
                  <a:lnTo>
                    <a:pt x="21" y="1066"/>
                  </a:lnTo>
                  <a:lnTo>
                    <a:pt x="29" y="1272"/>
                  </a:lnTo>
                  <a:lnTo>
                    <a:pt x="37" y="1416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1"/>
                  </a:lnTo>
                  <a:lnTo>
                    <a:pt x="155" y="2155"/>
                  </a:lnTo>
                  <a:lnTo>
                    <a:pt x="204" y="2407"/>
                  </a:lnTo>
                  <a:lnTo>
                    <a:pt x="217" y="2518"/>
                  </a:lnTo>
                  <a:lnTo>
                    <a:pt x="258" y="2767"/>
                  </a:lnTo>
                  <a:lnTo>
                    <a:pt x="337" y="3251"/>
                  </a:lnTo>
                  <a:lnTo>
                    <a:pt x="393" y="3537"/>
                  </a:lnTo>
                  <a:lnTo>
                    <a:pt x="422" y="3644"/>
                  </a:lnTo>
                  <a:lnTo>
                    <a:pt x="438" y="3693"/>
                  </a:lnTo>
                  <a:lnTo>
                    <a:pt x="491" y="3808"/>
                  </a:lnTo>
                  <a:lnTo>
                    <a:pt x="599" y="3999"/>
                  </a:lnTo>
                  <a:lnTo>
                    <a:pt x="860" y="4393"/>
                  </a:lnTo>
                  <a:lnTo>
                    <a:pt x="985" y="4565"/>
                  </a:lnTo>
                  <a:lnTo>
                    <a:pt x="1135" y="4731"/>
                  </a:lnTo>
                  <a:lnTo>
                    <a:pt x="1479" y="5120"/>
                  </a:lnTo>
                  <a:lnTo>
                    <a:pt x="1643" y="5330"/>
                  </a:lnTo>
                  <a:lnTo>
                    <a:pt x="1738" y="5470"/>
                  </a:lnTo>
                  <a:lnTo>
                    <a:pt x="1778" y="5537"/>
                  </a:lnTo>
                  <a:close/>
                </a:path>
              </a:pathLst>
            </a:custGeom>
            <a:solidFill>
              <a:srgbClr val="FFDE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8013398" y="1894359"/>
              <a:ext cx="868363" cy="976313"/>
            </a:xfrm>
            <a:custGeom>
              <a:avLst/>
              <a:gdLst>
                <a:gd name="T0" fmla="*/ 19 w 1639"/>
                <a:gd name="T1" fmla="*/ 306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39 h 1843"/>
                <a:gd name="T18" fmla="*/ 836 w 1639"/>
                <a:gd name="T19" fmla="*/ 355 h 1843"/>
                <a:gd name="T20" fmla="*/ 890 w 1639"/>
                <a:gd name="T21" fmla="*/ 339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7 h 1843"/>
                <a:gd name="T30" fmla="*/ 1018 w 1639"/>
                <a:gd name="T31" fmla="*/ 504 h 1843"/>
                <a:gd name="T32" fmla="*/ 1294 w 1639"/>
                <a:gd name="T33" fmla="*/ 908 h 1843"/>
                <a:gd name="T34" fmla="*/ 1464 w 1639"/>
                <a:gd name="T35" fmla="*/ 1091 h 1843"/>
                <a:gd name="T36" fmla="*/ 1514 w 1639"/>
                <a:gd name="T37" fmla="*/ 1108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7 h 1843"/>
                <a:gd name="T44" fmla="*/ 1485 w 1639"/>
                <a:gd name="T45" fmla="*/ 1228 h 1843"/>
                <a:gd name="T46" fmla="*/ 1481 w 1639"/>
                <a:gd name="T47" fmla="*/ 1311 h 1843"/>
                <a:gd name="T48" fmla="*/ 1527 w 1639"/>
                <a:gd name="T49" fmla="*/ 1775 h 1843"/>
                <a:gd name="T50" fmla="*/ 1524 w 1639"/>
                <a:gd name="T51" fmla="*/ 1785 h 1843"/>
                <a:gd name="T52" fmla="*/ 1438 w 1639"/>
                <a:gd name="T53" fmla="*/ 1311 h 1843"/>
                <a:gd name="T54" fmla="*/ 1433 w 1639"/>
                <a:gd name="T55" fmla="*/ 1235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0 h 1843"/>
                <a:gd name="T66" fmla="*/ 913 w 1639"/>
                <a:gd name="T67" fmla="*/ 437 h 1843"/>
                <a:gd name="T68" fmla="*/ 717 w 1639"/>
                <a:gd name="T69" fmla="*/ 411 h 1843"/>
                <a:gd name="T70" fmla="*/ 347 w 1639"/>
                <a:gd name="T71" fmla="*/ 316 h 1843"/>
                <a:gd name="T72" fmla="*/ 283 w 1639"/>
                <a:gd name="T73" fmla="*/ 280 h 1843"/>
                <a:gd name="T74" fmla="*/ 153 w 1639"/>
                <a:gd name="T75" fmla="*/ 311 h 1843"/>
                <a:gd name="T76" fmla="*/ 0 w 1639"/>
                <a:gd name="T77" fmla="*/ 306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6"/>
                  </a:moveTo>
                  <a:lnTo>
                    <a:pt x="19" y="306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39"/>
                  </a:lnTo>
                  <a:lnTo>
                    <a:pt x="764" y="352"/>
                  </a:lnTo>
                  <a:lnTo>
                    <a:pt x="836" y="355"/>
                  </a:lnTo>
                  <a:lnTo>
                    <a:pt x="873" y="348"/>
                  </a:lnTo>
                  <a:lnTo>
                    <a:pt x="890" y="339"/>
                  </a:lnTo>
                  <a:lnTo>
                    <a:pt x="896" y="332"/>
                  </a:lnTo>
                  <a:lnTo>
                    <a:pt x="923" y="311"/>
                  </a:lnTo>
                  <a:lnTo>
                    <a:pt x="955" y="260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7"/>
                  </a:lnTo>
                  <a:lnTo>
                    <a:pt x="998" y="460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8"/>
                  </a:lnTo>
                  <a:lnTo>
                    <a:pt x="1404" y="1039"/>
                  </a:lnTo>
                  <a:lnTo>
                    <a:pt x="1464" y="1091"/>
                  </a:lnTo>
                  <a:lnTo>
                    <a:pt x="1485" y="1100"/>
                  </a:lnTo>
                  <a:lnTo>
                    <a:pt x="1514" y="1108"/>
                  </a:lnTo>
                  <a:lnTo>
                    <a:pt x="1569" y="1111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1"/>
                  </a:lnTo>
                  <a:lnTo>
                    <a:pt x="1508" y="1177"/>
                  </a:lnTo>
                  <a:lnTo>
                    <a:pt x="1491" y="1209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1"/>
                  </a:lnTo>
                  <a:lnTo>
                    <a:pt x="1489" y="1455"/>
                  </a:lnTo>
                  <a:lnTo>
                    <a:pt x="1527" y="1775"/>
                  </a:lnTo>
                  <a:lnTo>
                    <a:pt x="1537" y="1843"/>
                  </a:lnTo>
                  <a:lnTo>
                    <a:pt x="1524" y="1785"/>
                  </a:lnTo>
                  <a:lnTo>
                    <a:pt x="1466" y="1496"/>
                  </a:lnTo>
                  <a:lnTo>
                    <a:pt x="1438" y="1311"/>
                  </a:lnTo>
                  <a:lnTo>
                    <a:pt x="1435" y="1254"/>
                  </a:lnTo>
                  <a:lnTo>
                    <a:pt x="1433" y="1235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0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0"/>
                  </a:lnTo>
                  <a:lnTo>
                    <a:pt x="922" y="435"/>
                  </a:lnTo>
                  <a:lnTo>
                    <a:pt x="913" y="437"/>
                  </a:lnTo>
                  <a:lnTo>
                    <a:pt x="857" y="435"/>
                  </a:lnTo>
                  <a:lnTo>
                    <a:pt x="717" y="411"/>
                  </a:lnTo>
                  <a:lnTo>
                    <a:pt x="487" y="358"/>
                  </a:lnTo>
                  <a:lnTo>
                    <a:pt x="347" y="316"/>
                  </a:lnTo>
                  <a:lnTo>
                    <a:pt x="291" y="291"/>
                  </a:lnTo>
                  <a:lnTo>
                    <a:pt x="283" y="280"/>
                  </a:lnTo>
                  <a:lnTo>
                    <a:pt x="275" y="288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8135636" y="2043584"/>
              <a:ext cx="422275" cy="338138"/>
            </a:xfrm>
            <a:custGeom>
              <a:avLst/>
              <a:gdLst>
                <a:gd name="T0" fmla="*/ 793 w 796"/>
                <a:gd name="T1" fmla="*/ 309 h 641"/>
                <a:gd name="T2" fmla="*/ 762 w 796"/>
                <a:gd name="T3" fmla="*/ 320 h 641"/>
                <a:gd name="T4" fmla="*/ 599 w 796"/>
                <a:gd name="T5" fmla="*/ 372 h 641"/>
                <a:gd name="T6" fmla="*/ 520 w 796"/>
                <a:gd name="T7" fmla="*/ 388 h 641"/>
                <a:gd name="T8" fmla="*/ 476 w 796"/>
                <a:gd name="T9" fmla="*/ 389 h 641"/>
                <a:gd name="T10" fmla="*/ 461 w 796"/>
                <a:gd name="T11" fmla="*/ 385 h 641"/>
                <a:gd name="T12" fmla="*/ 445 w 796"/>
                <a:gd name="T13" fmla="*/ 378 h 641"/>
                <a:gd name="T14" fmla="*/ 397 w 796"/>
                <a:gd name="T15" fmla="*/ 340 h 641"/>
                <a:gd name="T16" fmla="*/ 306 w 796"/>
                <a:gd name="T17" fmla="*/ 252 h 641"/>
                <a:gd name="T18" fmla="*/ 115 w 796"/>
                <a:gd name="T19" fmla="*/ 45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1 h 641"/>
                <a:gd name="T28" fmla="*/ 229 w 796"/>
                <a:gd name="T29" fmla="*/ 250 h 641"/>
                <a:gd name="T30" fmla="*/ 302 w 796"/>
                <a:gd name="T31" fmla="*/ 350 h 641"/>
                <a:gd name="T32" fmla="*/ 330 w 796"/>
                <a:gd name="T33" fmla="*/ 411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6 h 641"/>
                <a:gd name="T44" fmla="*/ 438 w 796"/>
                <a:gd name="T45" fmla="*/ 441 h 641"/>
                <a:gd name="T46" fmla="*/ 461 w 796"/>
                <a:gd name="T47" fmla="*/ 435 h 641"/>
                <a:gd name="T48" fmla="*/ 512 w 796"/>
                <a:gd name="T49" fmla="*/ 425 h 641"/>
                <a:gd name="T50" fmla="*/ 629 w 796"/>
                <a:gd name="T51" fmla="*/ 391 h 641"/>
                <a:gd name="T52" fmla="*/ 736 w 796"/>
                <a:gd name="T53" fmla="*/ 353 h 641"/>
                <a:gd name="T54" fmla="*/ 785 w 796"/>
                <a:gd name="T55" fmla="*/ 327 h 641"/>
                <a:gd name="T56" fmla="*/ 796 w 796"/>
                <a:gd name="T57" fmla="*/ 313 h 641"/>
                <a:gd name="T58" fmla="*/ 793 w 796"/>
                <a:gd name="T59" fmla="*/ 309 h 641"/>
                <a:gd name="T60" fmla="*/ 793 w 796"/>
                <a:gd name="T61" fmla="*/ 309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96" h="641">
                  <a:moveTo>
                    <a:pt x="793" y="309"/>
                  </a:moveTo>
                  <a:lnTo>
                    <a:pt x="762" y="320"/>
                  </a:lnTo>
                  <a:lnTo>
                    <a:pt x="599" y="372"/>
                  </a:lnTo>
                  <a:lnTo>
                    <a:pt x="520" y="388"/>
                  </a:lnTo>
                  <a:lnTo>
                    <a:pt x="476" y="389"/>
                  </a:lnTo>
                  <a:lnTo>
                    <a:pt x="461" y="385"/>
                  </a:lnTo>
                  <a:lnTo>
                    <a:pt x="445" y="378"/>
                  </a:lnTo>
                  <a:lnTo>
                    <a:pt x="397" y="340"/>
                  </a:lnTo>
                  <a:lnTo>
                    <a:pt x="306" y="252"/>
                  </a:lnTo>
                  <a:lnTo>
                    <a:pt x="115" y="45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1"/>
                  </a:lnTo>
                  <a:lnTo>
                    <a:pt x="229" y="250"/>
                  </a:lnTo>
                  <a:lnTo>
                    <a:pt x="302" y="350"/>
                  </a:lnTo>
                  <a:lnTo>
                    <a:pt x="330" y="411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6"/>
                  </a:lnTo>
                  <a:lnTo>
                    <a:pt x="438" y="441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1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3"/>
                  </a:lnTo>
                  <a:lnTo>
                    <a:pt x="793" y="309"/>
                  </a:lnTo>
                  <a:lnTo>
                    <a:pt x="793" y="309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8311848" y="2396009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0 h 871"/>
                <a:gd name="T12" fmla="*/ 87 w 692"/>
                <a:gd name="T13" fmla="*/ 604 h 871"/>
                <a:gd name="T14" fmla="*/ 106 w 692"/>
                <a:gd name="T15" fmla="*/ 570 h 871"/>
                <a:gd name="T16" fmla="*/ 129 w 692"/>
                <a:gd name="T17" fmla="*/ 486 h 871"/>
                <a:gd name="T18" fmla="*/ 163 w 692"/>
                <a:gd name="T19" fmla="*/ 420 h 871"/>
                <a:gd name="T20" fmla="*/ 196 w 692"/>
                <a:gd name="T21" fmla="*/ 363 h 871"/>
                <a:gd name="T22" fmla="*/ 231 w 692"/>
                <a:gd name="T23" fmla="*/ 282 h 871"/>
                <a:gd name="T24" fmla="*/ 283 w 692"/>
                <a:gd name="T25" fmla="*/ 206 h 871"/>
                <a:gd name="T26" fmla="*/ 340 w 692"/>
                <a:gd name="T27" fmla="*/ 157 h 871"/>
                <a:gd name="T28" fmla="*/ 378 w 692"/>
                <a:gd name="T29" fmla="*/ 138 h 871"/>
                <a:gd name="T30" fmla="*/ 435 w 692"/>
                <a:gd name="T31" fmla="*/ 103 h 871"/>
                <a:gd name="T32" fmla="*/ 493 w 692"/>
                <a:gd name="T33" fmla="*/ 67 h 871"/>
                <a:gd name="T34" fmla="*/ 551 w 692"/>
                <a:gd name="T35" fmla="*/ 33 h 871"/>
                <a:gd name="T36" fmla="*/ 641 w 692"/>
                <a:gd name="T37" fmla="*/ 0 h 871"/>
                <a:gd name="T38" fmla="*/ 692 w 692"/>
                <a:gd name="T39" fmla="*/ 0 h 871"/>
                <a:gd name="T40" fmla="*/ 689 w 692"/>
                <a:gd name="T41" fmla="*/ 0 h 871"/>
                <a:gd name="T42" fmla="*/ 667 w 692"/>
                <a:gd name="T43" fmla="*/ 17 h 871"/>
                <a:gd name="T44" fmla="*/ 644 w 692"/>
                <a:gd name="T45" fmla="*/ 41 h 871"/>
                <a:gd name="T46" fmla="*/ 574 w 692"/>
                <a:gd name="T47" fmla="*/ 85 h 871"/>
                <a:gd name="T48" fmla="*/ 545 w 692"/>
                <a:gd name="T49" fmla="*/ 119 h 871"/>
                <a:gd name="T50" fmla="*/ 487 w 692"/>
                <a:gd name="T51" fmla="*/ 154 h 871"/>
                <a:gd name="T52" fmla="*/ 430 w 692"/>
                <a:gd name="T53" fmla="*/ 190 h 871"/>
                <a:gd name="T54" fmla="*/ 391 w 692"/>
                <a:gd name="T55" fmla="*/ 224 h 871"/>
                <a:gd name="T56" fmla="*/ 333 w 692"/>
                <a:gd name="T57" fmla="*/ 256 h 871"/>
                <a:gd name="T58" fmla="*/ 307 w 692"/>
                <a:gd name="T59" fmla="*/ 308 h 871"/>
                <a:gd name="T60" fmla="*/ 273 w 692"/>
                <a:gd name="T61" fmla="*/ 387 h 871"/>
                <a:gd name="T62" fmla="*/ 241 w 692"/>
                <a:gd name="T63" fmla="*/ 429 h 871"/>
                <a:gd name="T64" fmla="*/ 205 w 692"/>
                <a:gd name="T65" fmla="*/ 512 h 871"/>
                <a:gd name="T66" fmla="*/ 170 w 692"/>
                <a:gd name="T67" fmla="*/ 570 h 871"/>
                <a:gd name="T68" fmla="*/ 154 w 692"/>
                <a:gd name="T69" fmla="*/ 604 h 871"/>
                <a:gd name="T70" fmla="*/ 129 w 692"/>
                <a:gd name="T71" fmla="*/ 640 h 871"/>
                <a:gd name="T72" fmla="*/ 118 w 692"/>
                <a:gd name="T73" fmla="*/ 675 h 871"/>
                <a:gd name="T74" fmla="*/ 84 w 692"/>
                <a:gd name="T75" fmla="*/ 730 h 871"/>
                <a:gd name="T76" fmla="*/ 36 w 692"/>
                <a:gd name="T77" fmla="*/ 792 h 871"/>
                <a:gd name="T78" fmla="*/ 34 w 692"/>
                <a:gd name="T79" fmla="*/ 812 h 871"/>
                <a:gd name="T80" fmla="*/ 26 w 692"/>
                <a:gd name="T81" fmla="*/ 861 h 871"/>
                <a:gd name="T82" fmla="*/ 0 w 692"/>
                <a:gd name="T83" fmla="*/ 871 h 871"/>
                <a:gd name="T84" fmla="*/ 8 w 692"/>
                <a:gd name="T8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5"/>
                  </a:lnTo>
                  <a:lnTo>
                    <a:pt x="26" y="835"/>
                  </a:lnTo>
                  <a:lnTo>
                    <a:pt x="26" y="819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0"/>
                  </a:lnTo>
                  <a:lnTo>
                    <a:pt x="77" y="625"/>
                  </a:lnTo>
                  <a:lnTo>
                    <a:pt x="87" y="604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2"/>
                  </a:lnTo>
                  <a:lnTo>
                    <a:pt x="129" y="486"/>
                  </a:lnTo>
                  <a:lnTo>
                    <a:pt x="144" y="468"/>
                  </a:lnTo>
                  <a:lnTo>
                    <a:pt x="163" y="420"/>
                  </a:lnTo>
                  <a:lnTo>
                    <a:pt x="180" y="384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5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19"/>
                  </a:lnTo>
                  <a:lnTo>
                    <a:pt x="435" y="103"/>
                  </a:lnTo>
                  <a:lnTo>
                    <a:pt x="455" y="86"/>
                  </a:lnTo>
                  <a:lnTo>
                    <a:pt x="493" y="67"/>
                  </a:lnTo>
                  <a:lnTo>
                    <a:pt x="513" y="51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1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3"/>
                  </a:lnTo>
                  <a:lnTo>
                    <a:pt x="545" y="119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4"/>
                  </a:lnTo>
                  <a:lnTo>
                    <a:pt x="353" y="253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29"/>
                  </a:lnTo>
                  <a:lnTo>
                    <a:pt x="273" y="387"/>
                  </a:lnTo>
                  <a:lnTo>
                    <a:pt x="257" y="410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2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4"/>
                  </a:lnTo>
                  <a:lnTo>
                    <a:pt x="144" y="625"/>
                  </a:lnTo>
                  <a:lnTo>
                    <a:pt x="129" y="640"/>
                  </a:lnTo>
                  <a:lnTo>
                    <a:pt x="129" y="656"/>
                  </a:lnTo>
                  <a:lnTo>
                    <a:pt x="118" y="675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4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69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9057973" y="2580159"/>
              <a:ext cx="501650" cy="465138"/>
            </a:xfrm>
            <a:custGeom>
              <a:avLst/>
              <a:gdLst>
                <a:gd name="T0" fmla="*/ 870 w 948"/>
                <a:gd name="T1" fmla="*/ 881 h 881"/>
                <a:gd name="T2" fmla="*/ 793 w 948"/>
                <a:gd name="T3" fmla="*/ 829 h 881"/>
                <a:gd name="T4" fmla="*/ 870 w 948"/>
                <a:gd name="T5" fmla="*/ 625 h 881"/>
                <a:gd name="T6" fmla="*/ 0 w 948"/>
                <a:gd name="T7" fmla="*/ 88 h 881"/>
                <a:gd name="T8" fmla="*/ 0 w 948"/>
                <a:gd name="T9" fmla="*/ 36 h 881"/>
                <a:gd name="T10" fmla="*/ 0 w 948"/>
                <a:gd name="T11" fmla="*/ 36 h 881"/>
                <a:gd name="T12" fmla="*/ 1 w 948"/>
                <a:gd name="T13" fmla="*/ 26 h 881"/>
                <a:gd name="T14" fmla="*/ 16 w 948"/>
                <a:gd name="T15" fmla="*/ 10 h 881"/>
                <a:gd name="T16" fmla="*/ 34 w 948"/>
                <a:gd name="T17" fmla="*/ 0 h 881"/>
                <a:gd name="T18" fmla="*/ 49 w 948"/>
                <a:gd name="T19" fmla="*/ 3 h 881"/>
                <a:gd name="T20" fmla="*/ 50 w 948"/>
                <a:gd name="T21" fmla="*/ 10 h 881"/>
                <a:gd name="T22" fmla="*/ 922 w 948"/>
                <a:gd name="T23" fmla="*/ 573 h 881"/>
                <a:gd name="T24" fmla="*/ 930 w 948"/>
                <a:gd name="T25" fmla="*/ 583 h 881"/>
                <a:gd name="T26" fmla="*/ 940 w 948"/>
                <a:gd name="T27" fmla="*/ 603 h 881"/>
                <a:gd name="T28" fmla="*/ 948 w 948"/>
                <a:gd name="T29" fmla="*/ 641 h 881"/>
                <a:gd name="T30" fmla="*/ 948 w 948"/>
                <a:gd name="T31" fmla="*/ 677 h 881"/>
                <a:gd name="T32" fmla="*/ 870 w 948"/>
                <a:gd name="T33" fmla="*/ 881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8" h="881">
                  <a:moveTo>
                    <a:pt x="870" y="881"/>
                  </a:moveTo>
                  <a:lnTo>
                    <a:pt x="793" y="829"/>
                  </a:lnTo>
                  <a:lnTo>
                    <a:pt x="870" y="625"/>
                  </a:lnTo>
                  <a:lnTo>
                    <a:pt x="0" y="8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26"/>
                  </a:lnTo>
                  <a:lnTo>
                    <a:pt x="16" y="10"/>
                  </a:lnTo>
                  <a:lnTo>
                    <a:pt x="34" y="0"/>
                  </a:lnTo>
                  <a:lnTo>
                    <a:pt x="49" y="3"/>
                  </a:lnTo>
                  <a:lnTo>
                    <a:pt x="50" y="10"/>
                  </a:lnTo>
                  <a:lnTo>
                    <a:pt x="922" y="573"/>
                  </a:lnTo>
                  <a:lnTo>
                    <a:pt x="930" y="583"/>
                  </a:lnTo>
                  <a:lnTo>
                    <a:pt x="940" y="603"/>
                  </a:lnTo>
                  <a:lnTo>
                    <a:pt x="948" y="641"/>
                  </a:lnTo>
                  <a:lnTo>
                    <a:pt x="948" y="677"/>
                  </a:lnTo>
                  <a:lnTo>
                    <a:pt x="870" y="8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auto">
            <a:xfrm>
              <a:off x="9053211" y="2584921"/>
              <a:ext cx="139700" cy="139700"/>
            </a:xfrm>
            <a:custGeom>
              <a:avLst/>
              <a:gdLst>
                <a:gd name="T0" fmla="*/ 265 w 265"/>
                <a:gd name="T1" fmla="*/ 180 h 265"/>
                <a:gd name="T2" fmla="*/ 9 w 265"/>
                <a:gd name="T3" fmla="*/ 0 h 265"/>
                <a:gd name="T4" fmla="*/ 0 w 265"/>
                <a:gd name="T5" fmla="*/ 30 h 265"/>
                <a:gd name="T6" fmla="*/ 0 w 265"/>
                <a:gd name="T7" fmla="*/ 94 h 265"/>
                <a:gd name="T8" fmla="*/ 20 w 265"/>
                <a:gd name="T9" fmla="*/ 156 h 265"/>
                <a:gd name="T10" fmla="*/ 58 w 265"/>
                <a:gd name="T11" fmla="*/ 210 h 265"/>
                <a:gd name="T12" fmla="*/ 85 w 265"/>
                <a:gd name="T13" fmla="*/ 231 h 265"/>
                <a:gd name="T14" fmla="*/ 114 w 265"/>
                <a:gd name="T15" fmla="*/ 249 h 265"/>
                <a:gd name="T16" fmla="*/ 170 w 265"/>
                <a:gd name="T17" fmla="*/ 265 h 265"/>
                <a:gd name="T18" fmla="*/ 206 w 265"/>
                <a:gd name="T19" fmla="*/ 259 h 265"/>
                <a:gd name="T20" fmla="*/ 228 w 265"/>
                <a:gd name="T21" fmla="*/ 248 h 265"/>
                <a:gd name="T22" fmla="*/ 245 w 265"/>
                <a:gd name="T23" fmla="*/ 228 h 265"/>
                <a:gd name="T24" fmla="*/ 260 w 265"/>
                <a:gd name="T25" fmla="*/ 199 h 265"/>
                <a:gd name="T26" fmla="*/ 265 w 265"/>
                <a:gd name="T27" fmla="*/ 18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265">
                  <a:moveTo>
                    <a:pt x="265" y="180"/>
                  </a:moveTo>
                  <a:lnTo>
                    <a:pt x="9" y="0"/>
                  </a:lnTo>
                  <a:lnTo>
                    <a:pt x="0" y="30"/>
                  </a:lnTo>
                  <a:lnTo>
                    <a:pt x="0" y="94"/>
                  </a:lnTo>
                  <a:lnTo>
                    <a:pt x="20" y="156"/>
                  </a:lnTo>
                  <a:lnTo>
                    <a:pt x="58" y="210"/>
                  </a:lnTo>
                  <a:lnTo>
                    <a:pt x="85" y="231"/>
                  </a:lnTo>
                  <a:lnTo>
                    <a:pt x="114" y="249"/>
                  </a:lnTo>
                  <a:lnTo>
                    <a:pt x="170" y="265"/>
                  </a:lnTo>
                  <a:lnTo>
                    <a:pt x="206" y="259"/>
                  </a:lnTo>
                  <a:lnTo>
                    <a:pt x="228" y="248"/>
                  </a:lnTo>
                  <a:lnTo>
                    <a:pt x="245" y="228"/>
                  </a:lnTo>
                  <a:lnTo>
                    <a:pt x="260" y="199"/>
                  </a:lnTo>
                  <a:lnTo>
                    <a:pt x="265" y="1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44"/>
            <p:cNvSpPr>
              <a:spLocks/>
            </p:cNvSpPr>
            <p:nvPr/>
          </p:nvSpPr>
          <p:spPr bwMode="auto">
            <a:xfrm>
              <a:off x="7662561" y="1907059"/>
              <a:ext cx="257175" cy="285750"/>
            </a:xfrm>
            <a:custGeom>
              <a:avLst/>
              <a:gdLst>
                <a:gd name="T0" fmla="*/ 178 w 487"/>
                <a:gd name="T1" fmla="*/ 0 h 539"/>
                <a:gd name="T2" fmla="*/ 252 w 487"/>
                <a:gd name="T3" fmla="*/ 39 h 539"/>
                <a:gd name="T4" fmla="*/ 396 w 487"/>
                <a:gd name="T5" fmla="*/ 115 h 539"/>
                <a:gd name="T6" fmla="*/ 487 w 487"/>
                <a:gd name="T7" fmla="*/ 154 h 539"/>
                <a:gd name="T8" fmla="*/ 358 w 487"/>
                <a:gd name="T9" fmla="*/ 154 h 539"/>
                <a:gd name="T10" fmla="*/ 343 w 487"/>
                <a:gd name="T11" fmla="*/ 157 h 539"/>
                <a:gd name="T12" fmla="*/ 252 w 487"/>
                <a:gd name="T13" fmla="*/ 190 h 539"/>
                <a:gd name="T14" fmla="*/ 184 w 487"/>
                <a:gd name="T15" fmla="*/ 229 h 539"/>
                <a:gd name="T16" fmla="*/ 153 w 487"/>
                <a:gd name="T17" fmla="*/ 256 h 539"/>
                <a:gd name="T18" fmla="*/ 135 w 487"/>
                <a:gd name="T19" fmla="*/ 278 h 539"/>
                <a:gd name="T20" fmla="*/ 106 w 487"/>
                <a:gd name="T21" fmla="*/ 341 h 539"/>
                <a:gd name="T22" fmla="*/ 86 w 487"/>
                <a:gd name="T23" fmla="*/ 418 h 539"/>
                <a:gd name="T24" fmla="*/ 78 w 487"/>
                <a:gd name="T25" fmla="*/ 500 h 539"/>
                <a:gd name="T26" fmla="*/ 76 w 487"/>
                <a:gd name="T27" fmla="*/ 539 h 539"/>
                <a:gd name="T28" fmla="*/ 57 w 487"/>
                <a:gd name="T29" fmla="*/ 523 h 539"/>
                <a:gd name="T30" fmla="*/ 19 w 487"/>
                <a:gd name="T31" fmla="*/ 503 h 539"/>
                <a:gd name="T32" fmla="*/ 0 w 487"/>
                <a:gd name="T33" fmla="*/ 487 h 539"/>
                <a:gd name="T34" fmla="*/ 178 w 487"/>
                <a:gd name="T3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7" h="539">
                  <a:moveTo>
                    <a:pt x="178" y="0"/>
                  </a:moveTo>
                  <a:lnTo>
                    <a:pt x="252" y="39"/>
                  </a:lnTo>
                  <a:lnTo>
                    <a:pt x="396" y="115"/>
                  </a:lnTo>
                  <a:lnTo>
                    <a:pt x="487" y="154"/>
                  </a:lnTo>
                  <a:lnTo>
                    <a:pt x="358" y="154"/>
                  </a:lnTo>
                  <a:lnTo>
                    <a:pt x="343" y="157"/>
                  </a:lnTo>
                  <a:lnTo>
                    <a:pt x="252" y="190"/>
                  </a:lnTo>
                  <a:lnTo>
                    <a:pt x="184" y="229"/>
                  </a:lnTo>
                  <a:lnTo>
                    <a:pt x="153" y="256"/>
                  </a:lnTo>
                  <a:lnTo>
                    <a:pt x="135" y="278"/>
                  </a:lnTo>
                  <a:lnTo>
                    <a:pt x="106" y="341"/>
                  </a:lnTo>
                  <a:lnTo>
                    <a:pt x="86" y="418"/>
                  </a:lnTo>
                  <a:lnTo>
                    <a:pt x="78" y="500"/>
                  </a:lnTo>
                  <a:lnTo>
                    <a:pt x="76" y="539"/>
                  </a:lnTo>
                  <a:lnTo>
                    <a:pt x="57" y="523"/>
                  </a:lnTo>
                  <a:lnTo>
                    <a:pt x="19" y="503"/>
                  </a:lnTo>
                  <a:lnTo>
                    <a:pt x="0" y="48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5"/>
            <p:cNvSpPr>
              <a:spLocks/>
            </p:cNvSpPr>
            <p:nvPr/>
          </p:nvSpPr>
          <p:spPr bwMode="auto">
            <a:xfrm>
              <a:off x="8027686" y="2056284"/>
              <a:ext cx="758825" cy="773113"/>
            </a:xfrm>
            <a:custGeom>
              <a:avLst/>
              <a:gdLst>
                <a:gd name="T0" fmla="*/ 1433 w 1433"/>
                <a:gd name="T1" fmla="*/ 922 h 1459"/>
                <a:gd name="T2" fmla="*/ 1229 w 1433"/>
                <a:gd name="T3" fmla="*/ 1459 h 1459"/>
                <a:gd name="T4" fmla="*/ 1053 w 1433"/>
                <a:gd name="T5" fmla="*/ 1360 h 1459"/>
                <a:gd name="T6" fmla="*/ 668 w 1433"/>
                <a:gd name="T7" fmla="*/ 1129 h 1459"/>
                <a:gd name="T8" fmla="*/ 461 w 1433"/>
                <a:gd name="T9" fmla="*/ 998 h 1459"/>
                <a:gd name="T10" fmla="*/ 458 w 1433"/>
                <a:gd name="T11" fmla="*/ 948 h 1459"/>
                <a:gd name="T12" fmla="*/ 431 w 1433"/>
                <a:gd name="T13" fmla="*/ 820 h 1459"/>
                <a:gd name="T14" fmla="*/ 402 w 1433"/>
                <a:gd name="T15" fmla="*/ 732 h 1459"/>
                <a:gd name="T16" fmla="*/ 383 w 1433"/>
                <a:gd name="T17" fmla="*/ 691 h 1459"/>
                <a:gd name="T18" fmla="*/ 378 w 1433"/>
                <a:gd name="T19" fmla="*/ 666 h 1459"/>
                <a:gd name="T20" fmla="*/ 349 w 1433"/>
                <a:gd name="T21" fmla="*/ 591 h 1459"/>
                <a:gd name="T22" fmla="*/ 282 w 1433"/>
                <a:gd name="T23" fmla="*/ 448 h 1459"/>
                <a:gd name="T24" fmla="*/ 177 w 1433"/>
                <a:gd name="T25" fmla="*/ 247 h 1459"/>
                <a:gd name="T26" fmla="*/ 94 w 1433"/>
                <a:gd name="T27" fmla="*/ 100 h 1459"/>
                <a:gd name="T28" fmla="*/ 77 w 1433"/>
                <a:gd name="T29" fmla="*/ 77 h 1459"/>
                <a:gd name="T30" fmla="*/ 38 w 1433"/>
                <a:gd name="T31" fmla="*/ 39 h 1459"/>
                <a:gd name="T32" fmla="*/ 0 w 1433"/>
                <a:gd name="T33" fmla="*/ 0 h 1459"/>
                <a:gd name="T34" fmla="*/ 157 w 1433"/>
                <a:gd name="T35" fmla="*/ 97 h 1459"/>
                <a:gd name="T36" fmla="*/ 493 w 1433"/>
                <a:gd name="T37" fmla="*/ 298 h 1459"/>
                <a:gd name="T38" fmla="*/ 666 w 1433"/>
                <a:gd name="T39" fmla="*/ 409 h 1459"/>
                <a:gd name="T40" fmla="*/ 771 w 1433"/>
                <a:gd name="T41" fmla="*/ 468 h 1459"/>
                <a:gd name="T42" fmla="*/ 972 w 1433"/>
                <a:gd name="T43" fmla="*/ 592 h 1459"/>
                <a:gd name="T44" fmla="*/ 1164 w 1433"/>
                <a:gd name="T45" fmla="*/ 722 h 1459"/>
                <a:gd name="T46" fmla="*/ 1347 w 1433"/>
                <a:gd name="T47" fmla="*/ 854 h 1459"/>
                <a:gd name="T48" fmla="*/ 1433 w 1433"/>
                <a:gd name="T49" fmla="*/ 922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3" h="1459">
                  <a:moveTo>
                    <a:pt x="1433" y="922"/>
                  </a:moveTo>
                  <a:lnTo>
                    <a:pt x="1229" y="1459"/>
                  </a:lnTo>
                  <a:lnTo>
                    <a:pt x="1053" y="1360"/>
                  </a:lnTo>
                  <a:lnTo>
                    <a:pt x="668" y="1129"/>
                  </a:lnTo>
                  <a:lnTo>
                    <a:pt x="461" y="998"/>
                  </a:lnTo>
                  <a:lnTo>
                    <a:pt x="458" y="948"/>
                  </a:lnTo>
                  <a:lnTo>
                    <a:pt x="431" y="820"/>
                  </a:lnTo>
                  <a:lnTo>
                    <a:pt x="402" y="732"/>
                  </a:lnTo>
                  <a:lnTo>
                    <a:pt x="383" y="691"/>
                  </a:lnTo>
                  <a:lnTo>
                    <a:pt x="378" y="666"/>
                  </a:lnTo>
                  <a:lnTo>
                    <a:pt x="349" y="591"/>
                  </a:lnTo>
                  <a:lnTo>
                    <a:pt x="282" y="448"/>
                  </a:lnTo>
                  <a:lnTo>
                    <a:pt x="177" y="247"/>
                  </a:lnTo>
                  <a:lnTo>
                    <a:pt x="94" y="100"/>
                  </a:lnTo>
                  <a:lnTo>
                    <a:pt x="77" y="77"/>
                  </a:lnTo>
                  <a:lnTo>
                    <a:pt x="38" y="39"/>
                  </a:lnTo>
                  <a:lnTo>
                    <a:pt x="0" y="0"/>
                  </a:lnTo>
                  <a:lnTo>
                    <a:pt x="157" y="97"/>
                  </a:lnTo>
                  <a:lnTo>
                    <a:pt x="493" y="298"/>
                  </a:lnTo>
                  <a:lnTo>
                    <a:pt x="666" y="409"/>
                  </a:lnTo>
                  <a:lnTo>
                    <a:pt x="771" y="468"/>
                  </a:lnTo>
                  <a:lnTo>
                    <a:pt x="972" y="592"/>
                  </a:lnTo>
                  <a:lnTo>
                    <a:pt x="1164" y="722"/>
                  </a:lnTo>
                  <a:lnTo>
                    <a:pt x="1347" y="854"/>
                  </a:lnTo>
                  <a:lnTo>
                    <a:pt x="1433" y="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6"/>
            <p:cNvSpPr>
              <a:spLocks/>
            </p:cNvSpPr>
            <p:nvPr/>
          </p:nvSpPr>
          <p:spPr bwMode="auto">
            <a:xfrm>
              <a:off x="9464373" y="3067521"/>
              <a:ext cx="168275" cy="276225"/>
            </a:xfrm>
            <a:custGeom>
              <a:avLst/>
              <a:gdLst>
                <a:gd name="T0" fmla="*/ 308 w 319"/>
                <a:gd name="T1" fmla="*/ 190 h 522"/>
                <a:gd name="T2" fmla="*/ 315 w 319"/>
                <a:gd name="T3" fmla="*/ 180 h 522"/>
                <a:gd name="T4" fmla="*/ 319 w 319"/>
                <a:gd name="T5" fmla="*/ 152 h 522"/>
                <a:gd name="T6" fmla="*/ 311 w 319"/>
                <a:gd name="T7" fmla="*/ 109 h 522"/>
                <a:gd name="T8" fmla="*/ 308 w 319"/>
                <a:gd name="T9" fmla="*/ 87 h 522"/>
                <a:gd name="T10" fmla="*/ 282 w 319"/>
                <a:gd name="T11" fmla="*/ 62 h 522"/>
                <a:gd name="T12" fmla="*/ 256 w 319"/>
                <a:gd name="T13" fmla="*/ 36 h 522"/>
                <a:gd name="T14" fmla="*/ 237 w 319"/>
                <a:gd name="T15" fmla="*/ 17 h 522"/>
                <a:gd name="T16" fmla="*/ 201 w 319"/>
                <a:gd name="T17" fmla="*/ 0 h 522"/>
                <a:gd name="T18" fmla="*/ 172 w 319"/>
                <a:gd name="T19" fmla="*/ 3 h 522"/>
                <a:gd name="T20" fmla="*/ 154 w 319"/>
                <a:gd name="T21" fmla="*/ 10 h 522"/>
                <a:gd name="T22" fmla="*/ 0 w 319"/>
                <a:gd name="T23" fmla="*/ 420 h 522"/>
                <a:gd name="T24" fmla="*/ 38 w 319"/>
                <a:gd name="T25" fmla="*/ 458 h 522"/>
                <a:gd name="T26" fmla="*/ 77 w 319"/>
                <a:gd name="T27" fmla="*/ 496 h 522"/>
                <a:gd name="T28" fmla="*/ 96 w 319"/>
                <a:gd name="T29" fmla="*/ 512 h 522"/>
                <a:gd name="T30" fmla="*/ 135 w 319"/>
                <a:gd name="T31" fmla="*/ 522 h 522"/>
                <a:gd name="T32" fmla="*/ 154 w 319"/>
                <a:gd name="T33" fmla="*/ 522 h 522"/>
                <a:gd name="T34" fmla="*/ 172 w 319"/>
                <a:gd name="T35" fmla="*/ 519 h 522"/>
                <a:gd name="T36" fmla="*/ 211 w 319"/>
                <a:gd name="T37" fmla="*/ 491 h 522"/>
                <a:gd name="T38" fmla="*/ 230 w 319"/>
                <a:gd name="T39" fmla="*/ 470 h 522"/>
                <a:gd name="T40" fmla="*/ 308 w 319"/>
                <a:gd name="T41" fmla="*/ 19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522">
                  <a:moveTo>
                    <a:pt x="308" y="190"/>
                  </a:moveTo>
                  <a:lnTo>
                    <a:pt x="315" y="180"/>
                  </a:lnTo>
                  <a:lnTo>
                    <a:pt x="319" y="152"/>
                  </a:lnTo>
                  <a:lnTo>
                    <a:pt x="311" y="109"/>
                  </a:lnTo>
                  <a:lnTo>
                    <a:pt x="308" y="87"/>
                  </a:lnTo>
                  <a:lnTo>
                    <a:pt x="282" y="62"/>
                  </a:lnTo>
                  <a:lnTo>
                    <a:pt x="256" y="36"/>
                  </a:lnTo>
                  <a:lnTo>
                    <a:pt x="237" y="17"/>
                  </a:lnTo>
                  <a:lnTo>
                    <a:pt x="201" y="0"/>
                  </a:lnTo>
                  <a:lnTo>
                    <a:pt x="172" y="3"/>
                  </a:lnTo>
                  <a:lnTo>
                    <a:pt x="154" y="10"/>
                  </a:lnTo>
                  <a:lnTo>
                    <a:pt x="0" y="420"/>
                  </a:lnTo>
                  <a:lnTo>
                    <a:pt x="38" y="458"/>
                  </a:lnTo>
                  <a:lnTo>
                    <a:pt x="77" y="496"/>
                  </a:lnTo>
                  <a:lnTo>
                    <a:pt x="96" y="512"/>
                  </a:lnTo>
                  <a:lnTo>
                    <a:pt x="135" y="522"/>
                  </a:lnTo>
                  <a:lnTo>
                    <a:pt x="154" y="522"/>
                  </a:lnTo>
                  <a:lnTo>
                    <a:pt x="172" y="519"/>
                  </a:lnTo>
                  <a:lnTo>
                    <a:pt x="211" y="491"/>
                  </a:lnTo>
                  <a:lnTo>
                    <a:pt x="230" y="470"/>
                  </a:lnTo>
                  <a:lnTo>
                    <a:pt x="308" y="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7"/>
            <p:cNvSpPr>
              <a:spLocks/>
            </p:cNvSpPr>
            <p:nvPr/>
          </p:nvSpPr>
          <p:spPr bwMode="auto">
            <a:xfrm>
              <a:off x="8678561" y="2545234"/>
              <a:ext cx="852488" cy="730250"/>
            </a:xfrm>
            <a:custGeom>
              <a:avLst/>
              <a:gdLst>
                <a:gd name="T0" fmla="*/ 0 w 1613"/>
                <a:gd name="T1" fmla="*/ 537 h 1382"/>
                <a:gd name="T2" fmla="*/ 65 w 1613"/>
                <a:gd name="T3" fmla="*/ 589 h 1382"/>
                <a:gd name="T4" fmla="*/ 243 w 1613"/>
                <a:gd name="T5" fmla="*/ 713 h 1382"/>
                <a:gd name="T6" fmla="*/ 537 w 1613"/>
                <a:gd name="T7" fmla="*/ 906 h 1382"/>
                <a:gd name="T8" fmla="*/ 665 w 1613"/>
                <a:gd name="T9" fmla="*/ 998 h 1382"/>
                <a:gd name="T10" fmla="*/ 772 w 1613"/>
                <a:gd name="T11" fmla="*/ 1064 h 1382"/>
                <a:gd name="T12" fmla="*/ 980 w 1613"/>
                <a:gd name="T13" fmla="*/ 1186 h 1382"/>
                <a:gd name="T14" fmla="*/ 1182 w 1613"/>
                <a:gd name="T15" fmla="*/ 1287 h 1382"/>
                <a:gd name="T16" fmla="*/ 1371 w 1613"/>
                <a:gd name="T17" fmla="*/ 1359 h 1382"/>
                <a:gd name="T18" fmla="*/ 1459 w 1613"/>
                <a:gd name="T19" fmla="*/ 1382 h 1382"/>
                <a:gd name="T20" fmla="*/ 1613 w 1613"/>
                <a:gd name="T21" fmla="*/ 973 h 1382"/>
                <a:gd name="T22" fmla="*/ 1544 w 1613"/>
                <a:gd name="T23" fmla="*/ 904 h 1382"/>
                <a:gd name="T24" fmla="*/ 1382 w 1613"/>
                <a:gd name="T25" fmla="*/ 763 h 1382"/>
                <a:gd name="T26" fmla="*/ 1199 w 1613"/>
                <a:gd name="T27" fmla="*/ 619 h 1382"/>
                <a:gd name="T28" fmla="*/ 1001 w 1613"/>
                <a:gd name="T29" fmla="*/ 478 h 1382"/>
                <a:gd name="T30" fmla="*/ 896 w 1613"/>
                <a:gd name="T31" fmla="*/ 409 h 1382"/>
                <a:gd name="T32" fmla="*/ 756 w 1613"/>
                <a:gd name="T33" fmla="*/ 332 h 1382"/>
                <a:gd name="T34" fmla="*/ 361 w 1613"/>
                <a:gd name="T35" fmla="*/ 92 h 1382"/>
                <a:gd name="T36" fmla="*/ 204 w 1613"/>
                <a:gd name="T37" fmla="*/ 0 h 1382"/>
                <a:gd name="T38" fmla="*/ 0 w 1613"/>
                <a:gd name="T39" fmla="*/ 537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13" h="1382">
                  <a:moveTo>
                    <a:pt x="0" y="537"/>
                  </a:moveTo>
                  <a:lnTo>
                    <a:pt x="65" y="589"/>
                  </a:lnTo>
                  <a:lnTo>
                    <a:pt x="243" y="713"/>
                  </a:lnTo>
                  <a:lnTo>
                    <a:pt x="537" y="906"/>
                  </a:lnTo>
                  <a:lnTo>
                    <a:pt x="665" y="998"/>
                  </a:lnTo>
                  <a:lnTo>
                    <a:pt x="772" y="1064"/>
                  </a:lnTo>
                  <a:lnTo>
                    <a:pt x="980" y="1186"/>
                  </a:lnTo>
                  <a:lnTo>
                    <a:pt x="1182" y="1287"/>
                  </a:lnTo>
                  <a:lnTo>
                    <a:pt x="1371" y="1359"/>
                  </a:lnTo>
                  <a:lnTo>
                    <a:pt x="1459" y="1382"/>
                  </a:lnTo>
                  <a:lnTo>
                    <a:pt x="1613" y="973"/>
                  </a:lnTo>
                  <a:lnTo>
                    <a:pt x="1544" y="904"/>
                  </a:lnTo>
                  <a:lnTo>
                    <a:pt x="1382" y="763"/>
                  </a:lnTo>
                  <a:lnTo>
                    <a:pt x="1199" y="619"/>
                  </a:lnTo>
                  <a:lnTo>
                    <a:pt x="1001" y="478"/>
                  </a:lnTo>
                  <a:lnTo>
                    <a:pt x="896" y="409"/>
                  </a:lnTo>
                  <a:lnTo>
                    <a:pt x="756" y="332"/>
                  </a:lnTo>
                  <a:lnTo>
                    <a:pt x="361" y="92"/>
                  </a:lnTo>
                  <a:lnTo>
                    <a:pt x="204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8"/>
            <p:cNvSpPr>
              <a:spLocks/>
            </p:cNvSpPr>
            <p:nvPr/>
          </p:nvSpPr>
          <p:spPr bwMode="auto">
            <a:xfrm>
              <a:off x="8622998" y="2503959"/>
              <a:ext cx="230188" cy="366713"/>
            </a:xfrm>
            <a:custGeom>
              <a:avLst/>
              <a:gdLst>
                <a:gd name="T0" fmla="*/ 0 w 435"/>
                <a:gd name="T1" fmla="*/ 537 h 691"/>
                <a:gd name="T2" fmla="*/ 205 w 435"/>
                <a:gd name="T3" fmla="*/ 0 h 691"/>
                <a:gd name="T4" fmla="*/ 435 w 435"/>
                <a:gd name="T5" fmla="*/ 152 h 691"/>
                <a:gd name="T6" fmla="*/ 231 w 435"/>
                <a:gd name="T7" fmla="*/ 691 h 691"/>
                <a:gd name="T8" fmla="*/ 0 w 435"/>
                <a:gd name="T9" fmla="*/ 53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691">
                  <a:moveTo>
                    <a:pt x="0" y="537"/>
                  </a:moveTo>
                  <a:lnTo>
                    <a:pt x="205" y="0"/>
                  </a:lnTo>
                  <a:lnTo>
                    <a:pt x="435" y="152"/>
                  </a:lnTo>
                  <a:lnTo>
                    <a:pt x="231" y="691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9"/>
            <p:cNvSpPr>
              <a:spLocks/>
            </p:cNvSpPr>
            <p:nvPr/>
          </p:nvSpPr>
          <p:spPr bwMode="auto">
            <a:xfrm>
              <a:off x="7364111" y="1784821"/>
              <a:ext cx="392113" cy="366713"/>
            </a:xfrm>
            <a:custGeom>
              <a:avLst/>
              <a:gdLst>
                <a:gd name="T0" fmla="*/ 563 w 741"/>
                <a:gd name="T1" fmla="*/ 694 h 694"/>
                <a:gd name="T2" fmla="*/ 501 w 741"/>
                <a:gd name="T3" fmla="*/ 651 h 694"/>
                <a:gd name="T4" fmla="*/ 351 w 741"/>
                <a:gd name="T5" fmla="*/ 527 h 694"/>
                <a:gd name="T6" fmla="*/ 193 w 741"/>
                <a:gd name="T7" fmla="*/ 373 h 694"/>
                <a:gd name="T8" fmla="*/ 85 w 741"/>
                <a:gd name="T9" fmla="*/ 250 h 694"/>
                <a:gd name="T10" fmla="*/ 24 w 741"/>
                <a:gd name="T11" fmla="*/ 170 h 694"/>
                <a:gd name="T12" fmla="*/ 0 w 741"/>
                <a:gd name="T13" fmla="*/ 131 h 694"/>
                <a:gd name="T14" fmla="*/ 50 w 741"/>
                <a:gd name="T15" fmla="*/ 3 h 694"/>
                <a:gd name="T16" fmla="*/ 85 w 741"/>
                <a:gd name="T17" fmla="*/ 0 h 694"/>
                <a:gd name="T18" fmla="*/ 165 w 741"/>
                <a:gd name="T19" fmla="*/ 6 h 694"/>
                <a:gd name="T20" fmla="*/ 253 w 741"/>
                <a:gd name="T21" fmla="*/ 24 h 694"/>
                <a:gd name="T22" fmla="*/ 348 w 741"/>
                <a:gd name="T23" fmla="*/ 53 h 694"/>
                <a:gd name="T24" fmla="*/ 492 w 741"/>
                <a:gd name="T25" fmla="*/ 109 h 694"/>
                <a:gd name="T26" fmla="*/ 669 w 741"/>
                <a:gd name="T27" fmla="*/ 194 h 694"/>
                <a:gd name="T28" fmla="*/ 741 w 741"/>
                <a:gd name="T29" fmla="*/ 233 h 694"/>
                <a:gd name="T30" fmla="*/ 563 w 741"/>
                <a:gd name="T31" fmla="*/ 694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1" h="694">
                  <a:moveTo>
                    <a:pt x="563" y="694"/>
                  </a:moveTo>
                  <a:lnTo>
                    <a:pt x="501" y="651"/>
                  </a:lnTo>
                  <a:lnTo>
                    <a:pt x="351" y="527"/>
                  </a:lnTo>
                  <a:lnTo>
                    <a:pt x="193" y="373"/>
                  </a:lnTo>
                  <a:lnTo>
                    <a:pt x="85" y="250"/>
                  </a:lnTo>
                  <a:lnTo>
                    <a:pt x="24" y="170"/>
                  </a:lnTo>
                  <a:lnTo>
                    <a:pt x="0" y="131"/>
                  </a:lnTo>
                  <a:lnTo>
                    <a:pt x="50" y="3"/>
                  </a:lnTo>
                  <a:lnTo>
                    <a:pt x="85" y="0"/>
                  </a:lnTo>
                  <a:lnTo>
                    <a:pt x="165" y="6"/>
                  </a:lnTo>
                  <a:lnTo>
                    <a:pt x="253" y="24"/>
                  </a:lnTo>
                  <a:lnTo>
                    <a:pt x="348" y="53"/>
                  </a:lnTo>
                  <a:lnTo>
                    <a:pt x="492" y="109"/>
                  </a:lnTo>
                  <a:lnTo>
                    <a:pt x="669" y="194"/>
                  </a:lnTo>
                  <a:lnTo>
                    <a:pt x="741" y="233"/>
                  </a:lnTo>
                  <a:lnTo>
                    <a:pt x="563" y="6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7322836" y="1786409"/>
              <a:ext cx="68263" cy="53975"/>
            </a:xfrm>
            <a:custGeom>
              <a:avLst/>
              <a:gdLst>
                <a:gd name="T0" fmla="*/ 0 w 128"/>
                <a:gd name="T1" fmla="*/ 0 h 103"/>
                <a:gd name="T2" fmla="*/ 0 w 128"/>
                <a:gd name="T3" fmla="*/ 0 h 103"/>
                <a:gd name="T4" fmla="*/ 1 w 128"/>
                <a:gd name="T5" fmla="*/ 0 h 103"/>
                <a:gd name="T6" fmla="*/ 13 w 128"/>
                <a:gd name="T7" fmla="*/ 0 h 103"/>
                <a:gd name="T8" fmla="*/ 0 w 128"/>
                <a:gd name="T9" fmla="*/ 0 h 103"/>
                <a:gd name="T10" fmla="*/ 128 w 128"/>
                <a:gd name="T11" fmla="*/ 0 h 103"/>
                <a:gd name="T12" fmla="*/ 78 w 128"/>
                <a:gd name="T13" fmla="*/ 103 h 103"/>
                <a:gd name="T14" fmla="*/ 0 w 128"/>
                <a:gd name="T15" fmla="*/ 0 h 103"/>
                <a:gd name="T16" fmla="*/ 0 w 128"/>
                <a:gd name="T17" fmla="*/ 13 h 103"/>
                <a:gd name="T18" fmla="*/ 0 w 128"/>
                <a:gd name="T19" fmla="*/ 7 h 103"/>
                <a:gd name="T20" fmla="*/ 0 w 128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03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78" y="10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7729236" y="1973734"/>
              <a:ext cx="690563" cy="1085850"/>
            </a:xfrm>
            <a:custGeom>
              <a:avLst/>
              <a:gdLst>
                <a:gd name="T0" fmla="*/ 0 w 1305"/>
                <a:gd name="T1" fmla="*/ 106 h 2052"/>
                <a:gd name="T2" fmla="*/ 6 w 1305"/>
                <a:gd name="T3" fmla="*/ 101 h 2052"/>
                <a:gd name="T4" fmla="*/ 66 w 1305"/>
                <a:gd name="T5" fmla="*/ 62 h 2052"/>
                <a:gd name="T6" fmla="*/ 147 w 1305"/>
                <a:gd name="T7" fmla="*/ 34 h 2052"/>
                <a:gd name="T8" fmla="*/ 212 w 1305"/>
                <a:gd name="T9" fmla="*/ 21 h 2052"/>
                <a:gd name="T10" fmla="*/ 285 w 1305"/>
                <a:gd name="T11" fmla="*/ 21 h 2052"/>
                <a:gd name="T12" fmla="*/ 366 w 1305"/>
                <a:gd name="T13" fmla="*/ 38 h 2052"/>
                <a:gd name="T14" fmla="*/ 409 w 1305"/>
                <a:gd name="T15" fmla="*/ 55 h 2052"/>
                <a:gd name="T16" fmla="*/ 452 w 1305"/>
                <a:gd name="T17" fmla="*/ 75 h 2052"/>
                <a:gd name="T18" fmla="*/ 529 w 1305"/>
                <a:gd name="T19" fmla="*/ 134 h 2052"/>
                <a:gd name="T20" fmla="*/ 599 w 1305"/>
                <a:gd name="T21" fmla="*/ 208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4 h 2052"/>
                <a:gd name="T28" fmla="*/ 896 w 1305"/>
                <a:gd name="T29" fmla="*/ 694 h 2052"/>
                <a:gd name="T30" fmla="*/ 919 w 1305"/>
                <a:gd name="T31" fmla="*/ 735 h 2052"/>
                <a:gd name="T32" fmla="*/ 955 w 1305"/>
                <a:gd name="T33" fmla="*/ 825 h 2052"/>
                <a:gd name="T34" fmla="*/ 982 w 1305"/>
                <a:gd name="T35" fmla="*/ 925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6 h 2052"/>
                <a:gd name="T44" fmla="*/ 1025 w 1305"/>
                <a:gd name="T45" fmla="*/ 1409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59 w 1305"/>
                <a:gd name="T51" fmla="*/ 1825 h 2052"/>
                <a:gd name="T52" fmla="*/ 1231 w 1305"/>
                <a:gd name="T53" fmla="*/ 1962 h 2052"/>
                <a:gd name="T54" fmla="*/ 1282 w 1305"/>
                <a:gd name="T55" fmla="*/ 2029 h 2052"/>
                <a:gd name="T56" fmla="*/ 1305 w 1305"/>
                <a:gd name="T57" fmla="*/ 2052 h 2052"/>
                <a:gd name="T58" fmla="*/ 1273 w 1305"/>
                <a:gd name="T59" fmla="*/ 2006 h 2052"/>
                <a:gd name="T60" fmla="*/ 1154 w 1305"/>
                <a:gd name="T61" fmla="*/ 1789 h 2052"/>
                <a:gd name="T62" fmla="*/ 1109 w 1305"/>
                <a:gd name="T63" fmla="*/ 1685 h 2052"/>
                <a:gd name="T64" fmla="*/ 1073 w 1305"/>
                <a:gd name="T65" fmla="*/ 1576 h 2052"/>
                <a:gd name="T66" fmla="*/ 1051 w 1305"/>
                <a:gd name="T67" fmla="*/ 1465 h 2052"/>
                <a:gd name="T68" fmla="*/ 1050 w 1305"/>
                <a:gd name="T69" fmla="*/ 1411 h 2052"/>
                <a:gd name="T70" fmla="*/ 1049 w 1305"/>
                <a:gd name="T71" fmla="*/ 1358 h 2052"/>
                <a:gd name="T72" fmla="*/ 1041 w 1305"/>
                <a:gd name="T73" fmla="*/ 1243 h 2052"/>
                <a:gd name="T74" fmla="*/ 1025 w 1305"/>
                <a:gd name="T75" fmla="*/ 1121 h 2052"/>
                <a:gd name="T76" fmla="*/ 1000 w 1305"/>
                <a:gd name="T77" fmla="*/ 990 h 2052"/>
                <a:gd name="T78" fmla="*/ 964 w 1305"/>
                <a:gd name="T79" fmla="*/ 853 h 2052"/>
                <a:gd name="T80" fmla="*/ 916 w 1305"/>
                <a:gd name="T81" fmla="*/ 710 h 2052"/>
                <a:gd name="T82" fmla="*/ 857 w 1305"/>
                <a:gd name="T83" fmla="*/ 563 h 2052"/>
                <a:gd name="T84" fmla="*/ 784 w 1305"/>
                <a:gd name="T85" fmla="*/ 414 h 2052"/>
                <a:gd name="T86" fmla="*/ 742 w 1305"/>
                <a:gd name="T87" fmla="*/ 336 h 2052"/>
                <a:gd name="T88" fmla="*/ 699 w 1305"/>
                <a:gd name="T89" fmla="*/ 267 h 2052"/>
                <a:gd name="T90" fmla="*/ 604 w 1305"/>
                <a:gd name="T91" fmla="*/ 156 h 2052"/>
                <a:gd name="T92" fmla="*/ 504 w 1305"/>
                <a:gd name="T93" fmla="*/ 75 h 2052"/>
                <a:gd name="T94" fmla="*/ 402 w 1305"/>
                <a:gd name="T95" fmla="*/ 25 h 2052"/>
                <a:gd name="T96" fmla="*/ 301 w 1305"/>
                <a:gd name="T97" fmla="*/ 0 h 2052"/>
                <a:gd name="T98" fmla="*/ 205 w 1305"/>
                <a:gd name="T99" fmla="*/ 2 h 2052"/>
                <a:gd name="T100" fmla="*/ 114 w 1305"/>
                <a:gd name="T101" fmla="*/ 28 h 2052"/>
                <a:gd name="T102" fmla="*/ 35 w 1305"/>
                <a:gd name="T103" fmla="*/ 74 h 2052"/>
                <a:gd name="T104" fmla="*/ 0 w 1305"/>
                <a:gd name="T105" fmla="*/ 106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5" h="2052">
                  <a:moveTo>
                    <a:pt x="0" y="106"/>
                  </a:moveTo>
                  <a:lnTo>
                    <a:pt x="6" y="101"/>
                  </a:lnTo>
                  <a:lnTo>
                    <a:pt x="66" y="62"/>
                  </a:lnTo>
                  <a:lnTo>
                    <a:pt x="147" y="34"/>
                  </a:lnTo>
                  <a:lnTo>
                    <a:pt x="212" y="21"/>
                  </a:lnTo>
                  <a:lnTo>
                    <a:pt x="285" y="21"/>
                  </a:lnTo>
                  <a:lnTo>
                    <a:pt x="366" y="38"/>
                  </a:lnTo>
                  <a:lnTo>
                    <a:pt x="409" y="55"/>
                  </a:lnTo>
                  <a:lnTo>
                    <a:pt x="452" y="75"/>
                  </a:lnTo>
                  <a:lnTo>
                    <a:pt x="529" y="134"/>
                  </a:lnTo>
                  <a:lnTo>
                    <a:pt x="599" y="208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4"/>
                  </a:lnTo>
                  <a:lnTo>
                    <a:pt x="896" y="694"/>
                  </a:lnTo>
                  <a:lnTo>
                    <a:pt x="919" y="735"/>
                  </a:lnTo>
                  <a:lnTo>
                    <a:pt x="955" y="825"/>
                  </a:lnTo>
                  <a:lnTo>
                    <a:pt x="982" y="925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6"/>
                  </a:lnTo>
                  <a:lnTo>
                    <a:pt x="1025" y="1409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59" y="1825"/>
                  </a:lnTo>
                  <a:lnTo>
                    <a:pt x="1231" y="1962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73" y="2006"/>
                  </a:lnTo>
                  <a:lnTo>
                    <a:pt x="1154" y="1789"/>
                  </a:lnTo>
                  <a:lnTo>
                    <a:pt x="1109" y="1685"/>
                  </a:lnTo>
                  <a:lnTo>
                    <a:pt x="1073" y="1576"/>
                  </a:lnTo>
                  <a:lnTo>
                    <a:pt x="1051" y="1465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1"/>
                  </a:lnTo>
                  <a:lnTo>
                    <a:pt x="1000" y="990"/>
                  </a:lnTo>
                  <a:lnTo>
                    <a:pt x="964" y="853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4"/>
                  </a:lnTo>
                  <a:lnTo>
                    <a:pt x="742" y="336"/>
                  </a:lnTo>
                  <a:lnTo>
                    <a:pt x="699" y="267"/>
                  </a:lnTo>
                  <a:lnTo>
                    <a:pt x="604" y="156"/>
                  </a:lnTo>
                  <a:lnTo>
                    <a:pt x="504" y="75"/>
                  </a:lnTo>
                  <a:lnTo>
                    <a:pt x="402" y="25"/>
                  </a:lnTo>
                  <a:lnTo>
                    <a:pt x="301" y="0"/>
                  </a:lnTo>
                  <a:lnTo>
                    <a:pt x="205" y="2"/>
                  </a:lnTo>
                  <a:lnTo>
                    <a:pt x="114" y="28"/>
                  </a:lnTo>
                  <a:lnTo>
                    <a:pt x="35" y="74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F7BF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2"/>
            <p:cNvSpPr>
              <a:spLocks/>
            </p:cNvSpPr>
            <p:nvPr/>
          </p:nvSpPr>
          <p:spPr bwMode="auto">
            <a:xfrm>
              <a:off x="8380111" y="4210521"/>
              <a:ext cx="1571625" cy="447675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2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2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3"/>
            <p:cNvSpPr>
              <a:spLocks/>
            </p:cNvSpPr>
            <p:nvPr/>
          </p:nvSpPr>
          <p:spPr bwMode="auto">
            <a:xfrm rot="21185034">
              <a:off x="8430061" y="4379836"/>
              <a:ext cx="1805532" cy="2066649"/>
            </a:xfrm>
            <a:custGeom>
              <a:avLst/>
              <a:gdLst>
                <a:gd name="connsiteX0" fmla="*/ 0 w 1779898"/>
                <a:gd name="connsiteY0" fmla="*/ 0 h 2074213"/>
                <a:gd name="connsiteX1" fmla="*/ 1779898 w 1779898"/>
                <a:gd name="connsiteY1" fmla="*/ 0 h 2074213"/>
                <a:gd name="connsiteX2" fmla="*/ 1779898 w 1779898"/>
                <a:gd name="connsiteY2" fmla="*/ 2074213 h 2074213"/>
                <a:gd name="connsiteX3" fmla="*/ 0 w 1779898"/>
                <a:gd name="connsiteY3" fmla="*/ 2074213 h 2074213"/>
                <a:gd name="connsiteX4" fmla="*/ 0 w 1779898"/>
                <a:gd name="connsiteY4" fmla="*/ 0 h 2074213"/>
                <a:gd name="connsiteX0" fmla="*/ 24508 w 1804406"/>
                <a:gd name="connsiteY0" fmla="*/ 0 h 2074213"/>
                <a:gd name="connsiteX1" fmla="*/ 1804406 w 1804406"/>
                <a:gd name="connsiteY1" fmla="*/ 0 h 2074213"/>
                <a:gd name="connsiteX2" fmla="*/ 1804406 w 1804406"/>
                <a:gd name="connsiteY2" fmla="*/ 2074213 h 2074213"/>
                <a:gd name="connsiteX3" fmla="*/ 0 w 1804406"/>
                <a:gd name="connsiteY3" fmla="*/ 1833289 h 2074213"/>
                <a:gd name="connsiteX4" fmla="*/ 24508 w 1804406"/>
                <a:gd name="connsiteY4" fmla="*/ 0 h 2074213"/>
                <a:gd name="connsiteX0" fmla="*/ 24508 w 1804406"/>
                <a:gd name="connsiteY0" fmla="*/ 0 h 2035473"/>
                <a:gd name="connsiteX1" fmla="*/ 1804406 w 1804406"/>
                <a:gd name="connsiteY1" fmla="*/ 0 h 2035473"/>
                <a:gd name="connsiteX2" fmla="*/ 1801429 w 1804406"/>
                <a:gd name="connsiteY2" fmla="*/ 2035473 h 2035473"/>
                <a:gd name="connsiteX3" fmla="*/ 0 w 1804406"/>
                <a:gd name="connsiteY3" fmla="*/ 1833289 h 2035473"/>
                <a:gd name="connsiteX4" fmla="*/ 24508 w 1804406"/>
                <a:gd name="connsiteY4" fmla="*/ 0 h 2035473"/>
                <a:gd name="connsiteX0" fmla="*/ 24508 w 1805532"/>
                <a:gd name="connsiteY0" fmla="*/ 0 h 2066649"/>
                <a:gd name="connsiteX1" fmla="*/ 1804406 w 1805532"/>
                <a:gd name="connsiteY1" fmla="*/ 0 h 2066649"/>
                <a:gd name="connsiteX2" fmla="*/ 1805323 w 1805532"/>
                <a:gd name="connsiteY2" fmla="*/ 2066649 h 2066649"/>
                <a:gd name="connsiteX3" fmla="*/ 0 w 1805532"/>
                <a:gd name="connsiteY3" fmla="*/ 1833289 h 2066649"/>
                <a:gd name="connsiteX4" fmla="*/ 24508 w 1805532"/>
                <a:gd name="connsiteY4" fmla="*/ 0 h 206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532" h="2066649">
                  <a:moveTo>
                    <a:pt x="24508" y="0"/>
                  </a:moveTo>
                  <a:lnTo>
                    <a:pt x="1804406" y="0"/>
                  </a:lnTo>
                  <a:cubicBezTo>
                    <a:pt x="1803414" y="678491"/>
                    <a:pt x="1806315" y="1388158"/>
                    <a:pt x="1805323" y="2066649"/>
                  </a:cubicBezTo>
                  <a:lnTo>
                    <a:pt x="0" y="1833289"/>
                  </a:lnTo>
                  <a:lnTo>
                    <a:pt x="24508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4"/>
            <p:cNvSpPr>
              <a:spLocks/>
            </p:cNvSpPr>
            <p:nvPr/>
          </p:nvSpPr>
          <p:spPr bwMode="auto">
            <a:xfrm>
              <a:off x="8473773" y="4778846"/>
              <a:ext cx="354013" cy="354013"/>
            </a:xfrm>
            <a:custGeom>
              <a:avLst/>
              <a:gdLst>
                <a:gd name="T0" fmla="*/ 334 w 667"/>
                <a:gd name="T1" fmla="*/ 0 h 667"/>
                <a:gd name="T2" fmla="*/ 367 w 667"/>
                <a:gd name="T3" fmla="*/ 1 h 667"/>
                <a:gd name="T4" fmla="*/ 432 w 667"/>
                <a:gd name="T5" fmla="*/ 14 h 667"/>
                <a:gd name="T6" fmla="*/ 493 w 667"/>
                <a:gd name="T7" fmla="*/ 40 h 667"/>
                <a:gd name="T8" fmla="*/ 546 w 667"/>
                <a:gd name="T9" fmla="*/ 76 h 667"/>
                <a:gd name="T10" fmla="*/ 591 w 667"/>
                <a:gd name="T11" fmla="*/ 121 h 667"/>
                <a:gd name="T12" fmla="*/ 627 w 667"/>
                <a:gd name="T13" fmla="*/ 174 h 667"/>
                <a:gd name="T14" fmla="*/ 653 w 667"/>
                <a:gd name="T15" fmla="*/ 235 h 667"/>
                <a:gd name="T16" fmla="*/ 666 w 667"/>
                <a:gd name="T17" fmla="*/ 300 h 667"/>
                <a:gd name="T18" fmla="*/ 667 w 667"/>
                <a:gd name="T19" fmla="*/ 333 h 667"/>
                <a:gd name="T20" fmla="*/ 666 w 667"/>
                <a:gd name="T21" fmla="*/ 367 h 667"/>
                <a:gd name="T22" fmla="*/ 653 w 667"/>
                <a:gd name="T23" fmla="*/ 432 h 667"/>
                <a:gd name="T24" fmla="*/ 627 w 667"/>
                <a:gd name="T25" fmla="*/ 492 h 667"/>
                <a:gd name="T26" fmla="*/ 591 w 667"/>
                <a:gd name="T27" fmla="*/ 546 h 667"/>
                <a:gd name="T28" fmla="*/ 546 w 667"/>
                <a:gd name="T29" fmla="*/ 590 h 667"/>
                <a:gd name="T30" fmla="*/ 493 w 667"/>
                <a:gd name="T31" fmla="*/ 626 h 667"/>
                <a:gd name="T32" fmla="*/ 432 w 667"/>
                <a:gd name="T33" fmla="*/ 652 h 667"/>
                <a:gd name="T34" fmla="*/ 367 w 667"/>
                <a:gd name="T35" fmla="*/ 665 h 667"/>
                <a:gd name="T36" fmla="*/ 334 w 667"/>
                <a:gd name="T37" fmla="*/ 667 h 667"/>
                <a:gd name="T38" fmla="*/ 300 w 667"/>
                <a:gd name="T39" fmla="*/ 665 h 667"/>
                <a:gd name="T40" fmla="*/ 235 w 667"/>
                <a:gd name="T41" fmla="*/ 652 h 667"/>
                <a:gd name="T42" fmla="*/ 174 w 667"/>
                <a:gd name="T43" fmla="*/ 626 h 667"/>
                <a:gd name="T44" fmla="*/ 121 w 667"/>
                <a:gd name="T45" fmla="*/ 590 h 667"/>
                <a:gd name="T46" fmla="*/ 76 w 667"/>
                <a:gd name="T47" fmla="*/ 546 h 667"/>
                <a:gd name="T48" fmla="*/ 40 w 667"/>
                <a:gd name="T49" fmla="*/ 492 h 667"/>
                <a:gd name="T50" fmla="*/ 15 w 667"/>
                <a:gd name="T51" fmla="*/ 432 h 667"/>
                <a:gd name="T52" fmla="*/ 2 w 667"/>
                <a:gd name="T53" fmla="*/ 367 h 667"/>
                <a:gd name="T54" fmla="*/ 0 w 667"/>
                <a:gd name="T55" fmla="*/ 333 h 667"/>
                <a:gd name="T56" fmla="*/ 2 w 667"/>
                <a:gd name="T57" fmla="*/ 300 h 667"/>
                <a:gd name="T58" fmla="*/ 15 w 667"/>
                <a:gd name="T59" fmla="*/ 235 h 667"/>
                <a:gd name="T60" fmla="*/ 40 w 667"/>
                <a:gd name="T61" fmla="*/ 174 h 667"/>
                <a:gd name="T62" fmla="*/ 76 w 667"/>
                <a:gd name="T63" fmla="*/ 121 h 667"/>
                <a:gd name="T64" fmla="*/ 121 w 667"/>
                <a:gd name="T65" fmla="*/ 76 h 667"/>
                <a:gd name="T66" fmla="*/ 174 w 667"/>
                <a:gd name="T67" fmla="*/ 40 h 667"/>
                <a:gd name="T68" fmla="*/ 235 w 667"/>
                <a:gd name="T69" fmla="*/ 14 h 667"/>
                <a:gd name="T70" fmla="*/ 300 w 667"/>
                <a:gd name="T71" fmla="*/ 1 h 667"/>
                <a:gd name="T72" fmla="*/ 334 w 667"/>
                <a:gd name="T7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7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1"/>
                  </a:lnTo>
                  <a:lnTo>
                    <a:pt x="627" y="174"/>
                  </a:lnTo>
                  <a:lnTo>
                    <a:pt x="653" y="235"/>
                  </a:lnTo>
                  <a:lnTo>
                    <a:pt x="666" y="300"/>
                  </a:lnTo>
                  <a:lnTo>
                    <a:pt x="667" y="333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6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7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6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3"/>
                  </a:lnTo>
                  <a:lnTo>
                    <a:pt x="2" y="300"/>
                  </a:lnTo>
                  <a:lnTo>
                    <a:pt x="15" y="235"/>
                  </a:lnTo>
                  <a:lnTo>
                    <a:pt x="40" y="174"/>
                  </a:lnTo>
                  <a:lnTo>
                    <a:pt x="76" y="121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827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63890" y="488650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2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" name="그룹 72"/>
            <p:cNvGrpSpPr/>
            <p:nvPr/>
          </p:nvGrpSpPr>
          <p:grpSpPr>
            <a:xfrm>
              <a:off x="362857" y="1756226"/>
              <a:ext cx="3195741" cy="2291963"/>
              <a:chOff x="408040" y="1647985"/>
              <a:chExt cx="3090245" cy="196898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08040" y="1647985"/>
                <a:ext cx="655996" cy="951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 flipV="1">
                <a:off x="614148" y="2670629"/>
                <a:ext cx="2726047" cy="17155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6035" y="2511129"/>
                <a:ext cx="2912250" cy="34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국가 </a:t>
                </a:r>
                <a:r>
                  <a:rPr lang="en-US" altLang="ko-KR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ID</a:t>
                </a:r>
                <a:r>
                  <a:rPr lang="ko-KR" altLang="en-US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지점정보 조회</a:t>
                </a:r>
                <a:endParaRPr lang="ko-KR" altLang="en-US" sz="2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633380" y="2958765"/>
                <a:ext cx="2616171" cy="1814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24338" y="3061721"/>
                <a:ext cx="2871193" cy="5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Countries &amp; Locations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조인</a:t>
                </a:r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02514" y="-391886"/>
              <a:ext cx="13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9359" y="1897906"/>
              <a:ext cx="111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▼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JDBC </a:t>
              </a:r>
              <a:r>
                <a:rPr lang="ko-KR" altLang="en-US" sz="1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출력화면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29288" y="4314386"/>
              <a:ext cx="2112535" cy="1789195"/>
              <a:chOff x="1087864" y="4510825"/>
              <a:chExt cx="1938787" cy="1423686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87864" y="4510825"/>
                <a:ext cx="1066495" cy="106649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85556" y="4893416"/>
                <a:ext cx="1041095" cy="104109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32" name="그룹 31"/>
            <p:cNvGrpSpPr/>
            <p:nvPr/>
          </p:nvGrpSpPr>
          <p:grpSpPr>
            <a:xfrm>
              <a:off x="4388753" y="1922780"/>
              <a:ext cx="6830427" cy="4394563"/>
              <a:chOff x="4325253" y="2049780"/>
              <a:chExt cx="6830427" cy="400268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325253" y="2072640"/>
                <a:ext cx="6807200" cy="39798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358640" y="2049780"/>
                <a:ext cx="6797040" cy="3939540"/>
              </a:xfrm>
              <a:prstGeom prst="rect">
                <a:avLst/>
              </a:prstGeom>
              <a:solidFill>
                <a:srgbClr val="FFFFFF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4676203" y="2069021"/>
              <a:ext cx="1210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▼ </a:t>
              </a:r>
              <a:r>
                <a:rPr lang="en-US" altLang="ko-KR" sz="10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JDBC </a:t>
              </a:r>
              <a:r>
                <a:rPr lang="ko-KR" altLang="en-US" sz="10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출력화면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44684" y="2558895"/>
              <a:ext cx="7370762" cy="313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" name="타원형 설명선 38"/>
            <p:cNvSpPr/>
            <p:nvPr/>
          </p:nvSpPr>
          <p:spPr>
            <a:xfrm>
              <a:off x="5387440" y="3065641"/>
              <a:ext cx="356259" cy="308758"/>
            </a:xfrm>
            <a:prstGeom prst="wedgeEllipseCallout">
              <a:avLst>
                <a:gd name="adj1" fmla="val -52270"/>
                <a:gd name="adj2" fmla="val 85802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0" name="타원형 설명선 39"/>
            <p:cNvSpPr/>
            <p:nvPr/>
          </p:nvSpPr>
          <p:spPr>
            <a:xfrm>
              <a:off x="5381725" y="3909556"/>
              <a:ext cx="356259" cy="308758"/>
            </a:xfrm>
            <a:prstGeom prst="wedgeEllipseCallout">
              <a:avLst>
                <a:gd name="adj1" fmla="val -90236"/>
                <a:gd name="adj2" fmla="val 2410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1" name="타원형 설명선 40"/>
            <p:cNvSpPr/>
            <p:nvPr/>
          </p:nvSpPr>
          <p:spPr>
            <a:xfrm>
              <a:off x="5501740" y="5096371"/>
              <a:ext cx="356259" cy="308758"/>
            </a:xfrm>
            <a:prstGeom prst="wedgeEllipseCallout">
              <a:avLst>
                <a:gd name="adj1" fmla="val -89167"/>
                <a:gd name="adj2" fmla="val -36979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9424" y="3479199"/>
              <a:ext cx="2515432" cy="338554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tvN 즐거운이야기 Bold" pitchFamily="18" charset="-127"/>
                  <a:ea typeface="tvN 즐거운이야기 Bold" pitchFamily="18" charset="-127"/>
                </a:rPr>
                <a:t>메인메뉴</a:t>
              </a:r>
              <a:r>
                <a:rPr lang="en-US" altLang="ko-KR" sz="1600" dirty="0" smtClean="0">
                  <a:latin typeface="tvN 즐거운이야기 Bold" pitchFamily="18" charset="-127"/>
                  <a:ea typeface="tvN 즐거운이야기 Bold" pitchFamily="18" charset="-127"/>
                </a:rPr>
                <a:t>- </a:t>
              </a:r>
              <a:r>
                <a:rPr lang="en-US" altLang="ko-KR" sz="1600" dirty="0" smtClean="0">
                  <a:latin typeface="tvN 즐거운이야기 Bold" pitchFamily="18" charset="-127"/>
                  <a:ea typeface="tvN 즐거운이야기 Bold" pitchFamily="18" charset="-127"/>
                </a:rPr>
                <a:t>6.</a:t>
              </a:r>
              <a:r>
                <a:rPr lang="ko-KR" altLang="en-US" sz="1600" dirty="0" smtClean="0">
                  <a:latin typeface="tvN 즐거운이야기 Bold" pitchFamily="18" charset="-127"/>
                  <a:ea typeface="tvN 즐거운이야기 Bold" pitchFamily="18" charset="-127"/>
                </a:rPr>
                <a:t>국가관리</a:t>
              </a:r>
              <a:r>
                <a:rPr lang="en-US" altLang="ko-KR" sz="1600" dirty="0" smtClean="0">
                  <a:latin typeface="tvN 즐거운이야기 Bold" pitchFamily="18" charset="-127"/>
                  <a:ea typeface="tvN 즐거운이야기 Bold" pitchFamily="18" charset="-127"/>
                </a:rPr>
                <a:t>- 5.</a:t>
              </a:r>
              <a:r>
                <a:rPr lang="ko-KR" altLang="en-US" sz="1600" dirty="0" smtClean="0">
                  <a:latin typeface="tvN 즐거운이야기 Bold" pitchFamily="18" charset="-127"/>
                  <a:ea typeface="tvN 즐거운이야기 Bold" pitchFamily="18" charset="-127"/>
                </a:rPr>
                <a:t>국가별 지점조회 </a:t>
              </a:r>
              <a:endParaRPr lang="en-US" altLang="ko-KR" sz="1600" dirty="0" smtClean="0"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79968" y="3911634"/>
              <a:ext cx="1287581" cy="369332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입력 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국가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 </a:t>
              </a:r>
              <a:endParaRPr lang="en-US" altLang="ko-KR" dirty="0" smtClean="0">
                <a:solidFill>
                  <a:srgbClr val="FF0000"/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6810375" y="2933700"/>
              <a:ext cx="457200" cy="1588"/>
            </a:xfrm>
            <a:prstGeom prst="line">
              <a:avLst/>
            </a:prstGeom>
            <a:ln w="19050">
              <a:solidFill>
                <a:srgbClr val="B679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501515" y="3844290"/>
              <a:ext cx="680085" cy="1"/>
            </a:xfrm>
            <a:prstGeom prst="line">
              <a:avLst/>
            </a:prstGeom>
            <a:ln w="19050">
              <a:solidFill>
                <a:srgbClr val="B679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472940" y="4311015"/>
              <a:ext cx="680085" cy="1"/>
            </a:xfrm>
            <a:prstGeom prst="line">
              <a:avLst/>
            </a:prstGeom>
            <a:ln w="19050">
              <a:solidFill>
                <a:srgbClr val="B679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438650" y="4419600"/>
              <a:ext cx="7381875" cy="53340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56194" y="5121309"/>
              <a:ext cx="4878506" cy="369332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출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력 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국가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ID,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국가이름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지역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ID,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거리주소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우편번호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 </a:t>
              </a:r>
              <a:endParaRPr lang="en-US" altLang="ko-KR" dirty="0" smtClean="0">
                <a:solidFill>
                  <a:srgbClr val="0070C0"/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764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63890" y="488650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2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" name="그룹 72"/>
            <p:cNvGrpSpPr/>
            <p:nvPr/>
          </p:nvGrpSpPr>
          <p:grpSpPr>
            <a:xfrm>
              <a:off x="362857" y="1756226"/>
              <a:ext cx="3195741" cy="2291963"/>
              <a:chOff x="408040" y="1647985"/>
              <a:chExt cx="3090245" cy="196898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08040" y="1647985"/>
                <a:ext cx="655996" cy="951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 flipV="1">
                <a:off x="614148" y="2670629"/>
                <a:ext cx="2726047" cy="17155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6035" y="2511129"/>
                <a:ext cx="2912250" cy="34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국가 </a:t>
                </a:r>
                <a:r>
                  <a:rPr lang="en-US" altLang="ko-KR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ID</a:t>
                </a:r>
                <a:r>
                  <a:rPr lang="ko-KR" altLang="en-US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지점정보 조회</a:t>
                </a:r>
                <a:endParaRPr lang="ko-KR" altLang="en-US" sz="2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633380" y="2958765"/>
                <a:ext cx="2616171" cy="1814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24338" y="3061721"/>
                <a:ext cx="2871193" cy="5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Countries &amp; Locations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조인</a:t>
                </a:r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02514" y="-391886"/>
              <a:ext cx="13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9359" y="1897906"/>
              <a:ext cx="111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▼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JDBC </a:t>
              </a:r>
              <a:r>
                <a:rPr lang="ko-KR" altLang="en-US" sz="1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출력화면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29288" y="4314386"/>
              <a:ext cx="2112535" cy="1789195"/>
              <a:chOff x="1087864" y="4510825"/>
              <a:chExt cx="1938787" cy="1423686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87864" y="4510825"/>
                <a:ext cx="1066495" cy="106649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85556" y="4893416"/>
                <a:ext cx="1041095" cy="104109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" name="그룹 31"/>
            <p:cNvGrpSpPr/>
            <p:nvPr/>
          </p:nvGrpSpPr>
          <p:grpSpPr>
            <a:xfrm>
              <a:off x="4388753" y="1922780"/>
              <a:ext cx="6830427" cy="4394563"/>
              <a:chOff x="4325253" y="2049780"/>
              <a:chExt cx="6830427" cy="400268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325253" y="2072640"/>
                <a:ext cx="6807200" cy="39798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358640" y="2049780"/>
                <a:ext cx="6797040" cy="3939540"/>
              </a:xfrm>
              <a:prstGeom prst="rect">
                <a:avLst/>
              </a:prstGeom>
              <a:solidFill>
                <a:srgbClr val="FFFFFF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57738" y="2766060"/>
              <a:ext cx="6219825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직사각형 47"/>
            <p:cNvSpPr/>
            <p:nvPr/>
          </p:nvSpPr>
          <p:spPr>
            <a:xfrm>
              <a:off x="4732020" y="3337560"/>
              <a:ext cx="2171700" cy="20574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22969" y="3246060"/>
              <a:ext cx="3360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→</a:t>
              </a:r>
              <a:r>
                <a:rPr lang="ko-KR" altLang="en-US" dirty="0" smtClean="0">
                  <a:latin typeface="tvN 즐거운이야기 Bold" pitchFamily="18" charset="-127"/>
                  <a:ea typeface="tvN 즐거운이야기 Bold" pitchFamily="18" charset="-127"/>
                </a:rPr>
                <a:t>①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 </a:t>
              </a:r>
              <a:r>
                <a:rPr lang="ko-KR" altLang="en-US" sz="2000" dirty="0" err="1" smtClean="0">
                  <a:latin typeface="tvN 즐거운이야기 Bold" pitchFamily="18" charset="-127"/>
                  <a:ea typeface="tvN 즐거운이야기 Bold" pitchFamily="18" charset="-127"/>
                </a:rPr>
                <a:t>오탈자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 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발생시 </a:t>
              </a:r>
              <a:r>
                <a:rPr lang="ko-KR" altLang="en-US" sz="2000" dirty="0" smtClean="0">
                  <a:solidFill>
                    <a:srgbClr val="B6793C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재입력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할 수 있도록 함</a:t>
              </a:r>
              <a:r>
                <a:rPr lang="en-US" altLang="ko-KR" sz="2000" dirty="0" smtClean="0">
                  <a:latin typeface="tvN 즐거운이야기 Bold" pitchFamily="18" charset="-127"/>
                  <a:ea typeface="tvN 즐거운이야기 Bold" pitchFamily="18" charset="-127"/>
                </a:rPr>
                <a:t>.</a:t>
              </a:r>
              <a:endParaRPr lang="en-US" altLang="ko-KR" sz="2000" dirty="0" smtClean="0"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766310" y="3154680"/>
              <a:ext cx="1040130" cy="1588"/>
            </a:xfrm>
            <a:prstGeom prst="line">
              <a:avLst/>
            </a:prstGeom>
            <a:ln w="19050">
              <a:solidFill>
                <a:srgbClr val="B679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81550" y="3684270"/>
              <a:ext cx="1040130" cy="1588"/>
            </a:xfrm>
            <a:prstGeom prst="line">
              <a:avLst/>
            </a:prstGeom>
            <a:ln w="19050">
              <a:solidFill>
                <a:srgbClr val="B679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726940" y="4047490"/>
              <a:ext cx="2171700" cy="23241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42019" y="3950910"/>
              <a:ext cx="381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→ </a:t>
              </a:r>
              <a:r>
                <a:rPr lang="ko-KR" altLang="en-US" dirty="0" smtClean="0">
                  <a:latin typeface="tvN 즐거운이야기 Bold" pitchFamily="18" charset="-127"/>
                  <a:ea typeface="tvN 즐거운이야기 Bold" pitchFamily="18" charset="-127"/>
                </a:rPr>
                <a:t>②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 지점이 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없는 국가의 경우 </a:t>
              </a:r>
              <a:r>
                <a:rPr lang="en-US" altLang="ko-KR" sz="2000" dirty="0" smtClean="0">
                  <a:latin typeface="tvN 즐거운이야기 Bold" pitchFamily="18" charset="-127"/>
                  <a:ea typeface="tvN 즐거운이야기 Bold" pitchFamily="18" charset="-127"/>
                </a:rPr>
                <a:t>'</a:t>
              </a:r>
              <a:r>
                <a:rPr lang="ko-KR" altLang="en-US" sz="2000" dirty="0" smtClean="0">
                  <a:solidFill>
                    <a:srgbClr val="B6793C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지점이 없음</a:t>
              </a:r>
              <a:r>
                <a:rPr lang="en-US" altLang="ko-KR" sz="2000" dirty="0" smtClean="0">
                  <a:latin typeface="tvN 즐거운이야기 Bold" pitchFamily="18" charset="-127"/>
                  <a:ea typeface="tvN 즐거운이야기 Bold" pitchFamily="18" charset="-127"/>
                </a:rPr>
                <a:t>'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을 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알림</a:t>
              </a:r>
              <a:endParaRPr lang="ko-KR" altLang="en-US" sz="2000" dirty="0" smtClean="0"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06290" y="1805940"/>
              <a:ext cx="1554480" cy="411480"/>
            </a:xfrm>
            <a:prstGeom prst="rect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나눔손글씨 붓" pitchFamily="66" charset="-127"/>
                  <a:ea typeface="나눔손글씨 붓" pitchFamily="66" charset="-127"/>
                </a:rPr>
                <a:t>예외처</a:t>
              </a:r>
              <a:r>
                <a:rPr lang="ko-KR" altLang="en-US" sz="2800" dirty="0" smtClean="0">
                  <a:latin typeface="나눔손글씨 붓" pitchFamily="66" charset="-127"/>
                  <a:ea typeface="나눔손글씨 붓" pitchFamily="66" charset="-127"/>
                </a:rPr>
                <a:t>리</a:t>
              </a:r>
              <a:endParaRPr lang="ko-KR" altLang="en-US" sz="2800" dirty="0">
                <a:latin typeface="나눔손글씨 붓" pitchFamily="66" charset="-127"/>
                <a:ea typeface="나눔손글씨 붓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764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-175765" y="-391886"/>
            <a:ext cx="12401507" cy="7615458"/>
            <a:chOff x="-175765" y="-391886"/>
            <a:chExt cx="12401507" cy="7615458"/>
          </a:xfrm>
        </p:grpSpPr>
        <p:grpSp>
          <p:nvGrpSpPr>
            <p:cNvPr id="48" name="그룹 47"/>
            <p:cNvGrpSpPr/>
            <p:nvPr/>
          </p:nvGrpSpPr>
          <p:grpSpPr>
            <a:xfrm>
              <a:off x="-175765" y="-391886"/>
              <a:ext cx="12401507" cy="7615458"/>
              <a:chOff x="-175765" y="-391886"/>
              <a:chExt cx="12401507" cy="7615458"/>
            </a:xfrm>
          </p:grpSpPr>
          <p:sp>
            <p:nvSpPr>
              <p:cNvPr id="7" name="타원 6"/>
              <p:cNvSpPr/>
              <p:nvPr/>
            </p:nvSpPr>
            <p:spPr>
              <a:xfrm rot="21352759">
                <a:off x="218573" y="152422"/>
                <a:ext cx="4303297" cy="1695450"/>
              </a:xfrm>
              <a:prstGeom prst="ellipse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21388003">
                <a:off x="-87323" y="463184"/>
                <a:ext cx="12313065" cy="6420407"/>
              </a:xfrm>
              <a:custGeom>
                <a:avLst/>
                <a:gdLst>
                  <a:gd name="connsiteX0" fmla="*/ 4557978 w 12313065"/>
                  <a:gd name="connsiteY0" fmla="*/ 50679 h 6420407"/>
                  <a:gd name="connsiteX1" fmla="*/ 12049483 w 12313065"/>
                  <a:gd name="connsiteY1" fmla="*/ 772399 h 6420407"/>
                  <a:gd name="connsiteX2" fmla="*/ 12313065 w 12313065"/>
                  <a:gd name="connsiteY2" fmla="*/ 2852596 h 6420407"/>
                  <a:gd name="connsiteX3" fmla="*/ 12092768 w 12313065"/>
                  <a:gd name="connsiteY3" fmla="*/ 6420407 h 6420407"/>
                  <a:gd name="connsiteX4" fmla="*/ 0 w 12313065"/>
                  <a:gd name="connsiteY4" fmla="*/ 5673730 h 6420407"/>
                  <a:gd name="connsiteX5" fmla="*/ 323922 w 12313065"/>
                  <a:gd name="connsiteY5" fmla="*/ 427645 h 6420407"/>
                  <a:gd name="connsiteX6" fmla="*/ 364090 w 12313065"/>
                  <a:gd name="connsiteY6" fmla="*/ 412002 h 6420407"/>
                  <a:gd name="connsiteX7" fmla="*/ 4557978 w 12313065"/>
                  <a:gd name="connsiteY7" fmla="*/ 50679 h 642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13065" h="6420407">
                    <a:moveTo>
                      <a:pt x="4557978" y="50679"/>
                    </a:moveTo>
                    <a:cubicBezTo>
                      <a:pt x="7009709" y="222515"/>
                      <a:pt x="9711340" y="772398"/>
                      <a:pt x="12049483" y="772399"/>
                    </a:cubicBezTo>
                    <a:lnTo>
                      <a:pt x="12313065" y="2852596"/>
                    </a:lnTo>
                    <a:lnTo>
                      <a:pt x="12092768" y="6420407"/>
                    </a:lnTo>
                    <a:lnTo>
                      <a:pt x="0" y="5673730"/>
                    </a:lnTo>
                    <a:lnTo>
                      <a:pt x="323922" y="427645"/>
                    </a:lnTo>
                    <a:lnTo>
                      <a:pt x="364090" y="412002"/>
                    </a:lnTo>
                    <a:cubicBezTo>
                      <a:pt x="1559056" y="-15533"/>
                      <a:pt x="3008618" y="-57914"/>
                      <a:pt x="4557978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21388003">
                <a:off x="-175765" y="493661"/>
                <a:ext cx="12374260" cy="6729911"/>
              </a:xfrm>
              <a:custGeom>
                <a:avLst/>
                <a:gdLst>
                  <a:gd name="connsiteX0" fmla="*/ 4557978 w 12364396"/>
                  <a:gd name="connsiteY0" fmla="*/ 50679 h 6425103"/>
                  <a:gd name="connsiteX1" fmla="*/ 12049483 w 12364396"/>
                  <a:gd name="connsiteY1" fmla="*/ 772399 h 6425103"/>
                  <a:gd name="connsiteX2" fmla="*/ 12364396 w 12364396"/>
                  <a:gd name="connsiteY2" fmla="*/ 3257699 h 6425103"/>
                  <a:gd name="connsiteX3" fmla="*/ 12168823 w 12364396"/>
                  <a:gd name="connsiteY3" fmla="*/ 6425103 h 6425103"/>
                  <a:gd name="connsiteX4" fmla="*/ 0 w 12364396"/>
                  <a:gd name="connsiteY4" fmla="*/ 5673730 h 6425103"/>
                  <a:gd name="connsiteX5" fmla="*/ 323922 w 12364396"/>
                  <a:gd name="connsiteY5" fmla="*/ 427645 h 6425103"/>
                  <a:gd name="connsiteX6" fmla="*/ 364090 w 12364396"/>
                  <a:gd name="connsiteY6" fmla="*/ 412002 h 6425103"/>
                  <a:gd name="connsiteX7" fmla="*/ 4557978 w 12364396"/>
                  <a:gd name="connsiteY7" fmla="*/ 50679 h 6425103"/>
                  <a:gd name="connsiteX0" fmla="*/ 4567842 w 12374260"/>
                  <a:gd name="connsiteY0" fmla="*/ 50679 h 6425103"/>
                  <a:gd name="connsiteX1" fmla="*/ 12059347 w 12374260"/>
                  <a:gd name="connsiteY1" fmla="*/ 772399 h 6425103"/>
                  <a:gd name="connsiteX2" fmla="*/ 12374260 w 12374260"/>
                  <a:gd name="connsiteY2" fmla="*/ 3257699 h 6425103"/>
                  <a:gd name="connsiteX3" fmla="*/ 12178687 w 12374260"/>
                  <a:gd name="connsiteY3" fmla="*/ 6425103 h 6425103"/>
                  <a:gd name="connsiteX4" fmla="*/ 0 w 12374260"/>
                  <a:gd name="connsiteY4" fmla="*/ 5988045 h 6425103"/>
                  <a:gd name="connsiteX5" fmla="*/ 333786 w 12374260"/>
                  <a:gd name="connsiteY5" fmla="*/ 427645 h 6425103"/>
                  <a:gd name="connsiteX6" fmla="*/ 373954 w 12374260"/>
                  <a:gd name="connsiteY6" fmla="*/ 412002 h 6425103"/>
                  <a:gd name="connsiteX7" fmla="*/ 4567842 w 12374260"/>
                  <a:gd name="connsiteY7" fmla="*/ 50679 h 6425103"/>
                  <a:gd name="connsiteX0" fmla="*/ 4567842 w 12374260"/>
                  <a:gd name="connsiteY0" fmla="*/ 50679 h 6729911"/>
                  <a:gd name="connsiteX1" fmla="*/ 12059347 w 12374260"/>
                  <a:gd name="connsiteY1" fmla="*/ 772399 h 6729911"/>
                  <a:gd name="connsiteX2" fmla="*/ 12374260 w 12374260"/>
                  <a:gd name="connsiteY2" fmla="*/ 3257699 h 6729911"/>
                  <a:gd name="connsiteX3" fmla="*/ 12169409 w 12374260"/>
                  <a:gd name="connsiteY3" fmla="*/ 6729911 h 6729911"/>
                  <a:gd name="connsiteX4" fmla="*/ 0 w 12374260"/>
                  <a:gd name="connsiteY4" fmla="*/ 5988045 h 6729911"/>
                  <a:gd name="connsiteX5" fmla="*/ 333786 w 12374260"/>
                  <a:gd name="connsiteY5" fmla="*/ 427645 h 6729911"/>
                  <a:gd name="connsiteX6" fmla="*/ 373954 w 12374260"/>
                  <a:gd name="connsiteY6" fmla="*/ 412002 h 6729911"/>
                  <a:gd name="connsiteX7" fmla="*/ 4567842 w 12374260"/>
                  <a:gd name="connsiteY7" fmla="*/ 50679 h 672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74260" h="6729911">
                    <a:moveTo>
                      <a:pt x="4567842" y="50679"/>
                    </a:moveTo>
                    <a:cubicBezTo>
                      <a:pt x="7019573" y="222515"/>
                      <a:pt x="9721204" y="772398"/>
                      <a:pt x="12059347" y="772399"/>
                    </a:cubicBezTo>
                    <a:lnTo>
                      <a:pt x="12374260" y="3257699"/>
                    </a:lnTo>
                    <a:lnTo>
                      <a:pt x="12169409" y="6729911"/>
                    </a:lnTo>
                    <a:lnTo>
                      <a:pt x="0" y="5988045"/>
                    </a:lnTo>
                    <a:lnTo>
                      <a:pt x="333786" y="427645"/>
                    </a:lnTo>
                    <a:lnTo>
                      <a:pt x="373954" y="412002"/>
                    </a:lnTo>
                    <a:cubicBezTo>
                      <a:pt x="1568920" y="-15533"/>
                      <a:pt x="3018482" y="-57914"/>
                      <a:pt x="4567842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0117825" y="187517"/>
                <a:ext cx="1467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ko-KR" altLang="en-US" sz="28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주요기능</a:t>
                </a:r>
                <a:endParaRPr lang="en-US" altLang="ko-KR" sz="28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602514" y="-391886"/>
                <a:ext cx="130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639521" y="1857824"/>
                <a:ext cx="2435171" cy="1839894"/>
                <a:chOff x="508164" y="1510826"/>
                <a:chExt cx="2741387" cy="194040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508164" y="1510826"/>
                  <a:ext cx="763697" cy="1168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6600" dirty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5" name="직선 연결선 24"/>
                <p:cNvCxnSpPr>
                  <a:endCxn id="26" idx="3"/>
                </p:cNvCxnSpPr>
                <p:nvPr/>
              </p:nvCxnSpPr>
              <p:spPr>
                <a:xfrm>
                  <a:off x="614147" y="2687784"/>
                  <a:ext cx="1152167" cy="18098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86035" y="2511129"/>
                  <a:ext cx="1180280" cy="389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부서이동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 flipV="1">
                  <a:off x="633380" y="2958765"/>
                  <a:ext cx="2616171" cy="1814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524338" y="3061721"/>
                  <a:ext cx="2051082" cy="389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부서정보 </a:t>
                  </a:r>
                  <a:r>
                    <a:rPr lang="en-US" altLang="ko-KR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Update</a:t>
                  </a:r>
                </a:p>
              </p:txBody>
            </p:sp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63077" y="4444032"/>
                <a:ext cx="1512785" cy="151278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4123372" y="1242258"/>
                <a:ext cx="6830427" cy="4953003"/>
                <a:chOff x="4289627" y="1800398"/>
                <a:chExt cx="6830427" cy="4953003"/>
              </a:xfrm>
            </p:grpSpPr>
            <p:grpSp>
              <p:nvGrpSpPr>
                <p:cNvPr id="23" name="그룹 22"/>
                <p:cNvGrpSpPr/>
                <p:nvPr/>
              </p:nvGrpSpPr>
              <p:grpSpPr>
                <a:xfrm>
                  <a:off x="4289627" y="1800398"/>
                  <a:ext cx="6830427" cy="4808220"/>
                  <a:chOff x="4325253" y="2049780"/>
                  <a:chExt cx="6830427" cy="4002681"/>
                </a:xfrm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4325253" y="2072640"/>
                    <a:ext cx="6807200" cy="397982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4358640" y="2049780"/>
                    <a:ext cx="6797040" cy="3939540"/>
                  </a:xfrm>
                  <a:prstGeom prst="rect">
                    <a:avLst/>
                  </a:prstGeom>
                  <a:solidFill>
                    <a:srgbClr val="FFFFFF">
                      <a:alpha val="21961"/>
                    </a:srgb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4459397" y="1965333"/>
                  <a:ext cx="477925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 err="1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ㆍ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부서 </a:t>
                  </a:r>
                  <a:r>
                    <a:rPr lang="en-US" altLang="ko-KR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UPDATE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시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TRIGGER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로 인해 </a:t>
                  </a:r>
                  <a:endParaRPr lang="en-US" altLang="ko-KR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   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과거 부서의 </a:t>
                  </a:r>
                  <a:r>
                    <a:rPr lang="en-US" altLang="ko-KR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DATA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가 </a:t>
                  </a:r>
                  <a:r>
                    <a:rPr lang="en-US" altLang="ko-KR" sz="1400" dirty="0" smtClean="0">
                      <a:solidFill>
                        <a:schemeClr val="accent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JOB_HISTORY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에 자동으로 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INSERT</a:t>
                  </a:r>
                  <a:r>
                    <a:rPr lang="ko-KR" altLang="en-US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됨</a:t>
                  </a:r>
                  <a:r>
                    <a:rPr lang="en-US" altLang="ko-KR" sz="14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.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574603" y="2665921"/>
                  <a:ext cx="1119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▼ </a:t>
                  </a:r>
                  <a:r>
                    <a:rPr lang="en-US" altLang="ko-KR" sz="10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JDBC </a:t>
                  </a:r>
                  <a:r>
                    <a:rPr lang="ko-KR" altLang="en-US" sz="1000" dirty="0" err="1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출력화면</a:t>
                  </a:r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pic>
              <p:nvPicPr>
                <p:cNvPr id="4098" name="Picture 2" descr="C:\Users\HU-07\Desktop\부서이동 결과_JDBC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703343" y="2933370"/>
                  <a:ext cx="4859757" cy="3820031"/>
                </a:xfrm>
                <a:prstGeom prst="rect">
                  <a:avLst/>
                </a:prstGeom>
                <a:noFill/>
              </p:spPr>
            </p:pic>
            <p:sp>
              <p:nvSpPr>
                <p:cNvPr id="28" name="직사각형 27"/>
                <p:cNvSpPr/>
                <p:nvPr/>
              </p:nvSpPr>
              <p:spPr>
                <a:xfrm>
                  <a:off x="5934322" y="3242870"/>
                  <a:ext cx="647454" cy="163905"/>
                </a:xfrm>
                <a:prstGeom prst="rect">
                  <a:avLst/>
                </a:prstGeom>
                <a:noFill/>
                <a:ln w="28575">
                  <a:solidFill>
                    <a:srgbClr val="B679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형 설명선 33"/>
                <p:cNvSpPr/>
                <p:nvPr/>
              </p:nvSpPr>
              <p:spPr>
                <a:xfrm>
                  <a:off x="5720815" y="2857996"/>
                  <a:ext cx="356259" cy="308758"/>
                </a:xfrm>
                <a:prstGeom prst="wedgeEllipseCallout">
                  <a:avLst>
                    <a:gd name="adj1" fmla="val 39167"/>
                    <a:gd name="adj2" fmla="val 58654"/>
                  </a:avLst>
                </a:prstGeom>
                <a:solidFill>
                  <a:srgbClr val="B679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715122" y="4119170"/>
                  <a:ext cx="647454" cy="163905"/>
                </a:xfrm>
                <a:prstGeom prst="rect">
                  <a:avLst/>
                </a:prstGeom>
                <a:noFill/>
                <a:ln w="28575">
                  <a:solidFill>
                    <a:srgbClr val="B679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형 설명선 37"/>
                <p:cNvSpPr/>
                <p:nvPr/>
              </p:nvSpPr>
              <p:spPr>
                <a:xfrm>
                  <a:off x="4358740" y="3886696"/>
                  <a:ext cx="356259" cy="308758"/>
                </a:xfrm>
                <a:prstGeom prst="wedgeEllipseCallout">
                  <a:avLst>
                    <a:gd name="adj1" fmla="val 39167"/>
                    <a:gd name="adj2" fmla="val 58654"/>
                  </a:avLst>
                </a:prstGeom>
                <a:solidFill>
                  <a:srgbClr val="B679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4724646" y="5095851"/>
                  <a:ext cx="2076203" cy="1228750"/>
                </a:xfrm>
                <a:prstGeom prst="rect">
                  <a:avLst/>
                </a:prstGeom>
                <a:noFill/>
                <a:ln w="28575">
                  <a:solidFill>
                    <a:srgbClr val="B679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형 설명선 40"/>
                <p:cNvSpPr/>
                <p:nvPr/>
              </p:nvSpPr>
              <p:spPr>
                <a:xfrm>
                  <a:off x="4292065" y="4943971"/>
                  <a:ext cx="356259" cy="308758"/>
                </a:xfrm>
                <a:prstGeom prst="wedgeEllipseCallout">
                  <a:avLst>
                    <a:gd name="adj1" fmla="val 39167"/>
                    <a:gd name="adj2" fmla="val 58654"/>
                  </a:avLst>
                </a:prstGeom>
                <a:solidFill>
                  <a:srgbClr val="B679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4734171" y="6457950"/>
                  <a:ext cx="2257179" cy="190500"/>
                </a:xfrm>
                <a:prstGeom prst="rect">
                  <a:avLst/>
                </a:prstGeom>
                <a:noFill/>
                <a:ln w="28575">
                  <a:solidFill>
                    <a:srgbClr val="B6793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형 설명선 42"/>
                <p:cNvSpPr/>
                <p:nvPr/>
              </p:nvSpPr>
              <p:spPr>
                <a:xfrm>
                  <a:off x="4339690" y="6296521"/>
                  <a:ext cx="356259" cy="308758"/>
                </a:xfrm>
                <a:prstGeom prst="wedgeEllipseCallout">
                  <a:avLst>
                    <a:gd name="adj1" fmla="val 39167"/>
                    <a:gd name="adj2" fmla="val 58654"/>
                  </a:avLst>
                </a:prstGeom>
                <a:solidFill>
                  <a:srgbClr val="B679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4</a:t>
                  </a:r>
                  <a:endParaRPr lang="ko-KR" altLang="en-US" dirty="0"/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6865818" y="4563144"/>
              <a:ext cx="2415342" cy="1200329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①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입력 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직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원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</a:t>
              </a:r>
            </a:p>
            <a:p>
              <a:r>
                <a:rPr lang="ko-KR" altLang="en-US" sz="1400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②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입력 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직무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</a:t>
              </a:r>
            </a:p>
            <a:p>
              <a:r>
                <a:rPr lang="en-US" altLang="ko-KR" sz="1400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③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입력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사수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</a:t>
              </a:r>
            </a:p>
            <a:p>
              <a:r>
                <a:rPr lang="en-US" altLang="ko-KR" sz="1400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④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입력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부서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</a:t>
              </a:r>
              <a:endParaRPr lang="en-US" altLang="ko-KR" dirty="0" smtClean="0">
                <a:solidFill>
                  <a:srgbClr val="FF0000"/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95110" y="501777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tvN 즐거운이야기 Light" pitchFamily="18" charset="-127"/>
                  <a:ea typeface="tvN 즐거운이야기 Light" pitchFamily="18" charset="-127"/>
                </a:rPr>
                <a:t>→</a:t>
              </a:r>
              <a:endParaRPr lang="ko-KR" altLang="en-US" dirty="0">
                <a:latin typeface="tvN 즐거운이야기 Light" pitchFamily="18" charset="-127"/>
                <a:ea typeface="tvN 즐거운이야기 Light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19184" y="5875689"/>
              <a:ext cx="2173406" cy="369332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출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력 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변경완료 </a:t>
              </a:r>
              <a:r>
                <a:rPr lang="ko-KR" altLang="en-US" dirty="0" err="1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멘트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 </a:t>
              </a:r>
              <a:endParaRPr lang="en-US" altLang="ko-KR" dirty="0" smtClean="0">
                <a:solidFill>
                  <a:srgbClr val="0070C0"/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04660" y="58331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tvN 즐거운이야기 Light" pitchFamily="18" charset="-127"/>
                  <a:ea typeface="tvN 즐거운이야기 Light" pitchFamily="18" charset="-127"/>
                </a:rPr>
                <a:t>→</a:t>
              </a:r>
              <a:endParaRPr lang="ko-KR" altLang="en-US" dirty="0">
                <a:latin typeface="tvN 즐거운이야기 Light" pitchFamily="18" charset="-127"/>
                <a:ea typeface="tvN 즐거운이야기 Ligh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13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-175765" y="-391886"/>
            <a:ext cx="12401507" cy="7615458"/>
            <a:chOff x="-175765" y="-391886"/>
            <a:chExt cx="12401507" cy="7615458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75765" y="493661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2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2514" y="-391886"/>
              <a:ext cx="13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" name="그룹 18"/>
            <p:cNvGrpSpPr/>
            <p:nvPr/>
          </p:nvGrpSpPr>
          <p:grpSpPr>
            <a:xfrm>
              <a:off x="639521" y="1857824"/>
              <a:ext cx="2435171" cy="1839894"/>
              <a:chOff x="508164" y="1510826"/>
              <a:chExt cx="2741387" cy="194040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8164" y="1510826"/>
                <a:ext cx="763697" cy="1168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5" name="직선 연결선 24"/>
              <p:cNvCxnSpPr>
                <a:endCxn id="26" idx="3"/>
              </p:cNvCxnSpPr>
              <p:nvPr/>
            </p:nvCxnSpPr>
            <p:spPr>
              <a:xfrm>
                <a:off x="614147" y="2687784"/>
                <a:ext cx="1152167" cy="18098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86035" y="2511129"/>
                <a:ext cx="1180280" cy="38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부서이동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 flipV="1">
                <a:off x="633380" y="2958765"/>
                <a:ext cx="2616171" cy="1814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24338" y="3061721"/>
                <a:ext cx="2051082" cy="389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부서정보 </a:t>
                </a:r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Update</a:t>
                </a: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63077" y="4444032"/>
              <a:ext cx="1512785" cy="15127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" name="그룹 43"/>
            <p:cNvGrpSpPr/>
            <p:nvPr/>
          </p:nvGrpSpPr>
          <p:grpSpPr>
            <a:xfrm>
              <a:off x="4100512" y="1185108"/>
              <a:ext cx="6830427" cy="4808220"/>
              <a:chOff x="4289627" y="1800398"/>
              <a:chExt cx="6830427" cy="4808220"/>
            </a:xfrm>
          </p:grpSpPr>
          <p:grpSp>
            <p:nvGrpSpPr>
              <p:cNvPr id="6" name="그룹 22"/>
              <p:cNvGrpSpPr/>
              <p:nvPr/>
            </p:nvGrpSpPr>
            <p:grpSpPr>
              <a:xfrm>
                <a:off x="4289627" y="1800398"/>
                <a:ext cx="6830427" cy="4808220"/>
                <a:chOff x="4325253" y="2049780"/>
                <a:chExt cx="6830427" cy="4002681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4325253" y="2072640"/>
                  <a:ext cx="6807200" cy="39798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358640" y="2049780"/>
                  <a:ext cx="6797040" cy="3939540"/>
                </a:xfrm>
                <a:prstGeom prst="rect">
                  <a:avLst/>
                </a:prstGeom>
                <a:solidFill>
                  <a:srgbClr val="FFFFFF">
                    <a:alpha val="21961"/>
                  </a:srgb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4459397" y="2433963"/>
                <a:ext cx="47792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ㆍ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부서 </a:t>
                </a:r>
                <a:r>
                  <a:rPr lang="en-US" altLang="ko-KR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UPDATE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TRIGGER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인해 </a:t>
                </a:r>
                <a:endPara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과거 부서의 </a:t>
                </a:r>
                <a:r>
                  <a:rPr lang="en-US" altLang="ko-KR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</a:t>
                </a:r>
                <a:r>
                  <a:rPr lang="en-US" altLang="ko-KR" sz="1400" dirty="0" smtClean="0">
                    <a:solidFill>
                      <a:schemeClr val="accent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JOB_HISTORY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 자동으로 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INSERT</a:t>
                </a:r>
                <a:r>
                  <a:rPr lang="ko-KR" altLang="en-US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됨</a:t>
                </a:r>
                <a:r>
                  <a:rPr lang="en-US" altLang="ko-KR" sz="1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2686050" y="5607230"/>
              <a:ext cx="9300210" cy="380011"/>
              <a:chOff x="848786" y="6235880"/>
              <a:chExt cx="10874584" cy="380011"/>
            </a:xfrm>
          </p:grpSpPr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16825" y="6264643"/>
                <a:ext cx="10806545" cy="291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848786" y="6235880"/>
                <a:ext cx="10741234" cy="380011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61485" y="2777491"/>
              <a:ext cx="7618515" cy="2101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직사각형 43"/>
            <p:cNvSpPr/>
            <p:nvPr/>
          </p:nvSpPr>
          <p:spPr>
            <a:xfrm>
              <a:off x="4366260" y="1154430"/>
              <a:ext cx="1554480" cy="411480"/>
            </a:xfrm>
            <a:prstGeom prst="rect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나눔손글씨 붓" pitchFamily="66" charset="-127"/>
                  <a:ea typeface="나눔손글씨 붓" pitchFamily="66" charset="-127"/>
                </a:rPr>
                <a:t>결과확인</a:t>
              </a:r>
              <a:endParaRPr lang="ko-KR" altLang="en-US" sz="2800" dirty="0">
                <a:latin typeface="나눔손글씨 붓" pitchFamily="66" charset="-127"/>
                <a:ea typeface="나눔손글씨 붓" pitchFamily="66" charset="-127"/>
              </a:endParaRPr>
            </a:p>
          </p:txBody>
        </p:sp>
        <p:sp>
          <p:nvSpPr>
            <p:cNvPr id="48" name="타원형 설명선 47"/>
            <p:cNvSpPr/>
            <p:nvPr/>
          </p:nvSpPr>
          <p:spPr>
            <a:xfrm>
              <a:off x="4594440" y="2642756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32020" y="3017520"/>
              <a:ext cx="640080" cy="16002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200" y="3627120"/>
              <a:ext cx="933450" cy="16764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형 설명선 51"/>
            <p:cNvSpPr/>
            <p:nvPr/>
          </p:nvSpPr>
          <p:spPr>
            <a:xfrm>
              <a:off x="3866730" y="3378086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251960" y="4366260"/>
              <a:ext cx="7475220" cy="60579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형 설명선 53"/>
            <p:cNvSpPr/>
            <p:nvPr/>
          </p:nvSpPr>
          <p:spPr>
            <a:xfrm>
              <a:off x="3497580" y="4286250"/>
              <a:ext cx="720090" cy="354330"/>
            </a:xfrm>
            <a:prstGeom prst="wedgeEllipseCallout">
              <a:avLst>
                <a:gd name="adj1" fmla="val 43672"/>
                <a:gd name="adj2" fmla="val 62501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tvN 즐거운이야기 Light" pitchFamily="18" charset="-127"/>
                  <a:ea typeface="tvN 즐거운이야기 Light" pitchFamily="18" charset="-127"/>
                </a:rPr>
                <a:t>결과</a:t>
              </a:r>
              <a:endParaRPr lang="ko-KR" altLang="en-US" dirty="0">
                <a:latin typeface="tvN 즐거운이야기 Light" pitchFamily="18" charset="-127"/>
                <a:ea typeface="tvN 즐거운이야기 Light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54368" y="2530691"/>
              <a:ext cx="1402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▼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JOB_HISTORY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60620" y="5040630"/>
              <a:ext cx="244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0070C0"/>
                  </a:solidFill>
                  <a:latin typeface="나눔손글씨 펜" pitchFamily="66" charset="-127"/>
                  <a:ea typeface="나눔손글씨 펜" pitchFamily="66" charset="-127"/>
                </a:rPr>
                <a:t>↙</a:t>
              </a:r>
              <a:r>
                <a:rPr lang="en-US" altLang="ko-KR" sz="2000" dirty="0" smtClean="0">
                  <a:solidFill>
                    <a:srgbClr val="0070C0"/>
                  </a:solidFill>
                  <a:latin typeface="나눔손글씨 펜" pitchFamily="66" charset="-127"/>
                  <a:ea typeface="나눔손글씨 펜" pitchFamily="66" charset="-127"/>
                </a:rPr>
                <a:t>180</a:t>
              </a:r>
              <a:r>
                <a:rPr lang="ko-KR" altLang="en-US" sz="2000" dirty="0" smtClean="0">
                  <a:solidFill>
                    <a:srgbClr val="0070C0"/>
                  </a:solidFill>
                  <a:latin typeface="나눔손글씨 펜" pitchFamily="66" charset="-127"/>
                  <a:ea typeface="나눔손글씨 펜" pitchFamily="66" charset="-127"/>
                </a:rPr>
                <a:t>번 사원의 직무기록 확인</a:t>
              </a:r>
              <a:endParaRPr lang="ko-KR" altLang="en-US" sz="2000" dirty="0">
                <a:solidFill>
                  <a:srgbClr val="0070C0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13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grpSp>
          <p:nvGrpSpPr>
            <p:cNvPr id="46" name="그룹 45"/>
            <p:cNvGrpSpPr/>
            <p:nvPr/>
          </p:nvGrpSpPr>
          <p:grpSpPr>
            <a:xfrm>
              <a:off x="-163890" y="-391886"/>
              <a:ext cx="12389632" cy="7610447"/>
              <a:chOff x="-163890" y="-391886"/>
              <a:chExt cx="12389632" cy="7610447"/>
            </a:xfrm>
          </p:grpSpPr>
          <p:sp>
            <p:nvSpPr>
              <p:cNvPr id="7" name="타원 6"/>
              <p:cNvSpPr/>
              <p:nvPr/>
            </p:nvSpPr>
            <p:spPr>
              <a:xfrm rot="21352759">
                <a:off x="218573" y="152422"/>
                <a:ext cx="4303297" cy="1695450"/>
              </a:xfrm>
              <a:prstGeom prst="ellipse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21388003">
                <a:off x="-87323" y="463184"/>
                <a:ext cx="12313065" cy="6420407"/>
              </a:xfrm>
              <a:custGeom>
                <a:avLst/>
                <a:gdLst>
                  <a:gd name="connsiteX0" fmla="*/ 4557978 w 12313065"/>
                  <a:gd name="connsiteY0" fmla="*/ 50679 h 6420407"/>
                  <a:gd name="connsiteX1" fmla="*/ 12049483 w 12313065"/>
                  <a:gd name="connsiteY1" fmla="*/ 772399 h 6420407"/>
                  <a:gd name="connsiteX2" fmla="*/ 12313065 w 12313065"/>
                  <a:gd name="connsiteY2" fmla="*/ 2852596 h 6420407"/>
                  <a:gd name="connsiteX3" fmla="*/ 12092768 w 12313065"/>
                  <a:gd name="connsiteY3" fmla="*/ 6420407 h 6420407"/>
                  <a:gd name="connsiteX4" fmla="*/ 0 w 12313065"/>
                  <a:gd name="connsiteY4" fmla="*/ 5673730 h 6420407"/>
                  <a:gd name="connsiteX5" fmla="*/ 323922 w 12313065"/>
                  <a:gd name="connsiteY5" fmla="*/ 427645 h 6420407"/>
                  <a:gd name="connsiteX6" fmla="*/ 364090 w 12313065"/>
                  <a:gd name="connsiteY6" fmla="*/ 412002 h 6420407"/>
                  <a:gd name="connsiteX7" fmla="*/ 4557978 w 12313065"/>
                  <a:gd name="connsiteY7" fmla="*/ 50679 h 642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13065" h="6420407">
                    <a:moveTo>
                      <a:pt x="4557978" y="50679"/>
                    </a:moveTo>
                    <a:cubicBezTo>
                      <a:pt x="7009709" y="222515"/>
                      <a:pt x="9711340" y="772398"/>
                      <a:pt x="12049483" y="772399"/>
                    </a:cubicBezTo>
                    <a:lnTo>
                      <a:pt x="12313065" y="2852596"/>
                    </a:lnTo>
                    <a:lnTo>
                      <a:pt x="12092768" y="6420407"/>
                    </a:lnTo>
                    <a:lnTo>
                      <a:pt x="0" y="5673730"/>
                    </a:lnTo>
                    <a:lnTo>
                      <a:pt x="323922" y="427645"/>
                    </a:lnTo>
                    <a:lnTo>
                      <a:pt x="364090" y="412002"/>
                    </a:lnTo>
                    <a:cubicBezTo>
                      <a:pt x="1559056" y="-15533"/>
                      <a:pt x="3008618" y="-57914"/>
                      <a:pt x="4557978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21388003">
                <a:off x="-163890" y="488650"/>
                <a:ext cx="12374260" cy="6729911"/>
              </a:xfrm>
              <a:custGeom>
                <a:avLst/>
                <a:gdLst>
                  <a:gd name="connsiteX0" fmla="*/ 4557978 w 12364396"/>
                  <a:gd name="connsiteY0" fmla="*/ 50679 h 6425103"/>
                  <a:gd name="connsiteX1" fmla="*/ 12049483 w 12364396"/>
                  <a:gd name="connsiteY1" fmla="*/ 772399 h 6425103"/>
                  <a:gd name="connsiteX2" fmla="*/ 12364396 w 12364396"/>
                  <a:gd name="connsiteY2" fmla="*/ 3257699 h 6425103"/>
                  <a:gd name="connsiteX3" fmla="*/ 12168823 w 12364396"/>
                  <a:gd name="connsiteY3" fmla="*/ 6425103 h 6425103"/>
                  <a:gd name="connsiteX4" fmla="*/ 0 w 12364396"/>
                  <a:gd name="connsiteY4" fmla="*/ 5673730 h 6425103"/>
                  <a:gd name="connsiteX5" fmla="*/ 323922 w 12364396"/>
                  <a:gd name="connsiteY5" fmla="*/ 427645 h 6425103"/>
                  <a:gd name="connsiteX6" fmla="*/ 364090 w 12364396"/>
                  <a:gd name="connsiteY6" fmla="*/ 412002 h 6425103"/>
                  <a:gd name="connsiteX7" fmla="*/ 4557978 w 12364396"/>
                  <a:gd name="connsiteY7" fmla="*/ 50679 h 6425103"/>
                  <a:gd name="connsiteX0" fmla="*/ 4567842 w 12374260"/>
                  <a:gd name="connsiteY0" fmla="*/ 50679 h 6425103"/>
                  <a:gd name="connsiteX1" fmla="*/ 12059347 w 12374260"/>
                  <a:gd name="connsiteY1" fmla="*/ 772399 h 6425103"/>
                  <a:gd name="connsiteX2" fmla="*/ 12374260 w 12374260"/>
                  <a:gd name="connsiteY2" fmla="*/ 3257699 h 6425103"/>
                  <a:gd name="connsiteX3" fmla="*/ 12178687 w 12374260"/>
                  <a:gd name="connsiteY3" fmla="*/ 6425103 h 6425103"/>
                  <a:gd name="connsiteX4" fmla="*/ 0 w 12374260"/>
                  <a:gd name="connsiteY4" fmla="*/ 5988045 h 6425103"/>
                  <a:gd name="connsiteX5" fmla="*/ 333786 w 12374260"/>
                  <a:gd name="connsiteY5" fmla="*/ 427645 h 6425103"/>
                  <a:gd name="connsiteX6" fmla="*/ 373954 w 12374260"/>
                  <a:gd name="connsiteY6" fmla="*/ 412002 h 6425103"/>
                  <a:gd name="connsiteX7" fmla="*/ 4567842 w 12374260"/>
                  <a:gd name="connsiteY7" fmla="*/ 50679 h 6425103"/>
                  <a:gd name="connsiteX0" fmla="*/ 4567842 w 12374260"/>
                  <a:gd name="connsiteY0" fmla="*/ 50679 h 6729911"/>
                  <a:gd name="connsiteX1" fmla="*/ 12059347 w 12374260"/>
                  <a:gd name="connsiteY1" fmla="*/ 772399 h 6729911"/>
                  <a:gd name="connsiteX2" fmla="*/ 12374260 w 12374260"/>
                  <a:gd name="connsiteY2" fmla="*/ 3257699 h 6729911"/>
                  <a:gd name="connsiteX3" fmla="*/ 12169409 w 12374260"/>
                  <a:gd name="connsiteY3" fmla="*/ 6729911 h 6729911"/>
                  <a:gd name="connsiteX4" fmla="*/ 0 w 12374260"/>
                  <a:gd name="connsiteY4" fmla="*/ 5988045 h 6729911"/>
                  <a:gd name="connsiteX5" fmla="*/ 333786 w 12374260"/>
                  <a:gd name="connsiteY5" fmla="*/ 427645 h 6729911"/>
                  <a:gd name="connsiteX6" fmla="*/ 373954 w 12374260"/>
                  <a:gd name="connsiteY6" fmla="*/ 412002 h 6729911"/>
                  <a:gd name="connsiteX7" fmla="*/ 4567842 w 12374260"/>
                  <a:gd name="connsiteY7" fmla="*/ 50679 h 672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74260" h="6729911">
                    <a:moveTo>
                      <a:pt x="4567842" y="50679"/>
                    </a:moveTo>
                    <a:cubicBezTo>
                      <a:pt x="7019573" y="222515"/>
                      <a:pt x="9721204" y="772398"/>
                      <a:pt x="12059347" y="772399"/>
                    </a:cubicBezTo>
                    <a:lnTo>
                      <a:pt x="12374260" y="3257699"/>
                    </a:lnTo>
                    <a:lnTo>
                      <a:pt x="12169409" y="6729911"/>
                    </a:lnTo>
                    <a:lnTo>
                      <a:pt x="0" y="5988045"/>
                    </a:lnTo>
                    <a:lnTo>
                      <a:pt x="333786" y="427645"/>
                    </a:lnTo>
                    <a:lnTo>
                      <a:pt x="373954" y="412002"/>
                    </a:lnTo>
                    <a:cubicBezTo>
                      <a:pt x="1568920" y="-15533"/>
                      <a:pt x="3018482" y="-57914"/>
                      <a:pt x="4567842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0117825" y="187517"/>
                <a:ext cx="1467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ko-KR" altLang="en-US" sz="28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주요기능</a:t>
                </a:r>
                <a:endParaRPr lang="en-US" altLang="ko-KR" sz="28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4325253" y="2049780"/>
                <a:ext cx="6830427" cy="4394563"/>
                <a:chOff x="4325253" y="2049780"/>
                <a:chExt cx="6830427" cy="4002681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4325253" y="2072640"/>
                  <a:ext cx="6807200" cy="39798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358640" y="2049780"/>
                  <a:ext cx="6797040" cy="3939540"/>
                </a:xfrm>
                <a:prstGeom prst="rect">
                  <a:avLst/>
                </a:prstGeom>
                <a:solidFill>
                  <a:srgbClr val="FFFFFF">
                    <a:alpha val="21961"/>
                  </a:srgb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602514" y="-391886"/>
                <a:ext cx="130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63503" y="2311390"/>
                <a:ext cx="5333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ㆍ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직원</a:t>
                </a:r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ID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입력하여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찾고자 하는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ko-KR" altLang="en-US" dirty="0" smtClean="0">
                    <a:solidFill>
                      <a:schemeClr val="accent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정보만 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조회 가능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04127" y="2993153"/>
                <a:ext cx="1210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▼ </a:t>
                </a:r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JDBC </a:t>
                </a:r>
                <a:r>
                  <a:rPr lang="ko-KR" altLang="en-US" sz="105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출력화면</a:t>
                </a:r>
                <a:endPara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653888" y="1880610"/>
                <a:ext cx="2848199" cy="1390147"/>
                <a:chOff x="8240708" y="1799767"/>
                <a:chExt cx="2848199" cy="1390147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8240708" y="1799767"/>
                  <a:ext cx="2848199" cy="1390147"/>
                  <a:chOff x="586035" y="1510826"/>
                  <a:chExt cx="3206352" cy="1466087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89860" y="1510826"/>
                    <a:ext cx="763697" cy="11685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6600" dirty="0" smtClean="0">
                        <a:solidFill>
                          <a:srgbClr val="75696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3</a:t>
                    </a:r>
                    <a:endParaRPr lang="ko-KR" altLang="en-US" sz="6600" dirty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cxnSp>
                <p:nvCxnSpPr>
                  <p:cNvPr id="39" name="직선 연결선 38"/>
                  <p:cNvCxnSpPr/>
                  <p:nvPr/>
                </p:nvCxnSpPr>
                <p:spPr>
                  <a:xfrm flipV="1">
                    <a:off x="614148" y="2670629"/>
                    <a:ext cx="2726047" cy="17155"/>
                  </a:xfrm>
                  <a:prstGeom prst="line">
                    <a:avLst/>
                  </a:prstGeom>
                  <a:ln w="241300">
                    <a:solidFill>
                      <a:srgbClr val="FFC000">
                        <a:alpha val="24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035" y="2511129"/>
                    <a:ext cx="2912249" cy="389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cxnSp>
                <p:nvCxnSpPr>
                  <p:cNvPr id="41" name="직선 연결선 40"/>
                  <p:cNvCxnSpPr/>
                  <p:nvPr/>
                </p:nvCxnSpPr>
                <p:spPr>
                  <a:xfrm flipV="1">
                    <a:off x="715075" y="2949705"/>
                    <a:ext cx="3077312" cy="27208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320533" y="2740999"/>
                  <a:ext cx="25869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직원 </a:t>
                  </a:r>
                  <a:r>
                    <a:rPr lang="en-US" altLang="ko-KR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ID</a:t>
                  </a:r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로</a:t>
                  </a:r>
                  <a:r>
                    <a:rPr lang="en-US" altLang="ko-KR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특정직원 조회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207244" y="4443095"/>
                <a:ext cx="1683337" cy="1683337"/>
              </a:xfrm>
              <a:prstGeom prst="rect">
                <a:avLst/>
              </a:prstGeom>
              <a:effectLst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44124" y="3342899"/>
                <a:ext cx="2595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찾고 싶은 직원정보만 조회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56044" y="3408218"/>
                <a:ext cx="6734079" cy="2125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5459307" y="3611005"/>
                <a:ext cx="407103" cy="141597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형 설명선 25"/>
              <p:cNvSpPr/>
              <p:nvPr/>
            </p:nvSpPr>
            <p:spPr>
              <a:xfrm>
                <a:off x="5158320" y="3214256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567767" y="4555885"/>
                <a:ext cx="407103" cy="141597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형 설명선 29"/>
              <p:cNvSpPr/>
              <p:nvPr/>
            </p:nvSpPr>
            <p:spPr>
              <a:xfrm>
                <a:off x="4160100" y="4326776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560147" y="4959745"/>
                <a:ext cx="697653" cy="138035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형 설명선 43"/>
              <p:cNvSpPr/>
              <p:nvPr/>
            </p:nvSpPr>
            <p:spPr>
              <a:xfrm>
                <a:off x="4182960" y="4768736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552527" y="5386465"/>
                <a:ext cx="6702213" cy="160895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482788" y="4860324"/>
              <a:ext cx="1112322" cy="36933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입력 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직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원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12080" y="48463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tvN 즐거운이야기 Light" pitchFamily="18" charset="-127"/>
                  <a:ea typeface="tvN 즐거운이야기 Light" pitchFamily="18" charset="-127"/>
                </a:rPr>
                <a:t>→</a:t>
              </a:r>
              <a:endParaRPr lang="ko-KR" altLang="en-US" dirty="0">
                <a:latin typeface="tvN 즐거운이야기 Light" pitchFamily="18" charset="-127"/>
                <a:ea typeface="tvN 즐거운이야기 Light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81724" y="5738529"/>
              <a:ext cx="3316406" cy="36933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출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력 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직원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ID,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이름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성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 </a:t>
              </a:r>
              <a:r>
                <a:rPr lang="ko-KR" altLang="en-US" dirty="0" err="1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이메일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전화번호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사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일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 </a:t>
              </a:r>
              <a:endParaRPr lang="en-US" altLang="ko-KR" dirty="0" smtClean="0">
                <a:solidFill>
                  <a:srgbClr val="0070C0"/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4152480" y="5184026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 rot="5400000">
              <a:off x="5295900" y="546735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tvN 즐거운이야기 Light" pitchFamily="18" charset="-127"/>
                  <a:ea typeface="tvN 즐거운이야기 Light" pitchFamily="18" charset="-127"/>
                </a:rPr>
                <a:t>→</a:t>
              </a:r>
              <a:endParaRPr lang="ko-KR" altLang="en-US" dirty="0">
                <a:latin typeface="tvN 즐거운이야기 Light" pitchFamily="18" charset="-127"/>
                <a:ea typeface="tvN 즐거운이야기 Ligh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778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grpSp>
          <p:nvGrpSpPr>
            <p:cNvPr id="42" name="그룹 41"/>
            <p:cNvGrpSpPr/>
            <p:nvPr/>
          </p:nvGrpSpPr>
          <p:grpSpPr>
            <a:xfrm>
              <a:off x="-163890" y="-391886"/>
              <a:ext cx="12389632" cy="7610447"/>
              <a:chOff x="-163890" y="-391886"/>
              <a:chExt cx="12389632" cy="7610447"/>
            </a:xfrm>
          </p:grpSpPr>
          <p:sp>
            <p:nvSpPr>
              <p:cNvPr id="7" name="타원 6"/>
              <p:cNvSpPr/>
              <p:nvPr/>
            </p:nvSpPr>
            <p:spPr>
              <a:xfrm rot="21352759">
                <a:off x="218573" y="152422"/>
                <a:ext cx="4303297" cy="1695450"/>
              </a:xfrm>
              <a:prstGeom prst="ellipse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21388003">
                <a:off x="-87323" y="463184"/>
                <a:ext cx="12313065" cy="6420407"/>
              </a:xfrm>
              <a:custGeom>
                <a:avLst/>
                <a:gdLst>
                  <a:gd name="connsiteX0" fmla="*/ 4557978 w 12313065"/>
                  <a:gd name="connsiteY0" fmla="*/ 50679 h 6420407"/>
                  <a:gd name="connsiteX1" fmla="*/ 12049483 w 12313065"/>
                  <a:gd name="connsiteY1" fmla="*/ 772399 h 6420407"/>
                  <a:gd name="connsiteX2" fmla="*/ 12313065 w 12313065"/>
                  <a:gd name="connsiteY2" fmla="*/ 2852596 h 6420407"/>
                  <a:gd name="connsiteX3" fmla="*/ 12092768 w 12313065"/>
                  <a:gd name="connsiteY3" fmla="*/ 6420407 h 6420407"/>
                  <a:gd name="connsiteX4" fmla="*/ 0 w 12313065"/>
                  <a:gd name="connsiteY4" fmla="*/ 5673730 h 6420407"/>
                  <a:gd name="connsiteX5" fmla="*/ 323922 w 12313065"/>
                  <a:gd name="connsiteY5" fmla="*/ 427645 h 6420407"/>
                  <a:gd name="connsiteX6" fmla="*/ 364090 w 12313065"/>
                  <a:gd name="connsiteY6" fmla="*/ 412002 h 6420407"/>
                  <a:gd name="connsiteX7" fmla="*/ 4557978 w 12313065"/>
                  <a:gd name="connsiteY7" fmla="*/ 50679 h 642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13065" h="6420407">
                    <a:moveTo>
                      <a:pt x="4557978" y="50679"/>
                    </a:moveTo>
                    <a:cubicBezTo>
                      <a:pt x="7009709" y="222515"/>
                      <a:pt x="9711340" y="772398"/>
                      <a:pt x="12049483" y="772399"/>
                    </a:cubicBezTo>
                    <a:lnTo>
                      <a:pt x="12313065" y="2852596"/>
                    </a:lnTo>
                    <a:lnTo>
                      <a:pt x="12092768" y="6420407"/>
                    </a:lnTo>
                    <a:lnTo>
                      <a:pt x="0" y="5673730"/>
                    </a:lnTo>
                    <a:lnTo>
                      <a:pt x="323922" y="427645"/>
                    </a:lnTo>
                    <a:lnTo>
                      <a:pt x="364090" y="412002"/>
                    </a:lnTo>
                    <a:cubicBezTo>
                      <a:pt x="1559056" y="-15533"/>
                      <a:pt x="3008618" y="-57914"/>
                      <a:pt x="4557978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21388003">
                <a:off x="-163890" y="488650"/>
                <a:ext cx="12374260" cy="6729911"/>
              </a:xfrm>
              <a:custGeom>
                <a:avLst/>
                <a:gdLst>
                  <a:gd name="connsiteX0" fmla="*/ 4557978 w 12364396"/>
                  <a:gd name="connsiteY0" fmla="*/ 50679 h 6425103"/>
                  <a:gd name="connsiteX1" fmla="*/ 12049483 w 12364396"/>
                  <a:gd name="connsiteY1" fmla="*/ 772399 h 6425103"/>
                  <a:gd name="connsiteX2" fmla="*/ 12364396 w 12364396"/>
                  <a:gd name="connsiteY2" fmla="*/ 3257699 h 6425103"/>
                  <a:gd name="connsiteX3" fmla="*/ 12168823 w 12364396"/>
                  <a:gd name="connsiteY3" fmla="*/ 6425103 h 6425103"/>
                  <a:gd name="connsiteX4" fmla="*/ 0 w 12364396"/>
                  <a:gd name="connsiteY4" fmla="*/ 5673730 h 6425103"/>
                  <a:gd name="connsiteX5" fmla="*/ 323922 w 12364396"/>
                  <a:gd name="connsiteY5" fmla="*/ 427645 h 6425103"/>
                  <a:gd name="connsiteX6" fmla="*/ 364090 w 12364396"/>
                  <a:gd name="connsiteY6" fmla="*/ 412002 h 6425103"/>
                  <a:gd name="connsiteX7" fmla="*/ 4557978 w 12364396"/>
                  <a:gd name="connsiteY7" fmla="*/ 50679 h 6425103"/>
                  <a:gd name="connsiteX0" fmla="*/ 4567842 w 12374260"/>
                  <a:gd name="connsiteY0" fmla="*/ 50679 h 6425103"/>
                  <a:gd name="connsiteX1" fmla="*/ 12059347 w 12374260"/>
                  <a:gd name="connsiteY1" fmla="*/ 772399 h 6425103"/>
                  <a:gd name="connsiteX2" fmla="*/ 12374260 w 12374260"/>
                  <a:gd name="connsiteY2" fmla="*/ 3257699 h 6425103"/>
                  <a:gd name="connsiteX3" fmla="*/ 12178687 w 12374260"/>
                  <a:gd name="connsiteY3" fmla="*/ 6425103 h 6425103"/>
                  <a:gd name="connsiteX4" fmla="*/ 0 w 12374260"/>
                  <a:gd name="connsiteY4" fmla="*/ 5988045 h 6425103"/>
                  <a:gd name="connsiteX5" fmla="*/ 333786 w 12374260"/>
                  <a:gd name="connsiteY5" fmla="*/ 427645 h 6425103"/>
                  <a:gd name="connsiteX6" fmla="*/ 373954 w 12374260"/>
                  <a:gd name="connsiteY6" fmla="*/ 412002 h 6425103"/>
                  <a:gd name="connsiteX7" fmla="*/ 4567842 w 12374260"/>
                  <a:gd name="connsiteY7" fmla="*/ 50679 h 6425103"/>
                  <a:gd name="connsiteX0" fmla="*/ 4567842 w 12374260"/>
                  <a:gd name="connsiteY0" fmla="*/ 50679 h 6729911"/>
                  <a:gd name="connsiteX1" fmla="*/ 12059347 w 12374260"/>
                  <a:gd name="connsiteY1" fmla="*/ 772399 h 6729911"/>
                  <a:gd name="connsiteX2" fmla="*/ 12374260 w 12374260"/>
                  <a:gd name="connsiteY2" fmla="*/ 3257699 h 6729911"/>
                  <a:gd name="connsiteX3" fmla="*/ 12169409 w 12374260"/>
                  <a:gd name="connsiteY3" fmla="*/ 6729911 h 6729911"/>
                  <a:gd name="connsiteX4" fmla="*/ 0 w 12374260"/>
                  <a:gd name="connsiteY4" fmla="*/ 5988045 h 6729911"/>
                  <a:gd name="connsiteX5" fmla="*/ 333786 w 12374260"/>
                  <a:gd name="connsiteY5" fmla="*/ 427645 h 6729911"/>
                  <a:gd name="connsiteX6" fmla="*/ 373954 w 12374260"/>
                  <a:gd name="connsiteY6" fmla="*/ 412002 h 6729911"/>
                  <a:gd name="connsiteX7" fmla="*/ 4567842 w 12374260"/>
                  <a:gd name="connsiteY7" fmla="*/ 50679 h 672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74260" h="6729911">
                    <a:moveTo>
                      <a:pt x="4567842" y="50679"/>
                    </a:moveTo>
                    <a:cubicBezTo>
                      <a:pt x="7019573" y="222515"/>
                      <a:pt x="9721204" y="772398"/>
                      <a:pt x="12059347" y="772399"/>
                    </a:cubicBezTo>
                    <a:lnTo>
                      <a:pt x="12374260" y="3257699"/>
                    </a:lnTo>
                    <a:lnTo>
                      <a:pt x="12169409" y="6729911"/>
                    </a:lnTo>
                    <a:lnTo>
                      <a:pt x="0" y="5988045"/>
                    </a:lnTo>
                    <a:lnTo>
                      <a:pt x="333786" y="427645"/>
                    </a:lnTo>
                    <a:lnTo>
                      <a:pt x="373954" y="412002"/>
                    </a:lnTo>
                    <a:cubicBezTo>
                      <a:pt x="1568920" y="-15533"/>
                      <a:pt x="3018482" y="-57914"/>
                      <a:pt x="4567842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0037675" y="187517"/>
                <a:ext cx="1547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8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8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주요기능</a:t>
                </a:r>
                <a:endParaRPr lang="en-US" altLang="ko-KR" sz="28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4325253" y="2049780"/>
                <a:ext cx="6830427" cy="4394563"/>
                <a:chOff x="4325253" y="2049780"/>
                <a:chExt cx="6830427" cy="4002681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4325253" y="2072640"/>
                  <a:ext cx="6807200" cy="39798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358640" y="2049780"/>
                  <a:ext cx="6797040" cy="3939540"/>
                </a:xfrm>
                <a:prstGeom prst="rect">
                  <a:avLst/>
                </a:prstGeom>
                <a:solidFill>
                  <a:srgbClr val="FFFFFF">
                    <a:alpha val="21961"/>
                  </a:srgb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602514" y="-391886"/>
                <a:ext cx="130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63503" y="2311390"/>
                <a:ext cx="2903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ㆍ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 err="1" smtClean="0">
                    <a:solidFill>
                      <a:schemeClr val="accent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직무별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직원 정보 조회 가능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663503" y="2767521"/>
                <a:ext cx="1210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▼ </a:t>
                </a:r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JDBC </a:t>
                </a:r>
                <a:r>
                  <a:rPr lang="ko-KR" altLang="en-US" sz="105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출력화면</a:t>
                </a:r>
                <a:endPara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601425" y="1890480"/>
                <a:ext cx="2632203" cy="1839894"/>
                <a:chOff x="459147" y="1510826"/>
                <a:chExt cx="2963195" cy="1940403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459147" y="1510826"/>
                  <a:ext cx="763697" cy="1168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6600" dirty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614148" y="2681830"/>
                  <a:ext cx="1960960" cy="5954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86034" y="2511129"/>
                  <a:ext cx="2201487" cy="389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err="1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직무별</a:t>
                  </a:r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직원 조회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9" name="직선 연결선 28"/>
                <p:cNvCxnSpPr/>
                <p:nvPr/>
              </p:nvCxnSpPr>
              <p:spPr>
                <a:xfrm flipV="1">
                  <a:off x="633380" y="2958765"/>
                  <a:ext cx="2616171" cy="1814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524338" y="3061721"/>
                  <a:ext cx="2898004" cy="389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Employees &amp; Jobs </a:t>
                  </a:r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조인</a:t>
                  </a:r>
                  <a:endPara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51725" y="4310502"/>
                <a:ext cx="1717993" cy="17179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48868" y="3170711"/>
                <a:ext cx="6580900" cy="2675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5440257" y="3372880"/>
                <a:ext cx="407103" cy="141597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554432" y="4377767"/>
                <a:ext cx="665268" cy="137083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63957" y="4911168"/>
                <a:ext cx="6537431" cy="951470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형 설명선 37"/>
              <p:cNvSpPr/>
              <p:nvPr/>
            </p:nvSpPr>
            <p:spPr>
              <a:xfrm>
                <a:off x="5272620" y="2985656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9" name="타원형 설명선 38"/>
              <p:cNvSpPr/>
              <p:nvPr/>
            </p:nvSpPr>
            <p:spPr>
              <a:xfrm>
                <a:off x="4186770" y="4166756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40" name="타원형 설명선 39"/>
              <p:cNvSpPr/>
              <p:nvPr/>
            </p:nvSpPr>
            <p:spPr>
              <a:xfrm>
                <a:off x="4177245" y="4757306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558864" y="6092859"/>
              <a:ext cx="4539416" cy="36933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출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력 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직무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ID,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직무이름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최소급여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최대급여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직원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ID,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이름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성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,</a:t>
              </a:r>
              <a:r>
                <a:rPr lang="ko-KR" altLang="en-US" dirty="0" err="1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이메일</a:t>
              </a:r>
              <a:endParaRPr lang="en-US" altLang="ko-KR" dirty="0" smtClean="0">
                <a:solidFill>
                  <a:srgbClr val="0070C0"/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5400000">
              <a:off x="6598920" y="579882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tvN 즐거운이야기 Light" pitchFamily="18" charset="-127"/>
                  <a:ea typeface="tvN 즐거운이야기 Light" pitchFamily="18" charset="-127"/>
                </a:rPr>
                <a:t>→</a:t>
              </a:r>
              <a:endParaRPr lang="ko-KR" altLang="en-US" dirty="0">
                <a:latin typeface="tvN 즐거운이야기 Light" pitchFamily="18" charset="-127"/>
                <a:ea typeface="tvN 즐거운이야기 Ligh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494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63890" y="488650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2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2514" y="-391886"/>
              <a:ext cx="13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650419" y="1903183"/>
              <a:ext cx="3188721" cy="1839894"/>
              <a:chOff x="6809919" y="4136569"/>
              <a:chExt cx="3188721" cy="183989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09919" y="4136569"/>
                <a:ext cx="67839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918578" y="5252563"/>
                <a:ext cx="979915" cy="1608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893606" y="5085058"/>
                <a:ext cx="178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급여변경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6935662" y="5526716"/>
                <a:ext cx="2907745" cy="322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838800" y="5607131"/>
                <a:ext cx="3159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최소</a:t>
                </a:r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최대 급여 범위에 맞게 설정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56915" y="4443916"/>
              <a:ext cx="1800318" cy="1800318"/>
            </a:xfrm>
            <a:prstGeom prst="rect">
              <a:avLst/>
            </a:prstGeom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5350" y="1399769"/>
              <a:ext cx="5775960" cy="5075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직사각형 47"/>
            <p:cNvSpPr/>
            <p:nvPr/>
          </p:nvSpPr>
          <p:spPr>
            <a:xfrm>
              <a:off x="6160347" y="1715530"/>
              <a:ext cx="629073" cy="20471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46837" y="2542300"/>
              <a:ext cx="876723" cy="20090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07897" y="3849130"/>
              <a:ext cx="876723" cy="20090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형 설명선 50"/>
            <p:cNvSpPr/>
            <p:nvPr/>
          </p:nvSpPr>
          <p:spPr>
            <a:xfrm>
              <a:off x="5981280" y="1328306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52" name="타원형 설명선 51"/>
            <p:cNvSpPr/>
            <p:nvPr/>
          </p:nvSpPr>
          <p:spPr>
            <a:xfrm>
              <a:off x="5596470" y="2257946"/>
              <a:ext cx="356259" cy="308758"/>
            </a:xfrm>
            <a:prstGeom prst="wedgeEllipseCallout">
              <a:avLst>
                <a:gd name="adj1" fmla="val -34625"/>
                <a:gd name="adj2" fmla="val 80866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53" name="타원형 설명선 52"/>
            <p:cNvSpPr/>
            <p:nvPr/>
          </p:nvSpPr>
          <p:spPr>
            <a:xfrm>
              <a:off x="6137490" y="3393326"/>
              <a:ext cx="356259" cy="308758"/>
            </a:xfrm>
            <a:prstGeom prst="wedgeEllipseCallout">
              <a:avLst>
                <a:gd name="adj1" fmla="val -34625"/>
                <a:gd name="adj2" fmla="val 80866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55" name="타원형 설명선 54"/>
            <p:cNvSpPr/>
            <p:nvPr/>
          </p:nvSpPr>
          <p:spPr>
            <a:xfrm>
              <a:off x="5322150" y="4041026"/>
              <a:ext cx="356259" cy="308758"/>
            </a:xfrm>
            <a:prstGeom prst="wedgeEllipseCallout">
              <a:avLst>
                <a:gd name="adj1" fmla="val -89166"/>
                <a:gd name="adj2" fmla="val 32741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20167" y="4184410"/>
              <a:ext cx="434763" cy="18185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45678" y="4140234"/>
              <a:ext cx="1112322" cy="36933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입력 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직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원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ID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1064" y="4880009"/>
              <a:ext cx="3045896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변경할 급여 입력하기 전</a:t>
              </a:r>
              <a:r>
                <a:rPr lang="en-US" altLang="ko-KR" sz="2000" dirty="0" smtClean="0">
                  <a:latin typeface="tvN 즐거운이야기 Bold" pitchFamily="18" charset="-127"/>
                  <a:ea typeface="tvN 즐거운이야기 Bold" pitchFamily="18" charset="-127"/>
                </a:rPr>
                <a:t>, </a:t>
              </a:r>
            </a:p>
            <a:p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편의를 위해 </a:t>
              </a:r>
              <a:r>
                <a:rPr lang="ko-KR" altLang="en-US" sz="2000" dirty="0" smtClean="0">
                  <a:solidFill>
                    <a:srgbClr val="B6793C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현재급여정보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를 보여줌</a:t>
              </a:r>
              <a:r>
                <a:rPr lang="en-US" altLang="ko-KR" sz="2000" dirty="0" smtClean="0">
                  <a:latin typeface="tvN 즐거운이야기 Bold" pitchFamily="18" charset="-127"/>
                  <a:ea typeface="tvN 즐거운이야기 Bold" pitchFamily="18" charset="-127"/>
                </a:rPr>
                <a:t>.</a:t>
              </a:r>
              <a:endParaRPr lang="en-US" altLang="ko-KR" sz="2000" dirty="0" smtClean="0"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95110" y="501777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tvN 즐거운이야기 Light" pitchFamily="18" charset="-127"/>
                  <a:ea typeface="tvN 즐거운이야기 Light" pitchFamily="18" charset="-127"/>
                </a:rPr>
                <a:t>→</a:t>
              </a:r>
              <a:endParaRPr lang="ko-KR" altLang="en-US" dirty="0">
                <a:latin typeface="tvN 즐거운이야기 Light" pitchFamily="18" charset="-127"/>
                <a:ea typeface="tvN 즐거운이야기 Light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08008" y="5716304"/>
              <a:ext cx="1428552" cy="36933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입력 </a:t>
              </a:r>
              <a:r>
                <a:rPr lang="en-US" altLang="ko-KR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변경할 </a:t>
              </a:r>
              <a:r>
                <a:rPr lang="ko-KR" altLang="en-US" dirty="0" smtClean="0">
                  <a:solidFill>
                    <a:srgbClr val="FF000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급여</a:t>
              </a:r>
              <a:endParaRPr lang="en-US" altLang="ko-KR" dirty="0" smtClean="0">
                <a:solidFill>
                  <a:srgbClr val="FF0000"/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24400" y="4838700"/>
              <a:ext cx="1803400" cy="914400"/>
            </a:xfrm>
            <a:prstGeom prst="rect">
              <a:avLst/>
            </a:prstGeom>
            <a:solidFill>
              <a:srgbClr val="B6793C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746837" y="5788420"/>
              <a:ext cx="933873" cy="20090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형 설명선 69"/>
            <p:cNvSpPr/>
            <p:nvPr/>
          </p:nvSpPr>
          <p:spPr>
            <a:xfrm>
              <a:off x="6554050" y="4815726"/>
              <a:ext cx="356259" cy="308758"/>
            </a:xfrm>
            <a:prstGeom prst="wedgeEllipseCallout">
              <a:avLst>
                <a:gd name="adj1" fmla="val -89166"/>
                <a:gd name="adj2" fmla="val 32741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72" name="타원형 설명선 71"/>
            <p:cNvSpPr/>
            <p:nvPr/>
          </p:nvSpPr>
          <p:spPr>
            <a:xfrm>
              <a:off x="5868250" y="5679326"/>
              <a:ext cx="356259" cy="308758"/>
            </a:xfrm>
            <a:prstGeom prst="wedgeEllipseCallout">
              <a:avLst>
                <a:gd name="adj1" fmla="val -89166"/>
                <a:gd name="adj2" fmla="val 32741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15629" y="6171625"/>
              <a:ext cx="1499671" cy="36933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출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력 </a:t>
              </a:r>
              <a:r>
                <a:rPr lang="en-US" altLang="ko-KR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: </a:t>
              </a:r>
              <a:r>
                <a:rPr lang="ko-KR" altLang="en-US" dirty="0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변경완료 </a:t>
              </a:r>
              <a:r>
                <a:rPr lang="ko-KR" altLang="en-US" dirty="0" err="1" smtClean="0">
                  <a:solidFill>
                    <a:srgbClr val="0070C0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멘트</a:t>
              </a:r>
              <a:endParaRPr lang="en-US" altLang="ko-KR" dirty="0" smtClean="0">
                <a:solidFill>
                  <a:srgbClr val="0070C0"/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73" name="타원형 설명선 72"/>
            <p:cNvSpPr/>
            <p:nvPr/>
          </p:nvSpPr>
          <p:spPr>
            <a:xfrm>
              <a:off x="6160350" y="6174626"/>
              <a:ext cx="356259" cy="308758"/>
            </a:xfrm>
            <a:prstGeom prst="wedgeEllipseCallout">
              <a:avLst>
                <a:gd name="adj1" fmla="val -99860"/>
                <a:gd name="adj2" fmla="val 8061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750647" y="6135130"/>
              <a:ext cx="1167553" cy="341870"/>
            </a:xfrm>
            <a:prstGeom prst="rect">
              <a:avLst/>
            </a:prstGeom>
            <a:noFill/>
            <a:ln w="19050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113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63890" y="488650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2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2514" y="-391886"/>
              <a:ext cx="13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" name="그룹 17"/>
            <p:cNvGrpSpPr/>
            <p:nvPr/>
          </p:nvGrpSpPr>
          <p:grpSpPr>
            <a:xfrm>
              <a:off x="650419" y="1903183"/>
              <a:ext cx="3188721" cy="1839894"/>
              <a:chOff x="6809919" y="4136569"/>
              <a:chExt cx="3188721" cy="183989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09919" y="4136569"/>
                <a:ext cx="67839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918578" y="5252563"/>
                <a:ext cx="979915" cy="1608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893606" y="5085058"/>
                <a:ext cx="178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급여변경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6935662" y="5526716"/>
                <a:ext cx="2907745" cy="322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838800" y="5607131"/>
                <a:ext cx="3159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최소</a:t>
                </a:r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최대 급여 범위에 맞게 설정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56915" y="4443916"/>
              <a:ext cx="1800318" cy="1800318"/>
            </a:xfrm>
            <a:prstGeom prst="rect">
              <a:avLst/>
            </a:prstGeom>
          </p:spPr>
        </p:pic>
        <p:grpSp>
          <p:nvGrpSpPr>
            <p:cNvPr id="65" name="그룹 64"/>
            <p:cNvGrpSpPr/>
            <p:nvPr/>
          </p:nvGrpSpPr>
          <p:grpSpPr>
            <a:xfrm>
              <a:off x="4261753" y="1539240"/>
              <a:ext cx="6830427" cy="4511403"/>
              <a:chOff x="4388753" y="1805940"/>
              <a:chExt cx="6830427" cy="4511403"/>
            </a:xfrm>
          </p:grpSpPr>
          <p:grpSp>
            <p:nvGrpSpPr>
              <p:cNvPr id="54" name="그룹 31"/>
              <p:cNvGrpSpPr/>
              <p:nvPr/>
            </p:nvGrpSpPr>
            <p:grpSpPr>
              <a:xfrm>
                <a:off x="4388753" y="1922780"/>
                <a:ext cx="6830427" cy="4394563"/>
                <a:chOff x="4325253" y="2049780"/>
                <a:chExt cx="6830427" cy="4002681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4325253" y="2072640"/>
                  <a:ext cx="6807200" cy="39798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358640" y="2049780"/>
                  <a:ext cx="6797040" cy="3939540"/>
                </a:xfrm>
                <a:prstGeom prst="rect">
                  <a:avLst/>
                </a:prstGeom>
                <a:solidFill>
                  <a:srgbClr val="FFFFFF">
                    <a:alpha val="21961"/>
                  </a:srgb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4606290" y="1805940"/>
                <a:ext cx="1554480" cy="411480"/>
              </a:xfrm>
              <a:prstGeom prst="rect">
                <a:avLst/>
              </a:prstGeom>
              <a:solidFill>
                <a:srgbClr val="B6793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 smtClean="0">
                    <a:latin typeface="나눔손글씨 붓" pitchFamily="66" charset="-127"/>
                    <a:ea typeface="나눔손글씨 붓" pitchFamily="66" charset="-127"/>
                  </a:rPr>
                  <a:t>예외처</a:t>
                </a:r>
                <a:r>
                  <a:rPr lang="ko-KR" altLang="en-US" sz="2800" dirty="0" smtClean="0">
                    <a:latin typeface="나눔손글씨 붓" pitchFamily="66" charset="-127"/>
                    <a:ea typeface="나눔손글씨 붓" pitchFamily="66" charset="-127"/>
                  </a:rPr>
                  <a:t>리</a:t>
                </a:r>
                <a:endParaRPr lang="ko-KR" altLang="en-US" sz="2800" dirty="0">
                  <a:latin typeface="나눔손글씨 붓" pitchFamily="66" charset="-127"/>
                  <a:ea typeface="나눔손글씨 붓" pitchFamily="66" charset="-127"/>
                </a:endParaRPr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41384" y="2369457"/>
              <a:ext cx="5895975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6" name="직사각형 65"/>
            <p:cNvSpPr/>
            <p:nvPr/>
          </p:nvSpPr>
          <p:spPr>
            <a:xfrm>
              <a:off x="4558152" y="3427671"/>
              <a:ext cx="1102419" cy="404100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88950" y="3254409"/>
              <a:ext cx="3442135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급여 범위에 벗어난 정수를 입력 시</a:t>
              </a:r>
              <a:r>
                <a:rPr lang="en-US" altLang="ko-KR" sz="2000" dirty="0" smtClean="0">
                  <a:latin typeface="tvN 즐거운이야기 Bold" pitchFamily="18" charset="-127"/>
                  <a:ea typeface="tvN 즐거운이야기 Bold" pitchFamily="18" charset="-127"/>
                </a:rPr>
                <a:t>,</a:t>
              </a:r>
            </a:p>
            <a:p>
              <a:r>
                <a:rPr lang="en-US" altLang="ko-KR" sz="2000" dirty="0" smtClean="0">
                  <a:solidFill>
                    <a:srgbClr val="B6793C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'</a:t>
              </a:r>
              <a:r>
                <a:rPr lang="ko-KR" altLang="en-US" sz="2000" dirty="0" smtClean="0">
                  <a:solidFill>
                    <a:srgbClr val="B6793C"/>
                  </a:solidFill>
                  <a:latin typeface="tvN 즐거운이야기 Bold" pitchFamily="18" charset="-127"/>
                  <a:ea typeface="tvN 즐거운이야기 Bold" pitchFamily="18" charset="-127"/>
                </a:rPr>
                <a:t>잘못된 급여변경</a:t>
              </a:r>
              <a:r>
                <a:rPr lang="en-US" altLang="ko-KR" sz="2000" dirty="0" smtClean="0">
                  <a:latin typeface="tvN 즐거운이야기 Bold" pitchFamily="18" charset="-127"/>
                  <a:ea typeface="tvN 즐거운이야기 Bold" pitchFamily="18" charset="-127"/>
                </a:rPr>
                <a:t>' </a:t>
              </a:r>
              <a:r>
                <a:rPr lang="ko-KR" altLang="en-US" sz="2000" dirty="0" smtClean="0">
                  <a:latin typeface="tvN 즐거운이야기 Bold" pitchFamily="18" charset="-127"/>
                  <a:ea typeface="tvN 즐거운이야기 Bold" pitchFamily="18" charset="-127"/>
                </a:rPr>
                <a:t>임을 안내 후 메인메뉴로 이동</a:t>
              </a:r>
              <a:endParaRPr lang="en-US" altLang="ko-KR" sz="2000" dirty="0" smtClean="0"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89451" y="346746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tvN 즐거운이야기 Light" pitchFamily="18" charset="-127"/>
                  <a:ea typeface="tvN 즐거운이야기 Light" pitchFamily="18" charset="-127"/>
                </a:rPr>
                <a:t>→</a:t>
              </a:r>
              <a:endParaRPr lang="ko-KR" altLang="en-US" dirty="0">
                <a:latin typeface="tvN 즐거운이야기 Light" pitchFamily="18" charset="-127"/>
                <a:ea typeface="tvN 즐거운이야기 Ligh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113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63890" y="488650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2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" name="그룹 22"/>
            <p:cNvGrpSpPr/>
            <p:nvPr/>
          </p:nvGrpSpPr>
          <p:grpSpPr>
            <a:xfrm>
              <a:off x="4325253" y="2049780"/>
              <a:ext cx="6830427" cy="4394563"/>
              <a:chOff x="4325253" y="2049780"/>
              <a:chExt cx="6830427" cy="400268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325253" y="2072640"/>
                <a:ext cx="6807200" cy="39798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58640" y="2049780"/>
                <a:ext cx="6797040" cy="3939540"/>
              </a:xfrm>
              <a:prstGeom prst="rect">
                <a:avLst/>
              </a:prstGeom>
              <a:solidFill>
                <a:srgbClr val="FFFFFF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02514" y="-391886"/>
              <a:ext cx="13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97249" y="2798529"/>
              <a:ext cx="1210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▼ </a:t>
              </a:r>
              <a:r>
                <a:rPr lang="en-US" altLang="ko-KR" sz="10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JDBC </a:t>
              </a:r>
              <a:r>
                <a:rPr lang="ko-KR" altLang="en-US" sz="10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출력화면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45541" y="2024742"/>
              <a:ext cx="3108543" cy="1709268"/>
              <a:chOff x="6751716" y="4267195"/>
              <a:chExt cx="3108543" cy="170926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809919" y="4267195"/>
                <a:ext cx="67839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6918578" y="5252563"/>
                <a:ext cx="979915" cy="1608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893606" y="5085058"/>
                <a:ext cx="178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퇴사처리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935662" y="5526716"/>
                <a:ext cx="2907745" cy="322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751716" y="5607131"/>
                <a:ext cx="3108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퇴직직무를 생성하여 퇴사처리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480343" y="2196209"/>
              <a:ext cx="40260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ㆍ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job_id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→ </a:t>
              </a:r>
              <a:r>
                <a:rPr lang="en-US" altLang="ko-KR" dirty="0" smtClean="0">
                  <a:solidFill>
                    <a:srgbClr val="B6793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'retire' </a:t>
              </a:r>
              <a:r>
                <a:rPr lang="ko-KR" altLang="en-US" dirty="0" smtClean="0">
                  <a:solidFill>
                    <a:srgbClr val="B6793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직무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 생성하였음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10891" y="3051959"/>
              <a:ext cx="6734937" cy="2879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직사각형 39"/>
            <p:cNvSpPr/>
            <p:nvPr/>
          </p:nvSpPr>
          <p:spPr>
            <a:xfrm>
              <a:off x="4465121" y="3075709"/>
              <a:ext cx="617517" cy="24938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형 설명선 40"/>
            <p:cNvSpPr/>
            <p:nvPr/>
          </p:nvSpPr>
          <p:spPr>
            <a:xfrm>
              <a:off x="4061362" y="2921331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86896" y="3952484"/>
              <a:ext cx="617517" cy="24938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형 설명선 42"/>
            <p:cNvSpPr/>
            <p:nvPr/>
          </p:nvSpPr>
          <p:spPr>
            <a:xfrm>
              <a:off x="4071262" y="3786231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10643" y="4831277"/>
              <a:ext cx="4657108" cy="251361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형 설명선 44"/>
            <p:cNvSpPr/>
            <p:nvPr/>
          </p:nvSpPr>
          <p:spPr>
            <a:xfrm>
              <a:off x="4093034" y="4651151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pic>
          <p:nvPicPr>
            <p:cNvPr id="1027" name="Picture 3" descr="C:\Users\HU-07\Downloads\resig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957" y="4394859"/>
              <a:ext cx="1571121" cy="157112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9113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63890" y="488650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2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" name="그룹 22"/>
            <p:cNvGrpSpPr/>
            <p:nvPr/>
          </p:nvGrpSpPr>
          <p:grpSpPr>
            <a:xfrm>
              <a:off x="4325253" y="2049780"/>
              <a:ext cx="6830427" cy="4394563"/>
              <a:chOff x="4325253" y="2049780"/>
              <a:chExt cx="6830427" cy="400268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325253" y="2072640"/>
                <a:ext cx="6807200" cy="39798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58640" y="2049780"/>
                <a:ext cx="6797040" cy="3939540"/>
              </a:xfrm>
              <a:prstGeom prst="rect">
                <a:avLst/>
              </a:prstGeom>
              <a:solidFill>
                <a:srgbClr val="FFFFFF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02514" y="-391886"/>
              <a:ext cx="13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97249" y="2798529"/>
              <a:ext cx="1210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▼ </a:t>
              </a:r>
              <a:r>
                <a:rPr lang="en-US" altLang="ko-KR" sz="10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JDBC </a:t>
              </a:r>
              <a:r>
                <a:rPr lang="ko-KR" altLang="en-US" sz="10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출력화면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" name="그룹 19"/>
            <p:cNvGrpSpPr/>
            <p:nvPr/>
          </p:nvGrpSpPr>
          <p:grpSpPr>
            <a:xfrm>
              <a:off x="545541" y="2024742"/>
              <a:ext cx="3108543" cy="1709268"/>
              <a:chOff x="6751716" y="4267195"/>
              <a:chExt cx="3108543" cy="170926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809919" y="4267195"/>
                <a:ext cx="67839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6918578" y="5252563"/>
                <a:ext cx="979915" cy="1608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893606" y="5085058"/>
                <a:ext cx="178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퇴사처리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935662" y="5526716"/>
                <a:ext cx="2907745" cy="322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751716" y="5607131"/>
                <a:ext cx="3108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퇴직직무를 생성하여 퇴사처리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480343" y="2196209"/>
              <a:ext cx="4534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ㆍ퇴직메뉴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→</a:t>
              </a:r>
              <a:r>
                <a:rPr lang="en-US" altLang="ko-KR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employee_id</a:t>
              </a:r>
              <a:r>
                <a: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 →퇴직처리   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타원형 설명선 40"/>
            <p:cNvSpPr/>
            <p:nvPr/>
          </p:nvSpPr>
          <p:spPr>
            <a:xfrm>
              <a:off x="4168240" y="3467596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3" name="타원형 설명선 42"/>
            <p:cNvSpPr/>
            <p:nvPr/>
          </p:nvSpPr>
          <p:spPr>
            <a:xfrm>
              <a:off x="4201891" y="4570002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5" name="타원형 설명선 44"/>
            <p:cNvSpPr/>
            <p:nvPr/>
          </p:nvSpPr>
          <p:spPr>
            <a:xfrm>
              <a:off x="4176161" y="5209294"/>
              <a:ext cx="356259" cy="308758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68906" y="3135889"/>
              <a:ext cx="7258050" cy="258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4" name="직사각형 43"/>
            <p:cNvSpPr/>
            <p:nvPr/>
          </p:nvSpPr>
          <p:spPr>
            <a:xfrm>
              <a:off x="4629396" y="3655619"/>
              <a:ext cx="1118261" cy="239487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39292" y="4738254"/>
              <a:ext cx="1203368" cy="24938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49188" y="5296395"/>
              <a:ext cx="5195456" cy="40178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3" descr="C:\Users\HU-07\Downloads\resig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957" y="4394859"/>
              <a:ext cx="1571121" cy="1571121"/>
            </a:xfrm>
            <a:prstGeom prst="rect">
              <a:avLst/>
            </a:prstGeom>
            <a:noFill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4360" y="6228856"/>
              <a:ext cx="1068705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8" name="타원형 설명선 37"/>
            <p:cNvSpPr/>
            <p:nvPr/>
          </p:nvSpPr>
          <p:spPr>
            <a:xfrm>
              <a:off x="575959" y="5753579"/>
              <a:ext cx="599699" cy="516592"/>
            </a:xfrm>
            <a:prstGeom prst="wedgeEllipseCallout">
              <a:avLst>
                <a:gd name="adj1" fmla="val 39167"/>
                <a:gd name="adj2" fmla="val 58654"/>
              </a:avLst>
            </a:prstGeom>
            <a:solidFill>
              <a:srgbClr val="B67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latin typeface="나눔고딕" pitchFamily="50" charset="-127"/>
                  <a:ea typeface="나눔고딕" pitchFamily="50" charset="-127"/>
                </a:rPr>
                <a:t>결과</a:t>
              </a:r>
              <a:endParaRPr lang="ko-KR" altLang="en-US" sz="14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81594" y="6232566"/>
              <a:ext cx="1203368" cy="24938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113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-199515" y="466358"/>
            <a:ext cx="12387157" cy="6824775"/>
            <a:chOff x="-199515" y="466358"/>
            <a:chExt cx="12387157" cy="6824775"/>
          </a:xfrm>
        </p:grpSpPr>
        <p:sp>
          <p:nvSpPr>
            <p:cNvPr id="50" name="자유형 49"/>
            <p:cNvSpPr/>
            <p:nvPr/>
          </p:nvSpPr>
          <p:spPr>
            <a:xfrm rot="21388003">
              <a:off x="-125423" y="466358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 rot="21388003">
              <a:off x="-199515" y="561222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4826000" y="1346200"/>
              <a:ext cx="1346200" cy="0"/>
            </a:xfrm>
            <a:prstGeom prst="line">
              <a:avLst/>
            </a:prstGeom>
            <a:ln w="241300">
              <a:solidFill>
                <a:srgbClr val="FFC000">
                  <a:alpha val="2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3037107" y="763465"/>
              <a:ext cx="4932136" cy="1023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 차</a:t>
              </a:r>
              <a:endPara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177036" y="2363972"/>
              <a:ext cx="3418630" cy="461665"/>
              <a:chOff x="2830836" y="2383994"/>
              <a:chExt cx="3418630" cy="461665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37478" y="2383994"/>
                <a:ext cx="2811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개발환경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테이블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구조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 flipV="1">
                <a:off x="2850054" y="2389372"/>
                <a:ext cx="374105" cy="157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830836" y="2414772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2"/>
                    </a:solidFill>
                    <a:latin typeface="DX바른필기 M" pitchFamily="18" charset="-127"/>
                    <a:ea typeface="나눔바른고딕" panose="020B0603020101020101" pitchFamily="50" charset="-127"/>
                  </a:rPr>
                  <a:t>01</a:t>
                </a:r>
                <a:endParaRPr lang="ko-KR" altLang="en-US" sz="2000" dirty="0">
                  <a:solidFill>
                    <a:schemeClr val="accent2"/>
                  </a:solidFill>
                  <a:latin typeface="DX바른필기 M" pitchFamily="18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4177036" y="3171954"/>
              <a:ext cx="1887762" cy="461665"/>
              <a:chOff x="2830836" y="2383994"/>
              <a:chExt cx="1887762" cy="461665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437478" y="2383994"/>
                <a:ext cx="1281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주요기능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2850054" y="2389372"/>
                <a:ext cx="374105" cy="157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830836" y="2414772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2"/>
                    </a:solidFill>
                    <a:latin typeface="DX바른필기 M" pitchFamily="18" charset="-127"/>
                    <a:ea typeface="나눔바른고딕" panose="020B0603020101020101" pitchFamily="50" charset="-127"/>
                  </a:rPr>
                  <a:t>02</a:t>
                </a:r>
                <a:endParaRPr lang="ko-KR" altLang="en-US" sz="2000" dirty="0">
                  <a:solidFill>
                    <a:schemeClr val="accent2"/>
                  </a:solidFill>
                  <a:latin typeface="DX바른필기 M" pitchFamily="18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196521" y="5804450"/>
              <a:ext cx="1887762" cy="461665"/>
              <a:chOff x="2830836" y="2383994"/>
              <a:chExt cx="1887762" cy="46166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3437478" y="2383994"/>
                <a:ext cx="1281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핵심정리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 flipV="1">
                <a:off x="2850054" y="2389372"/>
                <a:ext cx="374105" cy="157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2830836" y="2414772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accent2"/>
                    </a:solidFill>
                    <a:latin typeface="DX바른필기 M" pitchFamily="18" charset="-127"/>
                    <a:ea typeface="나눔바른고딕" panose="020B0603020101020101" pitchFamily="50" charset="-127"/>
                  </a:rPr>
                  <a:t>03</a:t>
                </a:r>
                <a:endParaRPr lang="ko-KR" altLang="en-US" sz="2000" dirty="0">
                  <a:solidFill>
                    <a:schemeClr val="accent2"/>
                  </a:solidFill>
                  <a:latin typeface="DX바른필기 M" pitchFamily="18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943967" y="3812677"/>
              <a:ext cx="2601040" cy="1780514"/>
              <a:chOff x="4943967" y="3711079"/>
              <a:chExt cx="2601040" cy="1780514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4951221" y="3711079"/>
                <a:ext cx="2593786" cy="1482974"/>
                <a:chOff x="4951221" y="3622179"/>
                <a:chExt cx="2593786" cy="1482974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4958059" y="3622179"/>
                  <a:ext cx="25869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</a:t>
                  </a:r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국가 </a:t>
                  </a:r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ID</a:t>
                  </a:r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로 </a:t>
                  </a:r>
                  <a:r>
                    <a:rPr lang="ko-KR" altLang="en-US" sz="1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지점정보</a:t>
                  </a:r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조회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961478" y="3895915"/>
                  <a:ext cx="10484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</a:t>
                  </a:r>
                  <a:r>
                    <a:rPr lang="ko-KR" altLang="en-US" sz="1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부서이동</a:t>
                  </a:r>
                  <a:endParaRPr lang="ko-KR" altLang="en-US" sz="1600" dirty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958059" y="4181446"/>
                  <a:ext cx="25869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</a:t>
                  </a:r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직원 </a:t>
                  </a:r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ID</a:t>
                  </a:r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로</a:t>
                  </a:r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sz="1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특정직원</a:t>
                  </a:r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조회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4954640" y="4461708"/>
                  <a:ext cx="19555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</a:t>
                  </a:r>
                  <a:r>
                    <a:rPr lang="ko-KR" altLang="en-US" sz="1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부서별 직원 </a:t>
                  </a:r>
                  <a:r>
                    <a:rPr lang="ko-KR" altLang="en-US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조회</a:t>
                  </a:r>
                  <a:endParaRPr lang="ko-KR" altLang="en-US" sz="16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4951221" y="4766599"/>
                  <a:ext cx="178865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-</a:t>
                  </a:r>
                  <a:r>
                    <a:rPr lang="ko-KR" altLang="en-US" sz="1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급여변경</a:t>
                  </a:r>
                  <a:endParaRPr lang="ko-KR" altLang="en-US" sz="1600" dirty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4943967" y="5153039"/>
                <a:ext cx="1788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</a:t>
                </a:r>
                <a:r>
                  <a:rPr lang="ko-KR" altLang="en-US" sz="1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퇴사처리</a:t>
                </a:r>
                <a:endParaRPr lang="ko-KR" altLang="en-US" sz="1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220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grpSp>
          <p:nvGrpSpPr>
            <p:cNvPr id="2" name="그룹 45"/>
            <p:cNvGrpSpPr/>
            <p:nvPr/>
          </p:nvGrpSpPr>
          <p:grpSpPr>
            <a:xfrm>
              <a:off x="-163890" y="-391886"/>
              <a:ext cx="12389632" cy="7610447"/>
              <a:chOff x="-163890" y="-391886"/>
              <a:chExt cx="12389632" cy="7610447"/>
            </a:xfrm>
          </p:grpSpPr>
          <p:sp>
            <p:nvSpPr>
              <p:cNvPr id="7" name="타원 6"/>
              <p:cNvSpPr/>
              <p:nvPr/>
            </p:nvSpPr>
            <p:spPr>
              <a:xfrm rot="21352759">
                <a:off x="218573" y="152422"/>
                <a:ext cx="4303297" cy="1695450"/>
              </a:xfrm>
              <a:prstGeom prst="ellipse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21388003">
                <a:off x="-87323" y="463184"/>
                <a:ext cx="12313065" cy="6420407"/>
              </a:xfrm>
              <a:custGeom>
                <a:avLst/>
                <a:gdLst>
                  <a:gd name="connsiteX0" fmla="*/ 4557978 w 12313065"/>
                  <a:gd name="connsiteY0" fmla="*/ 50679 h 6420407"/>
                  <a:gd name="connsiteX1" fmla="*/ 12049483 w 12313065"/>
                  <a:gd name="connsiteY1" fmla="*/ 772399 h 6420407"/>
                  <a:gd name="connsiteX2" fmla="*/ 12313065 w 12313065"/>
                  <a:gd name="connsiteY2" fmla="*/ 2852596 h 6420407"/>
                  <a:gd name="connsiteX3" fmla="*/ 12092768 w 12313065"/>
                  <a:gd name="connsiteY3" fmla="*/ 6420407 h 6420407"/>
                  <a:gd name="connsiteX4" fmla="*/ 0 w 12313065"/>
                  <a:gd name="connsiteY4" fmla="*/ 5673730 h 6420407"/>
                  <a:gd name="connsiteX5" fmla="*/ 323922 w 12313065"/>
                  <a:gd name="connsiteY5" fmla="*/ 427645 h 6420407"/>
                  <a:gd name="connsiteX6" fmla="*/ 364090 w 12313065"/>
                  <a:gd name="connsiteY6" fmla="*/ 412002 h 6420407"/>
                  <a:gd name="connsiteX7" fmla="*/ 4557978 w 12313065"/>
                  <a:gd name="connsiteY7" fmla="*/ 50679 h 642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13065" h="6420407">
                    <a:moveTo>
                      <a:pt x="4557978" y="50679"/>
                    </a:moveTo>
                    <a:cubicBezTo>
                      <a:pt x="7009709" y="222515"/>
                      <a:pt x="9711340" y="772398"/>
                      <a:pt x="12049483" y="772399"/>
                    </a:cubicBezTo>
                    <a:lnTo>
                      <a:pt x="12313065" y="2852596"/>
                    </a:lnTo>
                    <a:lnTo>
                      <a:pt x="12092768" y="6420407"/>
                    </a:lnTo>
                    <a:lnTo>
                      <a:pt x="0" y="5673730"/>
                    </a:lnTo>
                    <a:lnTo>
                      <a:pt x="323922" y="427645"/>
                    </a:lnTo>
                    <a:lnTo>
                      <a:pt x="364090" y="412002"/>
                    </a:lnTo>
                    <a:cubicBezTo>
                      <a:pt x="1559056" y="-15533"/>
                      <a:pt x="3008618" y="-57914"/>
                      <a:pt x="4557978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21388003">
                <a:off x="-163890" y="488650"/>
                <a:ext cx="12374260" cy="6729911"/>
              </a:xfrm>
              <a:custGeom>
                <a:avLst/>
                <a:gdLst>
                  <a:gd name="connsiteX0" fmla="*/ 4557978 w 12364396"/>
                  <a:gd name="connsiteY0" fmla="*/ 50679 h 6425103"/>
                  <a:gd name="connsiteX1" fmla="*/ 12049483 w 12364396"/>
                  <a:gd name="connsiteY1" fmla="*/ 772399 h 6425103"/>
                  <a:gd name="connsiteX2" fmla="*/ 12364396 w 12364396"/>
                  <a:gd name="connsiteY2" fmla="*/ 3257699 h 6425103"/>
                  <a:gd name="connsiteX3" fmla="*/ 12168823 w 12364396"/>
                  <a:gd name="connsiteY3" fmla="*/ 6425103 h 6425103"/>
                  <a:gd name="connsiteX4" fmla="*/ 0 w 12364396"/>
                  <a:gd name="connsiteY4" fmla="*/ 5673730 h 6425103"/>
                  <a:gd name="connsiteX5" fmla="*/ 323922 w 12364396"/>
                  <a:gd name="connsiteY5" fmla="*/ 427645 h 6425103"/>
                  <a:gd name="connsiteX6" fmla="*/ 364090 w 12364396"/>
                  <a:gd name="connsiteY6" fmla="*/ 412002 h 6425103"/>
                  <a:gd name="connsiteX7" fmla="*/ 4557978 w 12364396"/>
                  <a:gd name="connsiteY7" fmla="*/ 50679 h 6425103"/>
                  <a:gd name="connsiteX0" fmla="*/ 4567842 w 12374260"/>
                  <a:gd name="connsiteY0" fmla="*/ 50679 h 6425103"/>
                  <a:gd name="connsiteX1" fmla="*/ 12059347 w 12374260"/>
                  <a:gd name="connsiteY1" fmla="*/ 772399 h 6425103"/>
                  <a:gd name="connsiteX2" fmla="*/ 12374260 w 12374260"/>
                  <a:gd name="connsiteY2" fmla="*/ 3257699 h 6425103"/>
                  <a:gd name="connsiteX3" fmla="*/ 12178687 w 12374260"/>
                  <a:gd name="connsiteY3" fmla="*/ 6425103 h 6425103"/>
                  <a:gd name="connsiteX4" fmla="*/ 0 w 12374260"/>
                  <a:gd name="connsiteY4" fmla="*/ 5988045 h 6425103"/>
                  <a:gd name="connsiteX5" fmla="*/ 333786 w 12374260"/>
                  <a:gd name="connsiteY5" fmla="*/ 427645 h 6425103"/>
                  <a:gd name="connsiteX6" fmla="*/ 373954 w 12374260"/>
                  <a:gd name="connsiteY6" fmla="*/ 412002 h 6425103"/>
                  <a:gd name="connsiteX7" fmla="*/ 4567842 w 12374260"/>
                  <a:gd name="connsiteY7" fmla="*/ 50679 h 6425103"/>
                  <a:gd name="connsiteX0" fmla="*/ 4567842 w 12374260"/>
                  <a:gd name="connsiteY0" fmla="*/ 50679 h 6729911"/>
                  <a:gd name="connsiteX1" fmla="*/ 12059347 w 12374260"/>
                  <a:gd name="connsiteY1" fmla="*/ 772399 h 6729911"/>
                  <a:gd name="connsiteX2" fmla="*/ 12374260 w 12374260"/>
                  <a:gd name="connsiteY2" fmla="*/ 3257699 h 6729911"/>
                  <a:gd name="connsiteX3" fmla="*/ 12169409 w 12374260"/>
                  <a:gd name="connsiteY3" fmla="*/ 6729911 h 6729911"/>
                  <a:gd name="connsiteX4" fmla="*/ 0 w 12374260"/>
                  <a:gd name="connsiteY4" fmla="*/ 5988045 h 6729911"/>
                  <a:gd name="connsiteX5" fmla="*/ 333786 w 12374260"/>
                  <a:gd name="connsiteY5" fmla="*/ 427645 h 6729911"/>
                  <a:gd name="connsiteX6" fmla="*/ 373954 w 12374260"/>
                  <a:gd name="connsiteY6" fmla="*/ 412002 h 6729911"/>
                  <a:gd name="connsiteX7" fmla="*/ 4567842 w 12374260"/>
                  <a:gd name="connsiteY7" fmla="*/ 50679 h 672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74260" h="6729911">
                    <a:moveTo>
                      <a:pt x="4567842" y="50679"/>
                    </a:moveTo>
                    <a:cubicBezTo>
                      <a:pt x="7019573" y="222515"/>
                      <a:pt x="9721204" y="772398"/>
                      <a:pt x="12059347" y="772399"/>
                    </a:cubicBezTo>
                    <a:lnTo>
                      <a:pt x="12374260" y="3257699"/>
                    </a:lnTo>
                    <a:lnTo>
                      <a:pt x="12169409" y="6729911"/>
                    </a:lnTo>
                    <a:lnTo>
                      <a:pt x="0" y="5988045"/>
                    </a:lnTo>
                    <a:lnTo>
                      <a:pt x="333786" y="427645"/>
                    </a:lnTo>
                    <a:lnTo>
                      <a:pt x="373954" y="412002"/>
                    </a:lnTo>
                    <a:cubicBezTo>
                      <a:pt x="1568920" y="-15533"/>
                      <a:pt x="3018482" y="-57914"/>
                      <a:pt x="4567842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prstClr val="white"/>
                    </a:solidFill>
                  </a:rPr>
                  <a:t>①</a:t>
                </a: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0117825" y="187517"/>
                <a:ext cx="1467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ko-KR" altLang="en-US" sz="28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주요기능</a:t>
                </a:r>
                <a:endParaRPr lang="en-US" altLang="ko-KR" sz="28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3" name="그룹 22"/>
              <p:cNvGrpSpPr/>
              <p:nvPr/>
            </p:nvGrpSpPr>
            <p:grpSpPr>
              <a:xfrm>
                <a:off x="4325253" y="2049780"/>
                <a:ext cx="6830427" cy="4394563"/>
                <a:chOff x="4325253" y="2049780"/>
                <a:chExt cx="6830427" cy="4002681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4325253" y="2072640"/>
                  <a:ext cx="6807200" cy="39798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358640" y="2049780"/>
                  <a:ext cx="6797040" cy="3939540"/>
                </a:xfrm>
                <a:prstGeom prst="rect">
                  <a:avLst/>
                </a:prstGeom>
                <a:solidFill>
                  <a:srgbClr val="FFFFFF">
                    <a:alpha val="21961"/>
                  </a:srgb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602514" y="-391886"/>
                <a:ext cx="130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97249" y="2798529"/>
                <a:ext cx="12105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▼ </a:t>
                </a:r>
                <a:r>
                  <a:rPr lang="en-US" altLang="ko-KR" sz="10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JDBC </a:t>
                </a:r>
                <a:r>
                  <a:rPr lang="ko-KR" altLang="en-US" sz="105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출력화면</a:t>
                </a:r>
                <a:endPara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" name="그룹 19"/>
              <p:cNvGrpSpPr/>
              <p:nvPr/>
            </p:nvGrpSpPr>
            <p:grpSpPr>
              <a:xfrm>
                <a:off x="545541" y="2024742"/>
                <a:ext cx="3108543" cy="1709268"/>
                <a:chOff x="6751716" y="4267195"/>
                <a:chExt cx="3108543" cy="1709268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6809919" y="4267195"/>
                  <a:ext cx="6783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6600" dirty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>
                  <a:off x="6918578" y="5252563"/>
                  <a:ext cx="979915" cy="1608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6893606" y="5085058"/>
                  <a:ext cx="178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퇴사처리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>
                  <a:off x="6935662" y="5526716"/>
                  <a:ext cx="2907745" cy="322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6751716" y="5607131"/>
                  <a:ext cx="3108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  퇴직직무를 생성하여 퇴사처리</a:t>
                  </a:r>
                  <a:endPara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4480343" y="2196209"/>
                <a:ext cx="45347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ㆍ퇴직메뉴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→</a:t>
                </a:r>
                <a:r>
                  <a:rPr lang="en-US" altLang="ko-KR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employee_id</a:t>
                </a:r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입력 →퇴직처리   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타원형 설명선 40"/>
              <p:cNvSpPr/>
              <p:nvPr/>
            </p:nvSpPr>
            <p:spPr>
              <a:xfrm>
                <a:off x="4168240" y="3467596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43" name="타원형 설명선 42"/>
              <p:cNvSpPr/>
              <p:nvPr/>
            </p:nvSpPr>
            <p:spPr>
              <a:xfrm>
                <a:off x="4201891" y="4570002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45" name="타원형 설명선 44"/>
              <p:cNvSpPr/>
              <p:nvPr/>
            </p:nvSpPr>
            <p:spPr>
              <a:xfrm>
                <a:off x="4176161" y="5209294"/>
                <a:ext cx="356259" cy="308758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568906" y="3135889"/>
                <a:ext cx="7258050" cy="2581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4" name="직사각형 43"/>
              <p:cNvSpPr/>
              <p:nvPr/>
            </p:nvSpPr>
            <p:spPr>
              <a:xfrm>
                <a:off x="4629396" y="3655619"/>
                <a:ext cx="1118261" cy="239487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639292" y="4738254"/>
                <a:ext cx="1203368" cy="249382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649188" y="5296395"/>
                <a:ext cx="5195456" cy="401782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Picture 3" descr="C:\Users\HU-07\Downloads\resign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78957" y="4394859"/>
                <a:ext cx="1571121" cy="1571121"/>
              </a:xfrm>
              <a:prstGeom prst="rect">
                <a:avLst/>
              </a:prstGeom>
              <a:noFill/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44360" y="6228856"/>
                <a:ext cx="1068705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8" name="타원형 설명선 37"/>
              <p:cNvSpPr/>
              <p:nvPr/>
            </p:nvSpPr>
            <p:spPr>
              <a:xfrm>
                <a:off x="575959" y="5753579"/>
                <a:ext cx="599699" cy="516592"/>
              </a:xfrm>
              <a:prstGeom prst="wedgeEllipseCallout">
                <a:avLst>
                  <a:gd name="adj1" fmla="val 39167"/>
                  <a:gd name="adj2" fmla="val 58654"/>
                </a:avLst>
              </a:prstGeom>
              <a:solidFill>
                <a:srgbClr val="B679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latin typeface="나눔고딕" pitchFamily="50" charset="-127"/>
                    <a:ea typeface="나눔고딕" pitchFamily="50" charset="-127"/>
                  </a:rPr>
                  <a:t>결과</a:t>
                </a:r>
                <a:endParaRPr lang="ko-KR" altLang="en-US" sz="14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181594" y="6232566"/>
                <a:ext cx="1203368" cy="249382"/>
              </a:xfrm>
              <a:prstGeom prst="rect">
                <a:avLst/>
              </a:prstGeom>
              <a:noFill/>
              <a:ln w="28575"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3"/>
            <p:cNvGrpSpPr/>
            <p:nvPr/>
          </p:nvGrpSpPr>
          <p:grpSpPr>
            <a:xfrm>
              <a:off x="4100512" y="1185108"/>
              <a:ext cx="6830427" cy="4808220"/>
              <a:chOff x="4289627" y="1800398"/>
              <a:chExt cx="6830427" cy="4808220"/>
            </a:xfrm>
          </p:grpSpPr>
          <p:grpSp>
            <p:nvGrpSpPr>
              <p:cNvPr id="6" name="그룹 22"/>
              <p:cNvGrpSpPr/>
              <p:nvPr/>
            </p:nvGrpSpPr>
            <p:grpSpPr>
              <a:xfrm>
                <a:off x="4289627" y="1800398"/>
                <a:ext cx="6830427" cy="4808220"/>
                <a:chOff x="4325253" y="2049780"/>
                <a:chExt cx="6830427" cy="4002681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4325253" y="2072640"/>
                  <a:ext cx="6807200" cy="39798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4358640" y="2049780"/>
                  <a:ext cx="6797040" cy="3939540"/>
                </a:xfrm>
                <a:prstGeom prst="rect">
                  <a:avLst/>
                </a:prstGeom>
                <a:solidFill>
                  <a:srgbClr val="FFFFFF">
                    <a:alpha val="21961"/>
                  </a:srgb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4459397" y="2433963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4366260" y="1154430"/>
              <a:ext cx="1554480" cy="411480"/>
            </a:xfrm>
            <a:prstGeom prst="rect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>
                  <a:latin typeface="나눔손글씨 붓" pitchFamily="66" charset="-127"/>
                  <a:ea typeface="나눔손글씨 붓" pitchFamily="66" charset="-127"/>
                </a:rPr>
                <a:t>결과확인</a:t>
              </a:r>
              <a:endParaRPr lang="ko-KR" altLang="en-US" sz="2800" dirty="0">
                <a:latin typeface="나눔손글씨 붓" pitchFamily="66" charset="-127"/>
                <a:ea typeface="나눔손글씨 붓" pitchFamily="66" charset="-127"/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50393" y="1720467"/>
              <a:ext cx="7415893" cy="3892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TextBox 39"/>
            <p:cNvSpPr txBox="1"/>
            <p:nvPr/>
          </p:nvSpPr>
          <p:spPr>
            <a:xfrm>
              <a:off x="4278448" y="5693772"/>
              <a:ext cx="2444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0070C0"/>
                  </a:solidFill>
                  <a:latin typeface="나눔손글씨 펜" pitchFamily="66" charset="-127"/>
                  <a:ea typeface="나눔손글씨 펜" pitchFamily="66" charset="-127"/>
                </a:rPr>
                <a:t>↙</a:t>
              </a:r>
              <a:r>
                <a:rPr lang="en-US" altLang="ko-KR" sz="2000" dirty="0" smtClean="0">
                  <a:solidFill>
                    <a:srgbClr val="0070C0"/>
                  </a:solidFill>
                  <a:latin typeface="나눔손글씨 펜" pitchFamily="66" charset="-127"/>
                  <a:ea typeface="나눔손글씨 펜" pitchFamily="66" charset="-127"/>
                </a:rPr>
                <a:t>190</a:t>
              </a:r>
              <a:r>
                <a:rPr lang="ko-KR" altLang="en-US" sz="2000" dirty="0" smtClean="0">
                  <a:solidFill>
                    <a:srgbClr val="0070C0"/>
                  </a:solidFill>
                  <a:latin typeface="나눔손글씨 펜" pitchFamily="66" charset="-127"/>
                  <a:ea typeface="나눔손글씨 펜" pitchFamily="66" charset="-127"/>
                </a:rPr>
                <a:t>번 사원의 직무기록 확인</a:t>
              </a:r>
              <a:endParaRPr lang="ko-KR" altLang="en-US" sz="2000" dirty="0">
                <a:solidFill>
                  <a:srgbClr val="0070C0"/>
                </a:solidFill>
                <a:latin typeface="나눔손글씨 펜" pitchFamily="66" charset="-127"/>
                <a:ea typeface="나눔손글씨 펜" pitchFamily="66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1168" y="1427605"/>
              <a:ext cx="1402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▼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JOB_HISTORY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확인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76997" y="1746992"/>
              <a:ext cx="690090" cy="226952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63339" y="2392877"/>
              <a:ext cx="958603" cy="190666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041568" y="3111333"/>
              <a:ext cx="7453746" cy="2491181"/>
            </a:xfrm>
            <a:prstGeom prst="rect">
              <a:avLst/>
            </a:prstGeom>
            <a:noFill/>
            <a:ln w="28575">
              <a:solidFill>
                <a:srgbClr val="B679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113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/>
        </p:nvGrpSpPr>
        <p:grpSpPr>
          <a:xfrm>
            <a:off x="-163890" y="-275772"/>
            <a:ext cx="12389632" cy="7494333"/>
            <a:chOff x="-163890" y="-275772"/>
            <a:chExt cx="12389632" cy="7494333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63890" y="488650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①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4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핵심정리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1021389" y="1566887"/>
              <a:ext cx="2906518" cy="1824919"/>
              <a:chOff x="1137501" y="1508831"/>
              <a:chExt cx="2906518" cy="1824919"/>
            </a:xfrm>
          </p:grpSpPr>
          <p:grpSp>
            <p:nvGrpSpPr>
              <p:cNvPr id="48" name="그룹 72"/>
              <p:cNvGrpSpPr/>
              <p:nvPr/>
            </p:nvGrpSpPr>
            <p:grpSpPr>
              <a:xfrm>
                <a:off x="1137501" y="1508831"/>
                <a:ext cx="2906518" cy="796258"/>
                <a:chOff x="524339" y="2511129"/>
                <a:chExt cx="3342580" cy="940100"/>
              </a:xfrm>
            </p:grpSpPr>
            <p:cxnSp>
              <p:nvCxnSpPr>
                <p:cNvPr id="82" name="직선 연결선 81"/>
                <p:cNvCxnSpPr/>
                <p:nvPr/>
              </p:nvCxnSpPr>
              <p:spPr>
                <a:xfrm flipV="1">
                  <a:off x="614148" y="2670629"/>
                  <a:ext cx="2726047" cy="17155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586035" y="2511129"/>
                  <a:ext cx="2912249" cy="389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국가 </a:t>
                  </a:r>
                  <a:r>
                    <a:rPr lang="en-US" altLang="ko-KR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ID</a:t>
                  </a:r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로 지점정보 조회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84" name="직선 연결선 83"/>
                <p:cNvCxnSpPr/>
                <p:nvPr/>
              </p:nvCxnSpPr>
              <p:spPr>
                <a:xfrm flipV="1">
                  <a:off x="633380" y="2965012"/>
                  <a:ext cx="3011965" cy="11901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524339" y="3061721"/>
                  <a:ext cx="3342580" cy="389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Countries &amp; Locations </a:t>
                  </a:r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조인</a:t>
                  </a:r>
                  <a:endPara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1805589" y="2295087"/>
                <a:ext cx="1223361" cy="1038663"/>
                <a:chOff x="1087864" y="4510825"/>
                <a:chExt cx="1938787" cy="1423686"/>
              </a:xfrm>
            </p:grpSpPr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7864" y="4510825"/>
                  <a:ext cx="1066495" cy="1066495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5556" y="4893416"/>
                  <a:ext cx="1041095" cy="1041095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grpSp>
          <p:nvGrpSpPr>
            <p:cNvPr id="103" name="그룹 102"/>
            <p:cNvGrpSpPr/>
            <p:nvPr/>
          </p:nvGrpSpPr>
          <p:grpSpPr>
            <a:xfrm>
              <a:off x="4674761" y="-275772"/>
              <a:ext cx="2682771" cy="3644241"/>
              <a:chOff x="4500588" y="-391886"/>
              <a:chExt cx="2682771" cy="364424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602514" y="-391886"/>
                <a:ext cx="130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0" name="그룹 79"/>
              <p:cNvGrpSpPr/>
              <p:nvPr/>
            </p:nvGrpSpPr>
            <p:grpSpPr>
              <a:xfrm>
                <a:off x="4500588" y="1437170"/>
                <a:ext cx="2682771" cy="796258"/>
                <a:chOff x="524338" y="2511129"/>
                <a:chExt cx="3085263" cy="940100"/>
              </a:xfrm>
            </p:grpSpPr>
            <p:cxnSp>
              <p:nvCxnSpPr>
                <p:cNvPr id="72" name="직선 연결선 71"/>
                <p:cNvCxnSpPr>
                  <a:endCxn id="73" idx="3"/>
                </p:cNvCxnSpPr>
                <p:nvPr/>
              </p:nvCxnSpPr>
              <p:spPr>
                <a:xfrm>
                  <a:off x="614147" y="2687784"/>
                  <a:ext cx="1152167" cy="18098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586035" y="2511129"/>
                  <a:ext cx="1180280" cy="389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부서이동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74" name="직선 연결선 73"/>
                <p:cNvCxnSpPr/>
                <p:nvPr/>
              </p:nvCxnSpPr>
              <p:spPr>
                <a:xfrm>
                  <a:off x="633380" y="2976914"/>
                  <a:ext cx="2976221" cy="3405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524338" y="3061721"/>
                  <a:ext cx="2051082" cy="389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부서정보 </a:t>
                  </a:r>
                  <a:r>
                    <a:rPr lang="en-US" altLang="ko-KR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Update</a:t>
                  </a:r>
                </a:p>
              </p:txBody>
            </p:sp>
          </p:grp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096927" y="2329482"/>
                <a:ext cx="922873" cy="922873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05" name="그룹 104"/>
            <p:cNvGrpSpPr/>
            <p:nvPr/>
          </p:nvGrpSpPr>
          <p:grpSpPr>
            <a:xfrm>
              <a:off x="1122822" y="4194841"/>
              <a:ext cx="2519941" cy="2072609"/>
              <a:chOff x="1238934" y="4194841"/>
              <a:chExt cx="2519941" cy="2072609"/>
            </a:xfrm>
          </p:grpSpPr>
          <p:grpSp>
            <p:nvGrpSpPr>
              <p:cNvPr id="49" name="그룹 73"/>
              <p:cNvGrpSpPr/>
              <p:nvPr/>
            </p:nvGrpSpPr>
            <p:grpSpPr>
              <a:xfrm>
                <a:off x="1238934" y="4194841"/>
                <a:ext cx="2519941" cy="796258"/>
                <a:chOff x="524338" y="2511129"/>
                <a:chExt cx="2898004" cy="940100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flipV="1">
                  <a:off x="614148" y="2681830"/>
                  <a:ext cx="1960960" cy="5954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586034" y="2511129"/>
                  <a:ext cx="2201487" cy="389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err="1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직무별</a:t>
                  </a:r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직원 조회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79" name="직선 연결선 78"/>
                <p:cNvCxnSpPr/>
                <p:nvPr/>
              </p:nvCxnSpPr>
              <p:spPr>
                <a:xfrm flipV="1">
                  <a:off x="633380" y="2958765"/>
                  <a:ext cx="2616171" cy="1814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/>
                <p:cNvSpPr txBox="1"/>
                <p:nvPr/>
              </p:nvSpPr>
              <p:spPr>
                <a:xfrm>
                  <a:off x="524338" y="3061721"/>
                  <a:ext cx="2898004" cy="389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Employees &amp; Jobs </a:t>
                  </a:r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조인</a:t>
                  </a:r>
                  <a:endPara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31144" y="5224145"/>
                <a:ext cx="1043305" cy="1043305"/>
              </a:xfrm>
              <a:prstGeom prst="rect">
                <a:avLst/>
              </a:prstGeom>
              <a:effectLst/>
            </p:spPr>
          </p:pic>
        </p:grpSp>
        <p:grpSp>
          <p:nvGrpSpPr>
            <p:cNvPr id="101" name="그룹 100"/>
            <p:cNvGrpSpPr/>
            <p:nvPr/>
          </p:nvGrpSpPr>
          <p:grpSpPr>
            <a:xfrm>
              <a:off x="8160923" y="1555226"/>
              <a:ext cx="3138873" cy="1737703"/>
              <a:chOff x="7740009" y="1424598"/>
              <a:chExt cx="3138873" cy="1737703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9364331" y="2088749"/>
                <a:ext cx="1514551" cy="467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28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8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주요기능</a:t>
                </a:r>
                <a:endParaRPr lang="en-US" altLang="ko-KR" sz="28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52" name="그룹 100"/>
              <p:cNvGrpSpPr/>
              <p:nvPr/>
            </p:nvGrpSpPr>
            <p:grpSpPr>
              <a:xfrm>
                <a:off x="7740009" y="1424598"/>
                <a:ext cx="2788062" cy="802742"/>
                <a:chOff x="8240708" y="2740999"/>
                <a:chExt cx="2848198" cy="898665"/>
              </a:xfrm>
            </p:grpSpPr>
            <p:grpSp>
              <p:nvGrpSpPr>
                <p:cNvPr id="59" name="그룹 91"/>
                <p:cNvGrpSpPr/>
                <p:nvPr/>
              </p:nvGrpSpPr>
              <p:grpSpPr>
                <a:xfrm>
                  <a:off x="8240708" y="2748258"/>
                  <a:ext cx="2848198" cy="891406"/>
                  <a:chOff x="586035" y="2511129"/>
                  <a:chExt cx="3206352" cy="940100"/>
                </a:xfrm>
              </p:grpSpPr>
              <p:cxnSp>
                <p:nvCxnSpPr>
                  <p:cNvPr id="62" name="직선 연결선 61"/>
                  <p:cNvCxnSpPr/>
                  <p:nvPr/>
                </p:nvCxnSpPr>
                <p:spPr>
                  <a:xfrm flipV="1">
                    <a:off x="614148" y="2670629"/>
                    <a:ext cx="2726047" cy="17155"/>
                  </a:xfrm>
                  <a:prstGeom prst="line">
                    <a:avLst/>
                  </a:prstGeom>
                  <a:ln w="241300">
                    <a:solidFill>
                      <a:srgbClr val="FFC000">
                        <a:alpha val="24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86035" y="2511129"/>
                    <a:ext cx="2912249" cy="389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ko-KR" altLang="en-US" b="1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cxnSp>
                <p:nvCxnSpPr>
                  <p:cNvPr id="64" name="직선 연결선 63"/>
                  <p:cNvCxnSpPr/>
                  <p:nvPr/>
                </p:nvCxnSpPr>
                <p:spPr>
                  <a:xfrm flipV="1">
                    <a:off x="715075" y="2949705"/>
                    <a:ext cx="3077312" cy="27208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622373" y="3061722"/>
                    <a:ext cx="2921969" cy="3895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찾고 싶은 직원정보만 조회</a:t>
                    </a:r>
                    <a:endParaRPr lang="en-US" altLang="ko-KR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8320533" y="2740999"/>
                  <a:ext cx="25869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직원 </a:t>
                  </a:r>
                  <a:r>
                    <a:rPr lang="en-US" altLang="ko-KR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ID</a:t>
                  </a:r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로</a:t>
                  </a:r>
                  <a:r>
                    <a:rPr lang="en-US" altLang="ko-KR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특정직원 조회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760412" y="2329303"/>
                <a:ext cx="832998" cy="8329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06" name="그룹 105"/>
            <p:cNvGrpSpPr/>
            <p:nvPr/>
          </p:nvGrpSpPr>
          <p:grpSpPr>
            <a:xfrm>
              <a:off x="4431681" y="4175795"/>
              <a:ext cx="3093125" cy="2006806"/>
              <a:chOff x="4301055" y="4175795"/>
              <a:chExt cx="3093125" cy="2006806"/>
            </a:xfrm>
          </p:grpSpPr>
          <p:grpSp>
            <p:nvGrpSpPr>
              <p:cNvPr id="51" name="그룹 113"/>
              <p:cNvGrpSpPr/>
              <p:nvPr/>
            </p:nvGrpSpPr>
            <p:grpSpPr>
              <a:xfrm>
                <a:off x="4301055" y="4175795"/>
                <a:ext cx="3093125" cy="796258"/>
                <a:chOff x="6838800" y="5085058"/>
                <a:chExt cx="3159840" cy="891405"/>
              </a:xfrm>
            </p:grpSpPr>
            <p:cxnSp>
              <p:nvCxnSpPr>
                <p:cNvPr id="67" name="직선 연결선 66"/>
                <p:cNvCxnSpPr/>
                <p:nvPr/>
              </p:nvCxnSpPr>
              <p:spPr>
                <a:xfrm>
                  <a:off x="6918578" y="5252563"/>
                  <a:ext cx="979915" cy="1608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6893606" y="5085058"/>
                  <a:ext cx="178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급여변경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>
                  <a:off x="6935662" y="5526716"/>
                  <a:ext cx="2907745" cy="322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6838800" y="5607131"/>
                  <a:ext cx="3159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최소</a:t>
                  </a:r>
                  <a:r>
                    <a:rPr lang="en-US" altLang="ko-KR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</a:t>
                  </a:r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최대 급여 범위에 맞게 설정</a:t>
                  </a:r>
                  <a:endPara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195515" y="5186866"/>
                <a:ext cx="995735" cy="995735"/>
              </a:xfrm>
              <a:prstGeom prst="rect">
                <a:avLst/>
              </a:prstGeom>
            </p:spPr>
          </p:pic>
        </p:grpSp>
        <p:grpSp>
          <p:nvGrpSpPr>
            <p:cNvPr id="102" name="그룹 101"/>
            <p:cNvGrpSpPr/>
            <p:nvPr/>
          </p:nvGrpSpPr>
          <p:grpSpPr>
            <a:xfrm>
              <a:off x="8136940" y="4220749"/>
              <a:ext cx="3042910" cy="1861644"/>
              <a:chOff x="7977283" y="4177206"/>
              <a:chExt cx="3042910" cy="1861644"/>
            </a:xfrm>
          </p:grpSpPr>
          <p:grpSp>
            <p:nvGrpSpPr>
              <p:cNvPr id="53" name="그룹 38"/>
              <p:cNvGrpSpPr/>
              <p:nvPr/>
            </p:nvGrpSpPr>
            <p:grpSpPr>
              <a:xfrm>
                <a:off x="7977283" y="4177206"/>
                <a:ext cx="3042910" cy="796258"/>
                <a:chOff x="6751716" y="5085058"/>
                <a:chExt cx="3108543" cy="891405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6918578" y="5252563"/>
                  <a:ext cx="979915" cy="1608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6893606" y="5085058"/>
                  <a:ext cx="178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퇴사처리</a:t>
                  </a:r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6935662" y="5526716"/>
                  <a:ext cx="2907745" cy="322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751716" y="5607131"/>
                  <a:ext cx="3108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  퇴직직무를 생성하여 퇴사처리</a:t>
                  </a:r>
                  <a:endPara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93" name="Picture 3" descr="C:\Users\HU-07\Downloads\resig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8918007" y="5099709"/>
                <a:ext cx="939141" cy="939141"/>
              </a:xfrm>
              <a:prstGeom prst="rect">
                <a:avLst/>
              </a:prstGeom>
              <a:noFill/>
            </p:spPr>
          </p:pic>
        </p:grpSp>
        <p:cxnSp>
          <p:nvCxnSpPr>
            <p:cNvPr id="95" name="직선 연결선 94"/>
            <p:cNvCxnSpPr/>
            <p:nvPr/>
          </p:nvCxnSpPr>
          <p:spPr>
            <a:xfrm>
              <a:off x="895350" y="3638550"/>
              <a:ext cx="10439400" cy="158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5400000">
              <a:off x="1724025" y="3705225"/>
              <a:ext cx="4933950" cy="158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rot="5400000">
              <a:off x="5347149" y="3724275"/>
              <a:ext cx="4933950" cy="1588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113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-1"/>
            <a:ext cx="12192000" cy="6858001"/>
            <a:chOff x="1428728" y="1000114"/>
            <a:chExt cx="6786610" cy="3500462"/>
          </a:xfrm>
        </p:grpSpPr>
        <p:sp>
          <p:nvSpPr>
            <p:cNvPr id="39" name="직사각형 38"/>
            <p:cNvSpPr/>
            <p:nvPr/>
          </p:nvSpPr>
          <p:spPr>
            <a:xfrm>
              <a:off x="1428728" y="1000114"/>
              <a:ext cx="6786610" cy="3500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rgbClr val="756961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10"/>
            <p:cNvGrpSpPr/>
            <p:nvPr/>
          </p:nvGrpSpPr>
          <p:grpSpPr>
            <a:xfrm>
              <a:off x="4088218" y="1681685"/>
              <a:ext cx="1290449" cy="1503469"/>
              <a:chOff x="3987648" y="1357833"/>
              <a:chExt cx="1290449" cy="1503469"/>
            </a:xfrm>
          </p:grpSpPr>
          <p:pic>
            <p:nvPicPr>
              <p:cNvPr id="73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014102" y="1357833"/>
                <a:ext cx="1221386" cy="1058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4" name="TextBox 8"/>
              <p:cNvSpPr txBox="1"/>
              <p:nvPr/>
            </p:nvSpPr>
            <p:spPr>
              <a:xfrm>
                <a:off x="3987648" y="2498195"/>
                <a:ext cx="1290449" cy="18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5">
                        <a:lumMod val="75000"/>
                      </a:schemeClr>
                    </a:solidFill>
                    <a:latin typeface="나눔스퀘어" pitchFamily="50" charset="-127"/>
                    <a:ea typeface="나눔스퀘어" pitchFamily="50" charset="-127"/>
                  </a:rPr>
                  <a:t>환영합니다 </a:t>
                </a:r>
                <a:r>
                  <a:rPr lang="en-US" altLang="ko-KR" b="1" dirty="0" smtClean="0">
                    <a:solidFill>
                      <a:schemeClr val="accent5">
                        <a:lumMod val="75000"/>
                      </a:schemeClr>
                    </a:solidFill>
                    <a:latin typeface="나눔스퀘어" pitchFamily="50" charset="-127"/>
                    <a:ea typeface="나눔스퀘어" pitchFamily="50" charset="-127"/>
                  </a:rPr>
                  <a:t>Human</a:t>
                </a:r>
                <a:r>
                  <a:rPr lang="ko-KR" altLang="en-US" b="1" dirty="0" smtClean="0">
                    <a:solidFill>
                      <a:schemeClr val="accent5">
                        <a:lumMod val="75000"/>
                      </a:schemeClr>
                    </a:solidFill>
                    <a:latin typeface="나눔스퀘어" pitchFamily="50" charset="-127"/>
                    <a:ea typeface="나눔스퀘어" pitchFamily="50" charset="-127"/>
                  </a:rPr>
                  <a:t>님</a:t>
                </a:r>
                <a:r>
                  <a:rPr lang="en-US" altLang="ko-KR" b="1" dirty="0" smtClean="0">
                    <a:solidFill>
                      <a:schemeClr val="accent5">
                        <a:lumMod val="75000"/>
                      </a:schemeClr>
                    </a:solidFill>
                    <a:latin typeface="나눔스퀘어" pitchFamily="50" charset="-127"/>
                    <a:ea typeface="나눔스퀘어" pitchFamily="50" charset="-127"/>
                  </a:rPr>
                  <a:t>!</a:t>
                </a:r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  <a:latin typeface="나눔스퀘어" pitchFamily="50" charset="-127"/>
                  <a:ea typeface="나눔스퀘어" pitchFamily="50" charset="-127"/>
                </a:endParaRPr>
              </a:p>
            </p:txBody>
          </p:sp>
          <p:sp>
            <p:nvSpPr>
              <p:cNvPr id="75" name="TextBox 9"/>
              <p:cNvSpPr txBox="1"/>
              <p:nvPr/>
            </p:nvSpPr>
            <p:spPr>
              <a:xfrm>
                <a:off x="4243929" y="2719916"/>
                <a:ext cx="813066" cy="14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메뉴를 선택해주세요</a:t>
                </a:r>
                <a:endParaRPr lang="ko-KR" altLang="en-US" sz="1200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1428728" y="1000114"/>
              <a:ext cx="6786610" cy="35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contrast="-30000"/>
            </a:blip>
            <a:srcRect/>
            <a:stretch>
              <a:fillRect/>
            </a:stretch>
          </p:blipFill>
          <p:spPr bwMode="auto">
            <a:xfrm>
              <a:off x="1481116" y="1052502"/>
              <a:ext cx="1428760" cy="27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3" name="Picture 10"/>
            <p:cNvPicPr>
              <a:picLocks noChangeAspect="1" noChangeArrowheads="1"/>
            </p:cNvPicPr>
            <p:nvPr/>
          </p:nvPicPr>
          <p:blipFill>
            <a:blip r:embed="rId4" cstate="print">
              <a:lum contrast="-30000"/>
            </a:blip>
            <a:srcRect/>
            <a:stretch>
              <a:fillRect/>
            </a:stretch>
          </p:blipFill>
          <p:spPr bwMode="auto">
            <a:xfrm>
              <a:off x="8001024" y="1114415"/>
              <a:ext cx="152393" cy="140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11"/>
            <p:cNvPicPr>
              <a:picLocks noChangeAspect="1" noChangeArrowheads="1"/>
            </p:cNvPicPr>
            <p:nvPr/>
          </p:nvPicPr>
          <p:blipFill>
            <a:blip r:embed="rId5" cstate="print">
              <a:lum contrast="-30000"/>
            </a:blip>
            <a:srcRect/>
            <a:stretch>
              <a:fillRect/>
            </a:stretch>
          </p:blipFill>
          <p:spPr bwMode="auto">
            <a:xfrm>
              <a:off x="7848624" y="1123940"/>
              <a:ext cx="142876" cy="12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5" name="그룹 43"/>
            <p:cNvGrpSpPr/>
            <p:nvPr/>
          </p:nvGrpSpPr>
          <p:grpSpPr>
            <a:xfrm>
              <a:off x="2504887" y="3519493"/>
              <a:ext cx="4889875" cy="657162"/>
              <a:chOff x="2485837" y="3471868"/>
              <a:chExt cx="4889875" cy="657162"/>
            </a:xfrm>
          </p:grpSpPr>
          <p:grpSp>
            <p:nvGrpSpPr>
              <p:cNvPr id="46" name="그룹 38"/>
              <p:cNvGrpSpPr/>
              <p:nvPr/>
            </p:nvGrpSpPr>
            <p:grpSpPr>
              <a:xfrm>
                <a:off x="3279733" y="3496330"/>
                <a:ext cx="459715" cy="632700"/>
                <a:chOff x="3232108" y="3496330"/>
                <a:chExt cx="459715" cy="632700"/>
              </a:xfrm>
            </p:grpSpPr>
            <p:sp>
              <p:nvSpPr>
                <p:cNvPr id="71" name="TextBox 14"/>
                <p:cNvSpPr txBox="1"/>
                <p:nvPr/>
              </p:nvSpPr>
              <p:spPr>
                <a:xfrm>
                  <a:off x="3232108" y="3971934"/>
                  <a:ext cx="459715" cy="157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나눔바른고딕OTF Light" pitchFamily="50" charset="-127"/>
                      <a:ea typeface="나눔바른고딕OTF Light" pitchFamily="50" charset="-127"/>
                    </a:rPr>
                    <a:t>사원관리</a:t>
                  </a:r>
                  <a:endParaRPr lang="ko-KR" altLang="en-US" sz="1400" dirty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endParaRPr>
                </a:p>
              </p:txBody>
            </p:sp>
            <p:pic>
              <p:nvPicPr>
                <p:cNvPr id="72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271826" y="3496330"/>
                  <a:ext cx="409578" cy="4428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47" name="그룹 36"/>
              <p:cNvGrpSpPr/>
              <p:nvPr/>
            </p:nvGrpSpPr>
            <p:grpSpPr>
              <a:xfrm>
                <a:off x="4017926" y="3551647"/>
                <a:ext cx="459714" cy="577383"/>
                <a:chOff x="3922676" y="3551647"/>
                <a:chExt cx="459714" cy="577383"/>
              </a:xfrm>
            </p:grpSpPr>
            <p:sp>
              <p:nvSpPr>
                <p:cNvPr id="69" name="TextBox 13"/>
                <p:cNvSpPr txBox="1"/>
                <p:nvPr/>
              </p:nvSpPr>
              <p:spPr>
                <a:xfrm>
                  <a:off x="3922676" y="3971934"/>
                  <a:ext cx="459714" cy="157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나눔바른고딕OTF Light" pitchFamily="50" charset="-127"/>
                      <a:ea typeface="나눔바른고딕OTF Light" pitchFamily="50" charset="-127"/>
                    </a:rPr>
                    <a:t>직무기록</a:t>
                  </a:r>
                  <a:endParaRPr lang="ko-KR" altLang="en-US" sz="1400" dirty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endParaRPr>
                </a:p>
              </p:txBody>
            </p:sp>
            <p:pic>
              <p:nvPicPr>
                <p:cNvPr id="70" name="Picture 5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967157" y="3551647"/>
                  <a:ext cx="376240" cy="4037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48" name="그룹 35"/>
              <p:cNvGrpSpPr/>
              <p:nvPr/>
            </p:nvGrpSpPr>
            <p:grpSpPr>
              <a:xfrm>
                <a:off x="4737069" y="3550800"/>
                <a:ext cx="459714" cy="578230"/>
                <a:chOff x="4651344" y="3550800"/>
                <a:chExt cx="459714" cy="578230"/>
              </a:xfrm>
            </p:grpSpPr>
            <p:sp>
              <p:nvSpPr>
                <p:cNvPr id="67" name="TextBox 15"/>
                <p:cNvSpPr txBox="1"/>
                <p:nvPr/>
              </p:nvSpPr>
              <p:spPr>
                <a:xfrm>
                  <a:off x="4651344" y="3971934"/>
                  <a:ext cx="459714" cy="157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나눔바른고딕OTF Light" pitchFamily="50" charset="-127"/>
                      <a:ea typeface="나눔바른고딕OTF Light" pitchFamily="50" charset="-127"/>
                    </a:rPr>
                    <a:t>부서관리</a:t>
                  </a:r>
                  <a:endParaRPr lang="ko-KR" altLang="en-US" sz="1400" dirty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endParaRPr>
                </a:p>
              </p:txBody>
            </p:sp>
            <p:pic>
              <p:nvPicPr>
                <p:cNvPr id="68" name="Picture 6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738686" y="3550800"/>
                  <a:ext cx="285752" cy="4055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49" name="그룹 34"/>
              <p:cNvGrpSpPr/>
              <p:nvPr/>
            </p:nvGrpSpPr>
            <p:grpSpPr>
              <a:xfrm>
                <a:off x="5482915" y="3518346"/>
                <a:ext cx="503555" cy="601159"/>
                <a:chOff x="5359090" y="3518346"/>
                <a:chExt cx="503555" cy="601159"/>
              </a:xfrm>
            </p:grpSpPr>
            <p:sp>
              <p:nvSpPr>
                <p:cNvPr id="65" name="TextBox 16"/>
                <p:cNvSpPr txBox="1"/>
                <p:nvPr/>
              </p:nvSpPr>
              <p:spPr>
                <a:xfrm>
                  <a:off x="5359090" y="3962409"/>
                  <a:ext cx="459714" cy="157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나눔바른고딕OTF Light" pitchFamily="50" charset="-127"/>
                      <a:ea typeface="나눔바른고딕OTF Light" pitchFamily="50" charset="-127"/>
                    </a:rPr>
                    <a:t>지역관리</a:t>
                  </a:r>
                  <a:endParaRPr lang="ko-KR" altLang="en-US" sz="1400" dirty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endParaRPr>
                </a:p>
              </p:txBody>
            </p:sp>
            <p:pic>
              <p:nvPicPr>
                <p:cNvPr id="66" name="Picture 7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5362579" y="3518346"/>
                  <a:ext cx="500066" cy="4440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50" name="그룹 33"/>
              <p:cNvGrpSpPr/>
              <p:nvPr/>
            </p:nvGrpSpPr>
            <p:grpSpPr>
              <a:xfrm>
                <a:off x="6222538" y="3543306"/>
                <a:ext cx="459715" cy="576199"/>
                <a:chOff x="6107233" y="3543306"/>
                <a:chExt cx="459715" cy="576199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6107233" y="3962409"/>
                  <a:ext cx="459715" cy="157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나눔바른고딕OTF Light" pitchFamily="50" charset="-127"/>
                      <a:ea typeface="나눔바른고딕OTF Light" pitchFamily="50" charset="-127"/>
                    </a:rPr>
                    <a:t>국가관리</a:t>
                  </a:r>
                  <a:endParaRPr lang="ko-KR" altLang="en-US" sz="1400" dirty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endParaRPr>
                </a:p>
              </p:txBody>
            </p:sp>
            <p:pic>
              <p:nvPicPr>
                <p:cNvPr id="64" name="Picture 8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6172209" y="3543306"/>
                  <a:ext cx="366708" cy="3704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51" name="그룹 32"/>
              <p:cNvGrpSpPr/>
              <p:nvPr/>
            </p:nvGrpSpPr>
            <p:grpSpPr>
              <a:xfrm>
                <a:off x="6915998" y="3471868"/>
                <a:ext cx="459714" cy="652729"/>
                <a:chOff x="6763594" y="3471868"/>
                <a:chExt cx="459714" cy="652729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6763594" y="3967501"/>
                  <a:ext cx="459714" cy="157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나눔바른고딕OTF Light" pitchFamily="50" charset="-127"/>
                      <a:ea typeface="나눔바른고딕OTF Light" pitchFamily="50" charset="-127"/>
                    </a:rPr>
                    <a:t>주소관리</a:t>
                  </a:r>
                  <a:endParaRPr lang="ko-KR" altLang="en-US" sz="1400" dirty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endParaRPr>
                </a:p>
              </p:txBody>
            </p:sp>
            <p:pic>
              <p:nvPicPr>
                <p:cNvPr id="62" name="Picture 9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6786576" y="3471868"/>
                  <a:ext cx="436044" cy="4529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52" name="그룹 31"/>
              <p:cNvGrpSpPr/>
              <p:nvPr/>
            </p:nvGrpSpPr>
            <p:grpSpPr>
              <a:xfrm>
                <a:off x="2485837" y="3543306"/>
                <a:ext cx="657404" cy="585724"/>
                <a:chOff x="2485837" y="3543306"/>
                <a:chExt cx="657404" cy="585724"/>
              </a:xfrm>
            </p:grpSpPr>
            <p:sp>
              <p:nvSpPr>
                <p:cNvPr id="58" name="TextBox 12"/>
                <p:cNvSpPr txBox="1"/>
                <p:nvPr/>
              </p:nvSpPr>
              <p:spPr>
                <a:xfrm>
                  <a:off x="2485837" y="3971934"/>
                  <a:ext cx="459714" cy="157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나눔바른고딕OTF Light" pitchFamily="50" charset="-127"/>
                      <a:ea typeface="나눔바른고딕OTF Light" pitchFamily="50" charset="-127"/>
                    </a:rPr>
                    <a:t>직무관리</a:t>
                  </a:r>
                  <a:endParaRPr lang="ko-KR" altLang="en-US" sz="1400" dirty="0">
                    <a:solidFill>
                      <a:schemeClr val="accent5">
                        <a:lumMod val="75000"/>
                      </a:schemeClr>
                    </a:solidFill>
                    <a:latin typeface="나눔바른고딕OTF Light" pitchFamily="50" charset="-127"/>
                    <a:ea typeface="나눔바른고딕OTF Light" pitchFamily="50" charset="-127"/>
                  </a:endParaRPr>
                </a:p>
              </p:txBody>
            </p:sp>
            <p:pic>
              <p:nvPicPr>
                <p:cNvPr id="59" name="Picture 3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2500296" y="3543306"/>
                  <a:ext cx="485773" cy="428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60" name="직선 연결선 59"/>
                <p:cNvCxnSpPr/>
                <p:nvPr/>
              </p:nvCxnSpPr>
              <p:spPr>
                <a:xfrm rot="5400000">
                  <a:off x="2892098" y="3811281"/>
                  <a:ext cx="502285" cy="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직선 연결선 52"/>
              <p:cNvCxnSpPr/>
              <p:nvPr/>
            </p:nvCxnSpPr>
            <p:spPr>
              <a:xfrm rot="5400000">
                <a:off x="3649339" y="3823024"/>
                <a:ext cx="502285" cy="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rot="5400000">
                <a:off x="4387534" y="3823024"/>
                <a:ext cx="502285" cy="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rot="5400000">
                <a:off x="5082863" y="3832549"/>
                <a:ext cx="502285" cy="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5400000">
                <a:off x="5844868" y="3827786"/>
                <a:ext cx="502285" cy="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rot="5400000">
                <a:off x="6559249" y="3837312"/>
                <a:ext cx="502285" cy="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4952992" y="1500174"/>
          <a:ext cx="609604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4"/>
                <a:gridCol w="1439344"/>
                <a:gridCol w="1710279"/>
                <a:gridCol w="1219208"/>
                <a:gridCol w="1219208"/>
              </a:tblGrid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업무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업무명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최소급여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최대급여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  <a:cs typeface="+mn-cs"/>
                        </a:rPr>
                        <a:t>AD_VP</a:t>
                      </a:r>
                      <a:endParaRPr lang="ko-KR" altLang="en-US" sz="900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  <a:cs typeface="+mn-cs"/>
                        </a:rPr>
                        <a:t>Administration Vice President</a:t>
                      </a:r>
                      <a:endParaRPr lang="ko-KR" altLang="en-US" sz="900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15000</a:t>
                      </a:r>
                      <a:endParaRPr lang="ko-KR" altLang="en-US" sz="1000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30000</a:t>
                      </a:r>
                      <a:endParaRPr lang="ko-KR" altLang="en-US" sz="1000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52464" y="0"/>
            <a:ext cx="11239536" cy="57148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6200000">
            <a:off x="-2416995" y="3488541"/>
            <a:ext cx="5786454" cy="952464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60" y="58056"/>
            <a:ext cx="505553" cy="37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30449" y="15965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직</a:t>
            </a:r>
            <a:r>
              <a: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무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1225" y="15623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사</a:t>
            </a:r>
            <a:r>
              <a: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원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1214" y="163238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직무기록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0" y="159818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부서관</a:t>
            </a:r>
            <a:r>
              <a: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1979" y="15965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지점관리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2755" y="15623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국</a:t>
            </a:r>
            <a:r>
              <a: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05763" y="1583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2464" y="587502"/>
            <a:ext cx="2933419" cy="6261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>
            <a:lum contrast="-30000"/>
          </a:blip>
          <a:srcRect/>
          <a:stretch>
            <a:fillRect/>
          </a:stretch>
        </p:blipFill>
        <p:spPr bwMode="auto">
          <a:xfrm rot="16200000">
            <a:off x="3505168" y="2615149"/>
            <a:ext cx="158521" cy="26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60" y="542453"/>
            <a:ext cx="68537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연결선 19"/>
          <p:cNvCxnSpPr/>
          <p:nvPr/>
        </p:nvCxnSpPr>
        <p:spPr>
          <a:xfrm>
            <a:off x="4476739" y="1142984"/>
            <a:ext cx="7429552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6238" y="85723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직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무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3289" y="78579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직</a:t>
            </a:r>
            <a:r>
              <a:rPr lang="ko-KR" altLang="en-US" sz="1200" dirty="0">
                <a:latin typeface="나눔바른고딕OTF Light" pitchFamily="50" charset="-127"/>
                <a:ea typeface="나눔바른고딕OTF Light" pitchFamily="50" charset="-127"/>
              </a:rPr>
              <a:t>무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2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>
            <a:lum contrast="-30000"/>
          </a:blip>
          <a:srcRect/>
          <a:stretch>
            <a:fillRect/>
          </a:stretch>
        </p:blipFill>
        <p:spPr bwMode="auto">
          <a:xfrm rot="16200000">
            <a:off x="3505168" y="777161"/>
            <a:ext cx="158521" cy="26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1299041" y="114298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직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무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99041" y="141535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직무조회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7531" y="1699974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직무변경</a:t>
            </a:r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/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삭제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97531" y="1972344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2465" y="442913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직무기록</a:t>
            </a:r>
            <a:endParaRPr lang="ko-KR" altLang="en-US" sz="12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lum contrast="-30000"/>
          </a:blip>
          <a:srcRect/>
          <a:stretch>
            <a:fillRect/>
          </a:stretch>
        </p:blipFill>
        <p:spPr bwMode="auto">
          <a:xfrm rot="16200000">
            <a:off x="3444344" y="4420499"/>
            <a:ext cx="158521" cy="26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1238216" y="478632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직무기록작성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16" y="5058692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직무기록수정</a:t>
            </a:r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/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삭제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6707" y="534331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직무기록조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회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lum contrast="-30000"/>
          </a:blip>
          <a:srcRect/>
          <a:stretch>
            <a:fillRect/>
          </a:stretch>
        </p:blipFill>
        <p:spPr bwMode="auto">
          <a:xfrm rot="16200000">
            <a:off x="3444344" y="5920697"/>
            <a:ext cx="158521" cy="26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직선 연결선 31"/>
          <p:cNvCxnSpPr/>
          <p:nvPr/>
        </p:nvCxnSpPr>
        <p:spPr>
          <a:xfrm>
            <a:off x="952464" y="5786454"/>
            <a:ext cx="289622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lum contrast="-40000"/>
          </a:blip>
          <a:srcRect/>
          <a:stretch>
            <a:fillRect/>
          </a:stretch>
        </p:blipFill>
        <p:spPr bwMode="auto">
          <a:xfrm>
            <a:off x="5048243" y="1947854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>
            <a:lum contrast="-40000"/>
          </a:blip>
          <a:srcRect/>
          <a:stretch>
            <a:fillRect/>
          </a:stretch>
        </p:blipFill>
        <p:spPr bwMode="auto">
          <a:xfrm>
            <a:off x="5048243" y="2376482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278" y="2786059"/>
            <a:ext cx="127544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4952992" y="4000504"/>
          <a:ext cx="609604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4"/>
                <a:gridCol w="1439344"/>
                <a:gridCol w="1710279"/>
                <a:gridCol w="1219208"/>
                <a:gridCol w="1219208"/>
              </a:tblGrid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업무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업무명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최소급여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최대급여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AD_VP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Administration Vice President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15000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30000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AD_ASST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Administration Assistant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3000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FI_MGR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Finance Manager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8200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4200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9000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AC_MGR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Accounting Manager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8200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AC_ACCOUNT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Public Accountant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4200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9000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직선 연결선 63"/>
          <p:cNvCxnSpPr/>
          <p:nvPr/>
        </p:nvCxnSpPr>
        <p:spPr>
          <a:xfrm>
            <a:off x="4476739" y="3643314"/>
            <a:ext cx="7429552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86238" y="335756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직무조회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20353" y="6572273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04703" y="192880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상세정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보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grpSp>
        <p:nvGrpSpPr>
          <p:cNvPr id="2" name="그룹 70"/>
          <p:cNvGrpSpPr/>
          <p:nvPr/>
        </p:nvGrpSpPr>
        <p:grpSpPr>
          <a:xfrm>
            <a:off x="952464" y="2500306"/>
            <a:ext cx="2896224" cy="1785950"/>
            <a:chOff x="714348" y="2500306"/>
            <a:chExt cx="2172168" cy="17859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59966" y="2539803"/>
              <a:ext cx="552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200" dirty="0"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20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67"/>
            <p:cNvGrpSpPr/>
            <p:nvPr/>
          </p:nvGrpSpPr>
          <p:grpSpPr>
            <a:xfrm>
              <a:off x="1000100" y="2779937"/>
              <a:ext cx="1023357" cy="1485513"/>
              <a:chOff x="1000100" y="2798599"/>
              <a:chExt cx="1023357" cy="1485513"/>
            </a:xfrm>
          </p:grpSpPr>
          <p:grpSp>
            <p:nvGrpSpPr>
              <p:cNvPr id="4" name="그룹 59"/>
              <p:cNvGrpSpPr/>
              <p:nvPr/>
            </p:nvGrpSpPr>
            <p:grpSpPr>
              <a:xfrm>
                <a:off x="1000100" y="2798599"/>
                <a:ext cx="1023357" cy="1302402"/>
                <a:chOff x="1000100" y="2928934"/>
                <a:chExt cx="1023357" cy="1302402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1000100" y="2928934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인사정보등록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000100" y="3143248"/>
                  <a:ext cx="102335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사원명부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인사기록카드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000100" y="3369163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인사발령등록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000100" y="3571876"/>
                  <a:ext cx="75405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인사정보재등록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000100" y="3786190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퇴사처리업무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00100" y="4000504"/>
                  <a:ext cx="52322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직원검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색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1000100" y="4053280"/>
                <a:ext cx="7925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9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직원 별 업종현황</a:t>
                </a:r>
                <a:endParaRPr lang="ko-KR" altLang="en-US" sz="9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</p:grpSp>
      <p:grpSp>
        <p:nvGrpSpPr>
          <p:cNvPr id="17" name="그룹 72"/>
          <p:cNvGrpSpPr/>
          <p:nvPr/>
        </p:nvGrpSpPr>
        <p:grpSpPr>
          <a:xfrm>
            <a:off x="952464" y="5929330"/>
            <a:ext cx="1533265" cy="740422"/>
            <a:chOff x="714348" y="5929330"/>
            <a:chExt cx="1149949" cy="740422"/>
          </a:xfrm>
        </p:grpSpPr>
        <p:grpSp>
          <p:nvGrpSpPr>
            <p:cNvPr id="18" name="그룹 71"/>
            <p:cNvGrpSpPr/>
            <p:nvPr/>
          </p:nvGrpSpPr>
          <p:grpSpPr>
            <a:xfrm>
              <a:off x="714348" y="5929330"/>
              <a:ext cx="1026075" cy="588022"/>
              <a:chOff x="714348" y="5929330"/>
              <a:chExt cx="1026075" cy="58802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14348" y="5929330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부서관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리</a:t>
                </a:r>
              </a:p>
            </p:txBody>
          </p:sp>
          <p:grpSp>
            <p:nvGrpSpPr>
              <p:cNvPr id="22" name="그룹 68"/>
              <p:cNvGrpSpPr/>
              <p:nvPr/>
            </p:nvGrpSpPr>
            <p:grpSpPr>
              <a:xfrm>
                <a:off x="928662" y="6127893"/>
                <a:ext cx="811761" cy="389459"/>
                <a:chOff x="928662" y="6286520"/>
                <a:chExt cx="811761" cy="389459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928662" y="6286520"/>
                  <a:ext cx="71558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부서등록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조회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928662" y="6445147"/>
                  <a:ext cx="81176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부서명 변경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삭제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917884" y="6438920"/>
              <a:ext cx="9464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9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부서별 담당지역 조회</a:t>
              </a:r>
              <a:endParaRPr lang="ko-KR" altLang="en-US" sz="9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"/>
          <p:cNvGrpSpPr/>
          <p:nvPr/>
        </p:nvGrpSpPr>
        <p:grpSpPr>
          <a:xfrm>
            <a:off x="0" y="0"/>
            <a:ext cx="12192000" cy="6872514"/>
            <a:chOff x="0" y="0"/>
            <a:chExt cx="9144000" cy="6872514"/>
          </a:xfrm>
        </p:grpSpPr>
        <p:sp>
          <p:nvSpPr>
            <p:cNvPr id="4" name="직사각형 3"/>
            <p:cNvSpPr/>
            <p:nvPr/>
          </p:nvSpPr>
          <p:spPr>
            <a:xfrm>
              <a:off x="714348" y="0"/>
              <a:ext cx="8429652" cy="571480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rot="16200000">
              <a:off x="-2536053" y="3607599"/>
              <a:ext cx="5786454" cy="714348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44" y="58056"/>
              <a:ext cx="379165" cy="37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997836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무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5918" y="15623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0910" y="16323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직무기록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15981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부서관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리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83984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지점관리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2066" y="15623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국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가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6410" y="585994"/>
              <a:ext cx="2200064" cy="6286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lum contrast="-30000"/>
            </a:blip>
            <a:srcRect/>
            <a:stretch>
              <a:fillRect/>
            </a:stretch>
          </p:blipFill>
          <p:spPr bwMode="auto">
            <a:xfrm rot="16200000">
              <a:off x="2609060" y="2647725"/>
              <a:ext cx="158521" cy="1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920" y="542453"/>
              <a:ext cx="514034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5" name="직선 연결선 54"/>
            <p:cNvCxnSpPr/>
            <p:nvPr/>
          </p:nvCxnSpPr>
          <p:spPr>
            <a:xfrm>
              <a:off x="3357554" y="1142984"/>
              <a:ext cx="5572164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14678" y="857232"/>
              <a:ext cx="12169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사원명부</a:t>
              </a:r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/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인사기록카드</a:t>
              </a:r>
              <a:endParaRPr lang="ko-KR" altLang="en-US" sz="11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  <p:grpSp>
          <p:nvGrpSpPr>
            <p:cNvPr id="3" name="그룹 66"/>
            <p:cNvGrpSpPr/>
            <p:nvPr/>
          </p:nvGrpSpPr>
          <p:grpSpPr>
            <a:xfrm>
              <a:off x="759966" y="785794"/>
              <a:ext cx="2026084" cy="1448160"/>
              <a:chOff x="785786" y="714356"/>
              <a:chExt cx="2026084" cy="144816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직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무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6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1000100" y="107154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무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00100" y="134391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직무조회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98968" y="1628536"/>
                <a:ext cx="8418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직무변경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98968" y="1900906"/>
                <a:ext cx="13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714348" y="4429132"/>
              <a:ext cx="2026084" cy="1175790"/>
              <a:chOff x="785786" y="714356"/>
              <a:chExt cx="2026084" cy="117579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직무기록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88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1000100" y="1071546"/>
                <a:ext cx="794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직무기록작성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00100" y="1343916"/>
                <a:ext cx="1029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직무기록수정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98968" y="1628536"/>
                <a:ext cx="794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직무기록조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회</a:t>
                </a:r>
              </a:p>
            </p:txBody>
          </p:sp>
        </p:grpSp>
        <p:cxnSp>
          <p:nvCxnSpPr>
            <p:cNvPr id="93" name="직선 연결선 92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93"/>
            <p:cNvGrpSpPr/>
            <p:nvPr/>
          </p:nvGrpSpPr>
          <p:grpSpPr>
            <a:xfrm>
              <a:off x="714348" y="5929330"/>
              <a:ext cx="2026084" cy="276999"/>
              <a:chOff x="785786" y="714356"/>
              <a:chExt cx="2026084" cy="27699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부서관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리</a:t>
                </a:r>
              </a:p>
            </p:txBody>
          </p:sp>
          <p:pic>
            <p:nvPicPr>
              <p:cNvPr id="9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100" name="직선 연결선 99"/>
            <p:cNvCxnSpPr/>
            <p:nvPr/>
          </p:nvCxnSpPr>
          <p:spPr>
            <a:xfrm>
              <a:off x="714348" y="5786454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53"/>
          <p:cNvGrpSpPr/>
          <p:nvPr/>
        </p:nvGrpSpPr>
        <p:grpSpPr>
          <a:xfrm>
            <a:off x="9239272" y="1313756"/>
            <a:ext cx="2571768" cy="285752"/>
            <a:chOff x="6929454" y="1313756"/>
            <a:chExt cx="1928826" cy="285752"/>
          </a:xfrm>
        </p:grpSpPr>
        <p:sp>
          <p:nvSpPr>
            <p:cNvPr id="61" name="직사각형 60"/>
            <p:cNvSpPr/>
            <p:nvPr/>
          </p:nvSpPr>
          <p:spPr>
            <a:xfrm>
              <a:off x="6929454" y="1357298"/>
              <a:ext cx="142876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업무</a:t>
              </a:r>
              <a:r>
                <a:rPr lang="en-US" altLang="ko-KR" sz="1050" dirty="0" smtClean="0">
                  <a:solidFill>
                    <a:schemeClr val="bg1">
                      <a:lumMod val="65000"/>
                    </a:schemeClr>
                  </a:solidFill>
                </a:rPr>
                <a:t>ID </a:t>
              </a:r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</a:rPr>
                <a:t>검색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29652" y="1313756"/>
              <a:ext cx="4286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검</a:t>
              </a:r>
              <a:r>
                <a:rPr lang="ko-KR" altLang="en-US" sz="900"/>
                <a:t>색</a:t>
              </a:r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4381487" y="2214554"/>
          <a:ext cx="73343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00"/>
                <a:gridCol w="833109"/>
                <a:gridCol w="622656"/>
                <a:gridCol w="710853"/>
                <a:gridCol w="1924063"/>
                <a:gridCol w="1466860"/>
                <a:gridCol w="1466860"/>
              </a:tblGrid>
              <a:tr h="15144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업무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사번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이름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업무명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최소급여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최대급여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AD_VP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109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LEX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Administration Vice President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15000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30000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AD_ASST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113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DEN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Administration Assistant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3000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FI_MGR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111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LOUIS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Finance Manager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8200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112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DAVID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4200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9000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AC_MGR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120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VALLI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Accounting Manager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8200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AC_ACCOUNT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124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MIS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Public Accountant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4200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9000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4476739" y="5429264"/>
            <a:ext cx="7334301" cy="714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나눔바른고딕OTF" pitchFamily="18" charset="-127"/>
              <a:ea typeface="나눔바른고딕OTF" pitchFamily="18" charset="-127"/>
            </a:endParaRPr>
          </a:p>
          <a:p>
            <a:pPr algn="ctr"/>
            <a:r>
              <a:rPr lang="en-US" altLang="ko-KR" sz="1600" dirty="0" smtClean="0">
                <a:latin typeface="나눔바른고딕OTF" pitchFamily="18" charset="-127"/>
                <a:ea typeface="나눔바른고딕OTF" pitchFamily="18" charset="-127"/>
              </a:rPr>
              <a:t>JOBS &amp; EMPLOYEES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</a:rPr>
              <a:t>동등조인</a:t>
            </a:r>
            <a:r>
              <a:rPr lang="ko-KR" altLang="en-US" sz="1600" dirty="0" err="1" smtClean="0">
                <a:latin typeface="나눔바른고딕OTF" pitchFamily="18" charset="-127"/>
                <a:ea typeface="나눔바른고딕OTF" pitchFamily="18" charset="-127"/>
              </a:rPr>
              <a:t>하여</a:t>
            </a:r>
            <a:endParaRPr lang="en-US" altLang="ko-KR" sz="1600" dirty="0" smtClean="0">
              <a:latin typeface="나눔바른고딕OTF" pitchFamily="18" charset="-127"/>
              <a:ea typeface="나눔바른고딕OTF" pitchFamily="18" charset="-127"/>
            </a:endParaRPr>
          </a:p>
          <a:p>
            <a:pPr algn="ctr"/>
            <a:r>
              <a:rPr lang="ko-KR" altLang="en-US" sz="1600" dirty="0" smtClean="0">
                <a:latin typeface="나눔바른고딕OTF" pitchFamily="18" charset="-127"/>
                <a:ea typeface="나눔바른고딕OTF" pitchFamily="18" charset="-127"/>
              </a:rPr>
              <a:t>업무별 사원정보를 </a:t>
            </a:r>
            <a:r>
              <a:rPr lang="ko-KR" altLang="en-US" sz="1600" dirty="0" err="1" smtClean="0">
                <a:latin typeface="나눔바른고딕OTF" pitchFamily="18" charset="-127"/>
                <a:ea typeface="나눔바른고딕OTF" pitchFamily="18" charset="-127"/>
              </a:rPr>
              <a:t>조회할수</a:t>
            </a:r>
            <a:r>
              <a:rPr lang="ko-KR" altLang="en-US" sz="1600" dirty="0" smtClean="0">
                <a:latin typeface="나눔바른고딕OTF" pitchFamily="18" charset="-127"/>
                <a:ea typeface="나눔바른고딕OTF" pitchFamily="18" charset="-127"/>
              </a:rPr>
              <a:t> 있다</a:t>
            </a:r>
            <a:r>
              <a:rPr lang="en-US" altLang="ko-KR" sz="1600" dirty="0" smtClean="0">
                <a:latin typeface="나눔바른고딕OTF" pitchFamily="18" charset="-127"/>
                <a:ea typeface="나눔바른고딕OTF" pitchFamily="18" charset="-127"/>
              </a:rPr>
              <a:t>.</a:t>
            </a:r>
          </a:p>
          <a:p>
            <a:pPr algn="ctr"/>
            <a:endParaRPr lang="ko-KR" altLang="en-US" sz="1600" dirty="0">
              <a:latin typeface="나눔바른고딕OTF" pitchFamily="18" charset="-127"/>
              <a:ea typeface="나눔바른고딕OTF" pitchFamily="18" charset="-127"/>
            </a:endParaRPr>
          </a:p>
        </p:txBody>
      </p:sp>
      <p:grpSp>
        <p:nvGrpSpPr>
          <p:cNvPr id="11" name="그룹 77"/>
          <p:cNvGrpSpPr/>
          <p:nvPr/>
        </p:nvGrpSpPr>
        <p:grpSpPr>
          <a:xfrm>
            <a:off x="952464" y="2500306"/>
            <a:ext cx="2896224" cy="1785950"/>
            <a:chOff x="714348" y="2500306"/>
            <a:chExt cx="2172168" cy="1785950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759966" y="2539803"/>
              <a:ext cx="552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200" dirty="0"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20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67"/>
            <p:cNvGrpSpPr/>
            <p:nvPr/>
          </p:nvGrpSpPr>
          <p:grpSpPr>
            <a:xfrm>
              <a:off x="1000100" y="2779937"/>
              <a:ext cx="1023357" cy="1485513"/>
              <a:chOff x="1000100" y="2798599"/>
              <a:chExt cx="1023357" cy="1485513"/>
            </a:xfrm>
          </p:grpSpPr>
          <p:grpSp>
            <p:nvGrpSpPr>
              <p:cNvPr id="13" name="그룹 59"/>
              <p:cNvGrpSpPr/>
              <p:nvPr/>
            </p:nvGrpSpPr>
            <p:grpSpPr>
              <a:xfrm>
                <a:off x="1000100" y="2798599"/>
                <a:ext cx="1023357" cy="1302402"/>
                <a:chOff x="1000100" y="2928934"/>
                <a:chExt cx="1023357" cy="1302402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1000100" y="2928934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인사정보등록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000100" y="3143248"/>
                  <a:ext cx="102335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사원명부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인사기록카드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000100" y="3369163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인사발령등록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000100" y="3571876"/>
                  <a:ext cx="75405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인사정보재등록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000100" y="3786190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퇴사처리업무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000100" y="4000504"/>
                  <a:ext cx="52322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직원검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색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1000100" y="4053280"/>
                <a:ext cx="7925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9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직원 별 업종현황</a:t>
                </a:r>
                <a:endParaRPr lang="ko-KR" altLang="en-US" sz="9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1304703" y="192880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상세정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보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grpSp>
        <p:nvGrpSpPr>
          <p:cNvPr id="14" name="그룹 102"/>
          <p:cNvGrpSpPr/>
          <p:nvPr/>
        </p:nvGrpSpPr>
        <p:grpSpPr>
          <a:xfrm>
            <a:off x="952464" y="5929330"/>
            <a:ext cx="1533265" cy="740422"/>
            <a:chOff x="714348" y="5929330"/>
            <a:chExt cx="1149949" cy="740422"/>
          </a:xfrm>
        </p:grpSpPr>
        <p:grpSp>
          <p:nvGrpSpPr>
            <p:cNvPr id="15" name="그룹 71"/>
            <p:cNvGrpSpPr/>
            <p:nvPr/>
          </p:nvGrpSpPr>
          <p:grpSpPr>
            <a:xfrm>
              <a:off x="714348" y="5929330"/>
              <a:ext cx="1026075" cy="588022"/>
              <a:chOff x="714348" y="5929330"/>
              <a:chExt cx="1026075" cy="58802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714348" y="5929330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부서관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리</a:t>
                </a:r>
              </a:p>
            </p:txBody>
          </p:sp>
          <p:grpSp>
            <p:nvGrpSpPr>
              <p:cNvPr id="16" name="그룹 68"/>
              <p:cNvGrpSpPr/>
              <p:nvPr/>
            </p:nvGrpSpPr>
            <p:grpSpPr>
              <a:xfrm>
                <a:off x="928662" y="6127893"/>
                <a:ext cx="811761" cy="389459"/>
                <a:chOff x="928662" y="6286520"/>
                <a:chExt cx="811761" cy="389459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928662" y="6286520"/>
                  <a:ext cx="71558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부서등록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조회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928662" y="6445147"/>
                  <a:ext cx="81176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부서명 변경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삭제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</p:grpSp>
        </p:grpSp>
        <p:sp>
          <p:nvSpPr>
            <p:cNvPr id="105" name="TextBox 104"/>
            <p:cNvSpPr txBox="1"/>
            <p:nvPr/>
          </p:nvSpPr>
          <p:spPr>
            <a:xfrm>
              <a:off x="917884" y="6438920"/>
              <a:ext cx="9464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9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부서별 담당지역 조회</a:t>
              </a:r>
              <a:endParaRPr lang="ko-KR" altLang="en-US" sz="9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905763" y="1583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381488" y="1732398"/>
          <a:ext cx="73660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047757"/>
                <a:gridCol w="1524011"/>
                <a:gridCol w="1481669"/>
                <a:gridCol w="1227673"/>
                <a:gridCol w="12276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시작일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종료일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2001-01-13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2006-07-24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IT_PROG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1997-09-21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2001-10-27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AC_ACCOUNT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2001-10-28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2005-03-15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AC_MGR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3"/>
          <p:cNvGrpSpPr/>
          <p:nvPr/>
        </p:nvGrpSpPr>
        <p:grpSpPr>
          <a:xfrm>
            <a:off x="0" y="0"/>
            <a:ext cx="12192000" cy="6872514"/>
            <a:chOff x="0" y="0"/>
            <a:chExt cx="9144000" cy="6872514"/>
          </a:xfrm>
        </p:grpSpPr>
        <p:sp>
          <p:nvSpPr>
            <p:cNvPr id="5" name="직사각형 4"/>
            <p:cNvSpPr/>
            <p:nvPr/>
          </p:nvSpPr>
          <p:spPr>
            <a:xfrm>
              <a:off x="714348" y="0"/>
              <a:ext cx="8429652" cy="571480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6200000">
              <a:off x="-2536053" y="3607599"/>
              <a:ext cx="5786454" cy="714348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44" y="58056"/>
              <a:ext cx="379165" cy="37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997836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무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918" y="15623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0910" y="16323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직무기록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15981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부서관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3984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지점관리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5623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국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가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6410" y="585994"/>
              <a:ext cx="2200064" cy="6286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3" cstate="print">
              <a:lum contrast="-30000"/>
            </a:blip>
            <a:srcRect/>
            <a:stretch>
              <a:fillRect/>
            </a:stretch>
          </p:blipFill>
          <p:spPr bwMode="auto">
            <a:xfrm rot="16200000">
              <a:off x="2609060" y="2647725"/>
              <a:ext cx="158521" cy="1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920" y="542453"/>
              <a:ext cx="514034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직선 연결선 19"/>
            <p:cNvCxnSpPr/>
            <p:nvPr/>
          </p:nvCxnSpPr>
          <p:spPr>
            <a:xfrm>
              <a:off x="3357554" y="1142984"/>
              <a:ext cx="5572164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14678" y="857232"/>
              <a:ext cx="10534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직무기록 수정</a:t>
              </a:r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/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삭제</a:t>
              </a:r>
              <a:endParaRPr lang="ko-KR" altLang="en-US" sz="11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  <p:grpSp>
          <p:nvGrpSpPr>
            <p:cNvPr id="3" name="그룹 66"/>
            <p:cNvGrpSpPr/>
            <p:nvPr/>
          </p:nvGrpSpPr>
          <p:grpSpPr>
            <a:xfrm>
              <a:off x="759966" y="785794"/>
              <a:ext cx="2026084" cy="1448160"/>
              <a:chOff x="785786" y="714356"/>
              <a:chExt cx="2026084" cy="144816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직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무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1000100" y="107154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무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0100" y="134391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직무조회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98968" y="1628536"/>
                <a:ext cx="8418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직무변경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98968" y="1900906"/>
                <a:ext cx="13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714348" y="4429132"/>
              <a:ext cx="2026084" cy="1175790"/>
              <a:chOff x="785786" y="714356"/>
              <a:chExt cx="2026084" cy="117579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직무기록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000100" y="1071546"/>
                <a:ext cx="794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직무기록작성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00100" y="1343916"/>
                <a:ext cx="1029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직무기록수정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8968" y="1628536"/>
                <a:ext cx="794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직무기록조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회</a:t>
                </a:r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93"/>
            <p:cNvGrpSpPr/>
            <p:nvPr/>
          </p:nvGrpSpPr>
          <p:grpSpPr>
            <a:xfrm>
              <a:off x="714348" y="5929330"/>
              <a:ext cx="2026084" cy="276999"/>
              <a:chOff x="785786" y="714356"/>
              <a:chExt cx="2026084" cy="2769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부서관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리</a:t>
                </a:r>
              </a:p>
            </p:txBody>
          </p:sp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32" name="직선 연결선 31"/>
            <p:cNvCxnSpPr/>
            <p:nvPr/>
          </p:nvCxnSpPr>
          <p:spPr>
            <a:xfrm>
              <a:off x="714348" y="5786454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>
            <a:lum contrast="-40000"/>
          </a:blip>
          <a:srcRect/>
          <a:stretch>
            <a:fillRect/>
          </a:stretch>
        </p:blipFill>
        <p:spPr bwMode="auto">
          <a:xfrm>
            <a:off x="4667241" y="2180078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5">
            <a:lum contrast="-40000"/>
          </a:blip>
          <a:srcRect/>
          <a:stretch>
            <a:fillRect/>
          </a:stretch>
        </p:blipFill>
        <p:spPr bwMode="auto">
          <a:xfrm>
            <a:off x="4667241" y="2537268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>
            <a:lum contrast="-40000"/>
          </a:blip>
          <a:srcRect/>
          <a:stretch>
            <a:fillRect/>
          </a:stretch>
        </p:blipFill>
        <p:spPr bwMode="auto">
          <a:xfrm>
            <a:off x="4667241" y="2947986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TextBox 59"/>
          <p:cNvSpPr txBox="1"/>
          <p:nvPr/>
        </p:nvSpPr>
        <p:spPr>
          <a:xfrm>
            <a:off x="4381489" y="1223175"/>
            <a:ext cx="19062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삭제할 직무기록에 체크해주세요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11144285" y="330403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삭제</a:t>
            </a:r>
            <a:endParaRPr lang="ko-KR" altLang="en-US" sz="900"/>
          </a:p>
        </p:txBody>
      </p:sp>
      <p:grpSp>
        <p:nvGrpSpPr>
          <p:cNvPr id="17" name="그룹 64"/>
          <p:cNvGrpSpPr/>
          <p:nvPr/>
        </p:nvGrpSpPr>
        <p:grpSpPr>
          <a:xfrm>
            <a:off x="9239272" y="1313756"/>
            <a:ext cx="2571768" cy="285752"/>
            <a:chOff x="6929454" y="1313756"/>
            <a:chExt cx="1928826" cy="285752"/>
          </a:xfrm>
        </p:grpSpPr>
        <p:sp>
          <p:nvSpPr>
            <p:cNvPr id="62" name="직사각형 61"/>
            <p:cNvSpPr/>
            <p:nvPr/>
          </p:nvSpPr>
          <p:spPr>
            <a:xfrm>
              <a:off x="6929454" y="1357298"/>
              <a:ext cx="142876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 err="1" smtClean="0">
                  <a:solidFill>
                    <a:schemeClr val="bg1">
                      <a:lumMod val="65000"/>
                    </a:schemeClr>
                  </a:solidFill>
                </a:rPr>
                <a:t>사번검색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429652" y="1313756"/>
              <a:ext cx="4286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검</a:t>
              </a:r>
              <a:r>
                <a:rPr lang="ko-KR" altLang="en-US" sz="900"/>
                <a:t>색</a:t>
              </a:r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952992" y="4000504"/>
          <a:ext cx="609604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4"/>
                <a:gridCol w="1439344"/>
                <a:gridCol w="1710279"/>
                <a:gridCol w="1219208"/>
                <a:gridCol w="1219208"/>
              </a:tblGrid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업무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업무명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최대급여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</a:rPr>
                        <a:t>최소급여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AD_VP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Administration Vice President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15000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30000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AD_ASST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나눔바른고딕OTF Light" pitchFamily="50" charset="-127"/>
                          <a:ea typeface="나눔바른고딕OTF Light" pitchFamily="50" charset="-127"/>
                          <a:cs typeface="+mn-cs"/>
                        </a:rPr>
                        <a:t>Administration Assistant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3000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FI_MGR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Finance Manager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8200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4200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9000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AC_MGR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Accounting Manager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8200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16000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AC_ACCOUNT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Public Accountant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4200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바른고딕OTF Light" pitchFamily="50" charset="-127"/>
                          <a:ea typeface="나눔바른고딕OTF Light" pitchFamily="50" charset="-127"/>
                        </a:rPr>
                        <a:t>9000</a:t>
                      </a:r>
                      <a:endParaRPr lang="ko-KR" altLang="en-US" sz="900" dirty="0">
                        <a:latin typeface="나눔바른고딕OTF Light" pitchFamily="50" charset="-127"/>
                        <a:ea typeface="나눔바른고딕OTF 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304703" y="192880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상세정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보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grpSp>
        <p:nvGrpSpPr>
          <p:cNvPr id="18" name="그룹 67"/>
          <p:cNvGrpSpPr/>
          <p:nvPr/>
        </p:nvGrpSpPr>
        <p:grpSpPr>
          <a:xfrm>
            <a:off x="952464" y="2500306"/>
            <a:ext cx="2896224" cy="1785950"/>
            <a:chOff x="714348" y="2500306"/>
            <a:chExt cx="2172168" cy="1785950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59966" y="2539803"/>
              <a:ext cx="552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200" dirty="0"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20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67"/>
            <p:cNvGrpSpPr/>
            <p:nvPr/>
          </p:nvGrpSpPr>
          <p:grpSpPr>
            <a:xfrm>
              <a:off x="1000100" y="2779937"/>
              <a:ext cx="1023357" cy="1485513"/>
              <a:chOff x="1000100" y="2798599"/>
              <a:chExt cx="1023357" cy="1485513"/>
            </a:xfrm>
          </p:grpSpPr>
          <p:grpSp>
            <p:nvGrpSpPr>
              <p:cNvPr id="23" name="그룹 59"/>
              <p:cNvGrpSpPr/>
              <p:nvPr/>
            </p:nvGrpSpPr>
            <p:grpSpPr>
              <a:xfrm>
                <a:off x="1000100" y="2798599"/>
                <a:ext cx="1023357" cy="1302402"/>
                <a:chOff x="1000100" y="2928934"/>
                <a:chExt cx="1023357" cy="130240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1000100" y="2928934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인사정보등록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000100" y="3143248"/>
                  <a:ext cx="102335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사원명부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인사기록카드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000100" y="3369163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인사발령등록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000100" y="3571876"/>
                  <a:ext cx="75405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인사정보재등록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000100" y="3786190"/>
                  <a:ext cx="6771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퇴사처리업무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000100" y="4000504"/>
                  <a:ext cx="52322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직원검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색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1000100" y="4053280"/>
                <a:ext cx="7925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9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직원 별 업종현황</a:t>
                </a:r>
                <a:endParaRPr lang="ko-KR" altLang="en-US" sz="9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</p:grpSp>
      <p:grpSp>
        <p:nvGrpSpPr>
          <p:cNvPr id="24" name="그룹 80"/>
          <p:cNvGrpSpPr/>
          <p:nvPr/>
        </p:nvGrpSpPr>
        <p:grpSpPr>
          <a:xfrm>
            <a:off x="952464" y="5929330"/>
            <a:ext cx="1533265" cy="740422"/>
            <a:chOff x="714348" y="5929330"/>
            <a:chExt cx="1149949" cy="740422"/>
          </a:xfrm>
        </p:grpSpPr>
        <p:grpSp>
          <p:nvGrpSpPr>
            <p:cNvPr id="25" name="그룹 71"/>
            <p:cNvGrpSpPr/>
            <p:nvPr/>
          </p:nvGrpSpPr>
          <p:grpSpPr>
            <a:xfrm>
              <a:off x="714348" y="5929330"/>
              <a:ext cx="1026075" cy="588022"/>
              <a:chOff x="714348" y="5929330"/>
              <a:chExt cx="1026075" cy="588022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714348" y="5929330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부서관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리</a:t>
                </a:r>
              </a:p>
            </p:txBody>
          </p:sp>
          <p:grpSp>
            <p:nvGrpSpPr>
              <p:cNvPr id="26" name="그룹 68"/>
              <p:cNvGrpSpPr/>
              <p:nvPr/>
            </p:nvGrpSpPr>
            <p:grpSpPr>
              <a:xfrm>
                <a:off x="928662" y="6127893"/>
                <a:ext cx="811761" cy="389459"/>
                <a:chOff x="928662" y="6286520"/>
                <a:chExt cx="811761" cy="38945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928662" y="6286520"/>
                  <a:ext cx="71558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부서등록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조회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928662" y="6445147"/>
                  <a:ext cx="81176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ㆍ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부서명 변경</a:t>
                  </a:r>
                  <a:r>
                    <a:rPr lang="en-US" altLang="ko-KR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/</a:t>
                  </a:r>
                  <a:r>
                    <a:rPr lang="ko-KR" altLang="en-US" sz="900" dirty="0" smtClean="0">
                      <a:latin typeface="나눔바른고딕OTF UltraLight" pitchFamily="50" charset="-127"/>
                      <a:ea typeface="나눔바른고딕OTF UltraLight" pitchFamily="50" charset="-127"/>
                    </a:rPr>
                    <a:t>삭제</a:t>
                  </a:r>
                  <a:endParaRPr lang="ko-KR" altLang="en-US" sz="900" dirty="0">
                    <a:latin typeface="나눔바른고딕OTF UltraLight" pitchFamily="50" charset="-127"/>
                    <a:ea typeface="나눔바른고딕OTF UltraLight" pitchFamily="50" charset="-127"/>
                  </a:endParaRPr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917884" y="6438920"/>
              <a:ext cx="9464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9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부서별 담당지역 조회</a:t>
              </a:r>
              <a:endParaRPr lang="ko-KR" altLang="en-US" sz="9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905763" y="1583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910669" y="1732398"/>
          <a:ext cx="61383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047757"/>
                <a:gridCol w="1524011"/>
                <a:gridCol w="1481669"/>
                <a:gridCol w="12276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사수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Administration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1700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1700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3"/>
          <p:cNvGrpSpPr/>
          <p:nvPr/>
        </p:nvGrpSpPr>
        <p:grpSpPr>
          <a:xfrm>
            <a:off x="0" y="0"/>
            <a:ext cx="12192000" cy="6872514"/>
            <a:chOff x="0" y="0"/>
            <a:chExt cx="9144000" cy="6872514"/>
          </a:xfrm>
        </p:grpSpPr>
        <p:sp>
          <p:nvSpPr>
            <p:cNvPr id="5" name="직사각형 4"/>
            <p:cNvSpPr/>
            <p:nvPr/>
          </p:nvSpPr>
          <p:spPr>
            <a:xfrm>
              <a:off x="714348" y="0"/>
              <a:ext cx="8429652" cy="571480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14348" y="5786454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 rot="16200000">
              <a:off x="-2536053" y="3607599"/>
              <a:ext cx="5786454" cy="714348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44" y="58056"/>
              <a:ext cx="379165" cy="37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997836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무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918" y="15623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0910" y="16323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직무기록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15981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부서관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3984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지점관리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7142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국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가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6410" y="585994"/>
              <a:ext cx="2200064" cy="6286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65"/>
            <p:cNvGrpSpPr/>
            <p:nvPr/>
          </p:nvGrpSpPr>
          <p:grpSpPr>
            <a:xfrm>
              <a:off x="759966" y="2623782"/>
              <a:ext cx="2026084" cy="1448160"/>
              <a:chOff x="785786" y="714356"/>
              <a:chExt cx="2026084" cy="144816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사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원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00100" y="1071546"/>
                <a:ext cx="794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인사정보등록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00100" y="1343916"/>
                <a:ext cx="12169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사원명부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인사기록카드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98968" y="1628536"/>
                <a:ext cx="794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인사발령등록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98968" y="1900906"/>
                <a:ext cx="8887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인사정보재등록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920" y="542453"/>
              <a:ext cx="514034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직선 연결선 19"/>
            <p:cNvCxnSpPr/>
            <p:nvPr/>
          </p:nvCxnSpPr>
          <p:spPr>
            <a:xfrm>
              <a:off x="3357554" y="1142984"/>
              <a:ext cx="5572164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14678" y="857232"/>
              <a:ext cx="8418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부서등록</a:t>
              </a:r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/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조</a:t>
              </a:r>
              <a:r>
                <a: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rPr>
                <a:t>회</a:t>
              </a:r>
            </a:p>
          </p:txBody>
        </p:sp>
        <p:grpSp>
          <p:nvGrpSpPr>
            <p:cNvPr id="4" name="그룹 66"/>
            <p:cNvGrpSpPr/>
            <p:nvPr/>
          </p:nvGrpSpPr>
          <p:grpSpPr>
            <a:xfrm>
              <a:off x="759966" y="785794"/>
              <a:ext cx="2026084" cy="1448160"/>
              <a:chOff x="785786" y="714356"/>
              <a:chExt cx="2026084" cy="144816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직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무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1000100" y="107154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무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0100" y="134391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직무조회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98968" y="1628536"/>
                <a:ext cx="8418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직무변경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98968" y="1900906"/>
                <a:ext cx="13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grpSp>
          <p:nvGrpSpPr>
            <p:cNvPr id="14" name="그룹 85"/>
            <p:cNvGrpSpPr/>
            <p:nvPr/>
          </p:nvGrpSpPr>
          <p:grpSpPr>
            <a:xfrm>
              <a:off x="714348" y="4429132"/>
              <a:ext cx="2026084" cy="1175790"/>
              <a:chOff x="785786" y="714356"/>
              <a:chExt cx="2026084" cy="117579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직무기록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000100" y="1071546"/>
                <a:ext cx="794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직무기록작성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00100" y="1343916"/>
                <a:ext cx="1029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직무기록수정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8968" y="1628536"/>
                <a:ext cx="794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직무기록조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회</a:t>
                </a:r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93"/>
            <p:cNvGrpSpPr/>
            <p:nvPr/>
          </p:nvGrpSpPr>
          <p:grpSpPr>
            <a:xfrm>
              <a:off x="714348" y="5929330"/>
              <a:ext cx="2026084" cy="891170"/>
              <a:chOff x="785786" y="714356"/>
              <a:chExt cx="2026084" cy="891170"/>
            </a:xfrm>
          </p:grpSpPr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부서관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리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00100" y="1071546"/>
                <a:ext cx="8418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부서등록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조회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00100" y="1343916"/>
                <a:ext cx="9596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부서명 변경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</p:grp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>
            <a:lum contrast="-40000"/>
          </a:blip>
          <a:srcRect/>
          <a:stretch>
            <a:fillRect/>
          </a:stretch>
        </p:blipFill>
        <p:spPr bwMode="auto">
          <a:xfrm>
            <a:off x="5206997" y="2180078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5">
            <a:lum contrast="-40000"/>
          </a:blip>
          <a:srcRect/>
          <a:stretch>
            <a:fillRect/>
          </a:stretch>
        </p:blipFill>
        <p:spPr bwMode="auto">
          <a:xfrm>
            <a:off x="5206997" y="2537268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>
            <a:lum contrast="-40000"/>
          </a:blip>
          <a:srcRect/>
          <a:stretch>
            <a:fillRect/>
          </a:stretch>
        </p:blipFill>
        <p:spPr bwMode="auto">
          <a:xfrm>
            <a:off x="5206997" y="2928934"/>
            <a:ext cx="317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직사각형 60"/>
          <p:cNvSpPr/>
          <p:nvPr/>
        </p:nvSpPr>
        <p:spPr>
          <a:xfrm>
            <a:off x="11144285" y="3304034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</a:t>
            </a:r>
            <a:r>
              <a:rPr lang="ko-KR" altLang="en-US" sz="900" dirty="0"/>
              <a:t>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239272" y="1357298"/>
            <a:ext cx="190501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부서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검색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239536" y="131375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검</a:t>
            </a:r>
            <a:r>
              <a:rPr lang="ko-KR" altLang="en-US" sz="900"/>
              <a:t>색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952464" y="5856304"/>
            <a:ext cx="289622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05763" y="1583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857742" y="4831764"/>
          <a:ext cx="6858050" cy="130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44"/>
                <a:gridCol w="1605075"/>
                <a:gridCol w="3939731"/>
              </a:tblGrid>
              <a:tr h="2403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지역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대륙명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8667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Europe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1643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Americas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6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Asia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6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Middle East and Africa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3"/>
          <p:cNvGrpSpPr/>
          <p:nvPr/>
        </p:nvGrpSpPr>
        <p:grpSpPr>
          <a:xfrm>
            <a:off x="0" y="0"/>
            <a:ext cx="12192000" cy="6872514"/>
            <a:chOff x="0" y="0"/>
            <a:chExt cx="9144000" cy="6872514"/>
          </a:xfrm>
        </p:grpSpPr>
        <p:sp>
          <p:nvSpPr>
            <p:cNvPr id="5" name="직사각형 4"/>
            <p:cNvSpPr/>
            <p:nvPr/>
          </p:nvSpPr>
          <p:spPr>
            <a:xfrm>
              <a:off x="714348" y="0"/>
              <a:ext cx="8429652" cy="571480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14348" y="5786454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 rot="16200000">
              <a:off x="-2536053" y="3607599"/>
              <a:ext cx="5786454" cy="714348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44" y="58056"/>
              <a:ext cx="379165" cy="37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997836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무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918" y="15623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0910" y="16323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직무기록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15981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부서관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3984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지점관리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7142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국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가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6410" y="585994"/>
              <a:ext cx="2200064" cy="6286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65"/>
            <p:cNvGrpSpPr/>
            <p:nvPr/>
          </p:nvGrpSpPr>
          <p:grpSpPr>
            <a:xfrm>
              <a:off x="759966" y="2623782"/>
              <a:ext cx="2026084" cy="1448160"/>
              <a:chOff x="785786" y="714356"/>
              <a:chExt cx="2026084" cy="144816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국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가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00100" y="107154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가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00100" y="1343916"/>
                <a:ext cx="1029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국가수정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98968" y="162853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국가조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회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98968" y="1900906"/>
                <a:ext cx="96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국가별  지점 정보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920" y="542453"/>
              <a:ext cx="514034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직선 연결선 19"/>
            <p:cNvCxnSpPr/>
            <p:nvPr/>
          </p:nvCxnSpPr>
          <p:spPr>
            <a:xfrm>
              <a:off x="3357554" y="1142984"/>
              <a:ext cx="5572164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14678" y="857232"/>
              <a:ext cx="607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대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륙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등록</a:t>
              </a:r>
              <a:endParaRPr lang="ko-KR" altLang="en-US" sz="11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  <p:grpSp>
          <p:nvGrpSpPr>
            <p:cNvPr id="4" name="그룹 66"/>
            <p:cNvGrpSpPr/>
            <p:nvPr/>
          </p:nvGrpSpPr>
          <p:grpSpPr>
            <a:xfrm>
              <a:off x="973148" y="828205"/>
              <a:ext cx="1812902" cy="1405749"/>
              <a:chOff x="998968" y="756767"/>
              <a:chExt cx="1812902" cy="1405749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8968" y="1900906"/>
                <a:ext cx="13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grpSp>
          <p:nvGrpSpPr>
            <p:cNvPr id="14" name="그룹 85"/>
            <p:cNvGrpSpPr/>
            <p:nvPr/>
          </p:nvGrpSpPr>
          <p:grpSpPr>
            <a:xfrm>
              <a:off x="714348" y="4429132"/>
              <a:ext cx="2026084" cy="1175790"/>
              <a:chOff x="785786" y="714356"/>
              <a:chExt cx="2026084" cy="117579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대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륙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38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000100" y="107154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대륙등록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00100" y="1343916"/>
                <a:ext cx="8418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대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륙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수정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8968" y="162853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대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륙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조회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11239536" y="357187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</a:t>
            </a:r>
            <a:r>
              <a:rPr lang="ko-KR" altLang="en-US" sz="900" dirty="0"/>
              <a:t>장</a:t>
            </a:r>
          </a:p>
        </p:txBody>
      </p:sp>
      <p:grpSp>
        <p:nvGrpSpPr>
          <p:cNvPr id="17" name="그룹 68"/>
          <p:cNvGrpSpPr/>
          <p:nvPr/>
        </p:nvGrpSpPr>
        <p:grpSpPr>
          <a:xfrm>
            <a:off x="5384795" y="5148274"/>
            <a:ext cx="204563" cy="973462"/>
            <a:chOff x="3740428" y="4770129"/>
            <a:chExt cx="153422" cy="973462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3320" y="4770129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0428" y="5046356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0428" y="5303533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3319" y="5574997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7" name="직선 연결선 66"/>
          <p:cNvCxnSpPr/>
          <p:nvPr/>
        </p:nvCxnSpPr>
        <p:spPr>
          <a:xfrm>
            <a:off x="4571989" y="4214818"/>
            <a:ext cx="7429552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81489" y="3929066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륙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239272" y="4429132"/>
            <a:ext cx="190501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대륙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검색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239536" y="4429132"/>
            <a:ext cx="571504" cy="2422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</a:t>
            </a:r>
            <a:r>
              <a:rPr lang="ko-KR" altLang="en-US" sz="900" dirty="0"/>
              <a:t>색</a:t>
            </a:r>
          </a:p>
        </p:txBody>
      </p:sp>
      <p:grpSp>
        <p:nvGrpSpPr>
          <p:cNvPr id="18" name="그룹 73"/>
          <p:cNvGrpSpPr/>
          <p:nvPr/>
        </p:nvGrpSpPr>
        <p:grpSpPr>
          <a:xfrm>
            <a:off x="5905499" y="1714488"/>
            <a:ext cx="4286280" cy="1643074"/>
            <a:chOff x="3643306" y="1357298"/>
            <a:chExt cx="4286280" cy="227180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43306" y="1357298"/>
              <a:ext cx="4286280" cy="2271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직사각형 72"/>
            <p:cNvSpPr/>
            <p:nvPr/>
          </p:nvSpPr>
          <p:spPr>
            <a:xfrm>
              <a:off x="5383132" y="2300251"/>
              <a:ext cx="1617760" cy="276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00" dirty="0">
                  <a:solidFill>
                    <a:schemeClr val="bg1"/>
                  </a:solidFill>
                  <a:latin typeface="나눔바른고딕OTF UltraLight" pitchFamily="50" charset="-127"/>
                  <a:ea typeface="나눔바른고딕OTF UltraLight" pitchFamily="50" charset="-127"/>
                </a:rPr>
                <a:t>Middle </a:t>
              </a:r>
              <a:r>
                <a:rPr lang="en-US" altLang="ko-KR" sz="700" dirty="0" smtClean="0">
                  <a:solidFill>
                    <a:schemeClr val="bg1"/>
                  </a:solidFill>
                  <a:latin typeface="나눔바른고딕OTF UltraLight" pitchFamily="50" charset="-127"/>
                  <a:ea typeface="나눔바른고딕OTF UltraLight" pitchFamily="50" charset="-127"/>
                </a:rPr>
                <a:t>East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475005" y="1285861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고딕OTF UltraLight" pitchFamily="50" charset="-127"/>
                <a:ea typeface="나눔바른고딕OTF UltraLight" pitchFamily="50" charset="-127"/>
              </a:rPr>
              <a:t>지도에서 등록할 </a:t>
            </a:r>
            <a:r>
              <a:rPr lang="ko-KR" altLang="en-US" sz="1000" dirty="0" smtClean="0">
                <a:latin typeface="나눔바른고딕OTF UltraLight" pitchFamily="50" charset="-127"/>
                <a:ea typeface="나눔바른고딕OTF UltraLight" pitchFamily="50" charset="-127"/>
              </a:rPr>
              <a:t>대</a:t>
            </a:r>
            <a:r>
              <a:rPr lang="ko-KR" altLang="en-US" sz="1000" dirty="0" smtClean="0">
                <a:latin typeface="나눔바른고딕OTF UltraLight" pitchFamily="50" charset="-127"/>
                <a:ea typeface="나눔바른고딕OTF UltraLight" pitchFamily="50" charset="-127"/>
              </a:rPr>
              <a:t>륙</a:t>
            </a:r>
            <a:r>
              <a:rPr lang="ko-KR" altLang="en-US" sz="1000" dirty="0" smtClean="0">
                <a:latin typeface="나눔바른고딕OTF UltraLight" pitchFamily="50" charset="-127"/>
                <a:ea typeface="나눔바른고딕OTF UltraLight" pitchFamily="50" charset="-127"/>
              </a:rPr>
              <a:t>을 </a:t>
            </a:r>
            <a:r>
              <a:rPr lang="ko-KR" altLang="en-US" sz="1000" dirty="0" smtClean="0">
                <a:latin typeface="나눔바른고딕OTF UltraLight" pitchFamily="50" charset="-127"/>
                <a:ea typeface="나눔바른고딕OTF UltraLight" pitchFamily="50" charset="-127"/>
              </a:rPr>
              <a:t>선택하세요</a:t>
            </a:r>
            <a:r>
              <a:rPr lang="en-US" altLang="ko-KR" sz="1000" dirty="0" smtClean="0">
                <a:latin typeface="나눔바른고딕OTF UltraLight" pitchFamily="50" charset="-127"/>
                <a:ea typeface="나눔바른고딕OTF UltraLight" pitchFamily="50" charset="-127"/>
              </a:rPr>
              <a:t>.</a:t>
            </a:r>
            <a:endParaRPr lang="ko-KR" altLang="en-US" sz="10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13289" y="78579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지</a:t>
            </a:r>
            <a:r>
              <a:rPr lang="ko-KR" altLang="en-US" sz="1200" dirty="0">
                <a:latin typeface="나눔바른고딕OTF Light" pitchFamily="50" charset="-127"/>
                <a:ea typeface="나눔바른고딕OTF Light" pitchFamily="50" charset="-127"/>
              </a:rPr>
              <a:t>점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2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99041" y="114298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지점등록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99041" y="141535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점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97531" y="1699974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점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변경</a:t>
            </a:r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/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삭제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05763" y="1583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381489" y="2071678"/>
          <a:ext cx="7334298" cy="120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09"/>
                <a:gridCol w="1683281"/>
                <a:gridCol w="663632"/>
                <a:gridCol w="2101760"/>
                <a:gridCol w="721407"/>
                <a:gridCol w="1082109"/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국가이름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지역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거리주소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우편번호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도시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01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Argentina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12-98 Victoria Street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2901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Argentina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1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BERLIN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Rua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Frei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Caneca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 1360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4584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Sao Paulo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3"/>
          <p:cNvGrpSpPr/>
          <p:nvPr/>
        </p:nvGrpSpPr>
        <p:grpSpPr>
          <a:xfrm>
            <a:off x="0" y="0"/>
            <a:ext cx="12192000" cy="6872514"/>
            <a:chOff x="0" y="0"/>
            <a:chExt cx="9144000" cy="6872514"/>
          </a:xfrm>
        </p:grpSpPr>
        <p:sp>
          <p:nvSpPr>
            <p:cNvPr id="5" name="직사각형 4"/>
            <p:cNvSpPr/>
            <p:nvPr/>
          </p:nvSpPr>
          <p:spPr>
            <a:xfrm>
              <a:off x="714348" y="0"/>
              <a:ext cx="8429652" cy="571480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14348" y="5786454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 rot="16200000">
              <a:off x="-2536053" y="3607599"/>
              <a:ext cx="5786454" cy="714348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44" y="58056"/>
              <a:ext cx="379165" cy="37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997836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무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918" y="15623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0910" y="16323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직무기록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15981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부서관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3984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지점관리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7142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국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가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6410" y="585994"/>
              <a:ext cx="2200064" cy="6286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65"/>
            <p:cNvGrpSpPr/>
            <p:nvPr/>
          </p:nvGrpSpPr>
          <p:grpSpPr>
            <a:xfrm>
              <a:off x="759966" y="2623782"/>
              <a:ext cx="2026084" cy="1448160"/>
              <a:chOff x="785786" y="714356"/>
              <a:chExt cx="2026084" cy="144816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국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가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00100" y="107154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가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00100" y="1343916"/>
                <a:ext cx="1029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국가수정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98968" y="162853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국가조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회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98968" y="1900906"/>
                <a:ext cx="96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국가별  지점 정보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920" y="542453"/>
              <a:ext cx="514034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직선 연결선 19"/>
            <p:cNvCxnSpPr/>
            <p:nvPr/>
          </p:nvCxnSpPr>
          <p:spPr>
            <a:xfrm>
              <a:off x="3357554" y="1142984"/>
              <a:ext cx="5572164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66"/>
            <p:cNvGrpSpPr/>
            <p:nvPr/>
          </p:nvGrpSpPr>
          <p:grpSpPr>
            <a:xfrm>
              <a:off x="759966" y="785794"/>
              <a:ext cx="2026084" cy="1448160"/>
              <a:chOff x="785786" y="714356"/>
              <a:chExt cx="2026084" cy="144816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지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점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1000100" y="107154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지점등록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0100" y="134391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지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점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조회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98968" y="1628536"/>
                <a:ext cx="8418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지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점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변경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98968" y="1900906"/>
                <a:ext cx="13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>
              <a:lum contrast="-30000"/>
            </a:blip>
            <a:srcRect/>
            <a:stretch>
              <a:fillRect/>
            </a:stretch>
          </p:blipFill>
          <p:spPr bwMode="auto">
            <a:xfrm rot="16200000">
              <a:off x="2563442" y="4453075"/>
              <a:ext cx="158521" cy="1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0" name="직선 연결선 29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476739" y="857232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국가별 지점 정보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34523" y="1357298"/>
            <a:ext cx="190501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국가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입력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334787" y="1357298"/>
            <a:ext cx="571504" cy="2422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</a:t>
            </a:r>
            <a:r>
              <a:rPr lang="ko-KR" altLang="en-US" sz="900" dirty="0"/>
              <a:t>색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381488" y="4429132"/>
            <a:ext cx="7334301" cy="714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나눔바른고딕OTF" pitchFamily="18" charset="-127"/>
              <a:ea typeface="나눔바른고딕OTF" pitchFamily="18" charset="-127"/>
            </a:endParaRPr>
          </a:p>
          <a:p>
            <a:pPr algn="ctr"/>
            <a:r>
              <a:rPr lang="en-US" altLang="ko-KR" sz="1600" dirty="0" smtClean="0">
                <a:latin typeface="나눔바른고딕OTF" pitchFamily="18" charset="-127"/>
                <a:ea typeface="나눔바른고딕OTF" pitchFamily="18" charset="-127"/>
              </a:rPr>
              <a:t>COUNTRIES &amp; LOCATIONS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</a:rPr>
              <a:t>동등조인</a:t>
            </a:r>
            <a:r>
              <a:rPr lang="ko-KR" altLang="en-US" sz="1600" dirty="0" err="1" smtClean="0">
                <a:latin typeface="나눔바른고딕OTF" pitchFamily="18" charset="-127"/>
                <a:ea typeface="나눔바른고딕OTF" pitchFamily="18" charset="-127"/>
              </a:rPr>
              <a:t>하여</a:t>
            </a:r>
            <a:endParaRPr lang="en-US" altLang="ko-KR" sz="1600" dirty="0" smtClean="0">
              <a:latin typeface="나눔바른고딕OTF" pitchFamily="18" charset="-127"/>
              <a:ea typeface="나눔바른고딕OTF" pitchFamily="18" charset="-127"/>
            </a:endParaRPr>
          </a:p>
          <a:p>
            <a:pPr algn="ctr"/>
            <a:r>
              <a:rPr lang="ko-KR" altLang="en-US" sz="1600" dirty="0" smtClean="0">
                <a:latin typeface="나눔바른고딕OTF" pitchFamily="18" charset="-127"/>
                <a:ea typeface="나눔바른고딕OTF" pitchFamily="18" charset="-127"/>
              </a:rPr>
              <a:t>국가별 지점정보를 조회할 수 있다</a:t>
            </a:r>
            <a:r>
              <a:rPr lang="en-US" altLang="ko-KR" sz="1600" dirty="0" smtClean="0">
                <a:latin typeface="나눔바른고딕OTF" pitchFamily="18" charset="-127"/>
                <a:ea typeface="나눔바른고딕OTF" pitchFamily="18" charset="-127"/>
              </a:rPr>
              <a:t>.</a:t>
            </a:r>
          </a:p>
          <a:p>
            <a:pPr algn="ctr"/>
            <a:endParaRPr lang="ko-KR" altLang="en-US" sz="1600" dirty="0">
              <a:latin typeface="나눔바른고딕OTF" pitchFamily="18" charset="-127"/>
              <a:ea typeface="나눔바른고딕OTF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05763" y="1583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2464" y="442913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2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8216" y="478632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대륙등록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38216" y="5058692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륙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수정</a:t>
            </a:r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/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삭제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36707" y="534331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륙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5048243" y="4929198"/>
          <a:ext cx="5715040" cy="135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44"/>
                <a:gridCol w="1163273"/>
                <a:gridCol w="1173408"/>
                <a:gridCol w="2065115"/>
              </a:tblGrid>
              <a:tr h="2403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지역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8667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Argentina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1643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AU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Australia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6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Belgium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84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Brazil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3"/>
          <p:cNvGrpSpPr/>
          <p:nvPr/>
        </p:nvGrpSpPr>
        <p:grpSpPr>
          <a:xfrm>
            <a:off x="0" y="0"/>
            <a:ext cx="12192000" cy="6872514"/>
            <a:chOff x="0" y="0"/>
            <a:chExt cx="9144000" cy="6872514"/>
          </a:xfrm>
        </p:grpSpPr>
        <p:sp>
          <p:nvSpPr>
            <p:cNvPr id="5" name="직사각형 4"/>
            <p:cNvSpPr/>
            <p:nvPr/>
          </p:nvSpPr>
          <p:spPr>
            <a:xfrm>
              <a:off x="714348" y="0"/>
              <a:ext cx="8429652" cy="571480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714348" y="5786454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 rot="16200000">
              <a:off x="-2536053" y="3607599"/>
              <a:ext cx="5786454" cy="714348"/>
            </a:xfrm>
            <a:prstGeom prst="rect">
              <a:avLst/>
            </a:prstGeom>
            <a:solidFill>
              <a:srgbClr val="363636"/>
            </a:solidFill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44" y="58056"/>
              <a:ext cx="379165" cy="370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997836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무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918" y="15623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사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원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0910" y="16323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직무기록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15981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부서관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3984" y="159654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지점관리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71427"/>
              <a:ext cx="619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국</a:t>
              </a:r>
              <a:r>
                <a:rPr lang="ko-KR" altLang="en-US" sz="14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가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6410" y="585994"/>
              <a:ext cx="2200064" cy="6286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714348" y="2500306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65"/>
            <p:cNvGrpSpPr/>
            <p:nvPr/>
          </p:nvGrpSpPr>
          <p:grpSpPr>
            <a:xfrm>
              <a:off x="759966" y="2623782"/>
              <a:ext cx="2026084" cy="1448160"/>
              <a:chOff x="785786" y="714356"/>
              <a:chExt cx="2026084" cy="144816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85786" y="714356"/>
                <a:ext cx="5520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국</a:t>
                </a:r>
                <a:r>
                  <a:rPr lang="ko-KR" altLang="en-US" sz="1200" dirty="0">
                    <a:latin typeface="나눔바른고딕OTF Light" pitchFamily="50" charset="-127"/>
                    <a:ea typeface="나눔바른고딕OTF Light" pitchFamily="50" charset="-127"/>
                  </a:rPr>
                  <a:t>가</a:t>
                </a:r>
                <a:r>
                  <a:rPr lang="ko-KR" altLang="en-US" sz="1200" dirty="0" smtClean="0">
                    <a:latin typeface="나눔바른고딕OTF Light" pitchFamily="50" charset="-127"/>
                    <a:ea typeface="나눔바른고딕OTF Light" pitchFamily="50" charset="-127"/>
                  </a:rPr>
                  <a:t>관리</a:t>
                </a:r>
                <a:endParaRPr lang="ko-KR" altLang="en-US" sz="1200" dirty="0">
                  <a:latin typeface="나눔바른고딕OTF Light" pitchFamily="50" charset="-127"/>
                  <a:ea typeface="나눔바른고딕OTF Light" pitchFamily="50" charset="-127"/>
                </a:endParaRPr>
              </a:p>
            </p:txBody>
          </p:sp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1000100" y="107154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가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등록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00100" y="1343916"/>
                <a:ext cx="1029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국가수정</a:t>
                </a:r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/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국가삭제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98968" y="1628536"/>
                <a:ext cx="607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국가조</a:t>
                </a:r>
                <a:r>
                  <a:rPr lang="ko-KR" altLang="en-US" sz="1100" dirty="0">
                    <a:latin typeface="나눔바른고딕OTF UltraLight" pitchFamily="50" charset="-127"/>
                    <a:ea typeface="나눔바른고딕OTF UltraLight" pitchFamily="50" charset="-127"/>
                  </a:rPr>
                  <a:t>회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98968" y="1900906"/>
                <a:ext cx="9608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ㆍ</a:t>
                </a:r>
                <a:r>
                  <a:rPr lang="ko-KR" altLang="en-US" sz="1100" dirty="0" smtClean="0">
                    <a:latin typeface="나눔바른고딕OTF UltraLight" pitchFamily="50" charset="-127"/>
                    <a:ea typeface="나눔바른고딕OTF UltraLight" pitchFamily="50" charset="-127"/>
                  </a:rPr>
                  <a:t>국가별  지점 정보</a:t>
                </a:r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920" y="542453"/>
              <a:ext cx="514034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직선 연결선 19"/>
            <p:cNvCxnSpPr/>
            <p:nvPr/>
          </p:nvCxnSpPr>
          <p:spPr>
            <a:xfrm>
              <a:off x="3357554" y="1142984"/>
              <a:ext cx="5572164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14678" y="857232"/>
              <a:ext cx="607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국가삭제</a:t>
              </a:r>
              <a:endParaRPr lang="ko-KR" altLang="en-US" sz="11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  <p:grpSp>
          <p:nvGrpSpPr>
            <p:cNvPr id="4" name="그룹 66"/>
            <p:cNvGrpSpPr/>
            <p:nvPr/>
          </p:nvGrpSpPr>
          <p:grpSpPr>
            <a:xfrm>
              <a:off x="973148" y="828205"/>
              <a:ext cx="1812902" cy="1405749"/>
              <a:chOff x="998968" y="756767"/>
              <a:chExt cx="1812902" cy="1405749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contrast="-30000"/>
              </a:blip>
              <a:srcRect/>
              <a:stretch>
                <a:fillRect/>
              </a:stretch>
            </p:blipFill>
            <p:spPr bwMode="auto">
              <a:xfrm rot="16200000">
                <a:off x="2634880" y="738299"/>
                <a:ext cx="158521" cy="1954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8968" y="1900906"/>
                <a:ext cx="1385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endParaRPr>
              </a:p>
            </p:txBody>
          </p:sp>
        </p:grpSp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3" cstate="print">
              <a:lum contrast="-30000"/>
            </a:blip>
            <a:srcRect/>
            <a:stretch>
              <a:fillRect/>
            </a:stretch>
          </p:blipFill>
          <p:spPr bwMode="auto">
            <a:xfrm rot="16200000">
              <a:off x="2563442" y="4453075"/>
              <a:ext cx="158521" cy="1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0" name="직선 연결선 29"/>
            <p:cNvCxnSpPr/>
            <p:nvPr/>
          </p:nvCxnSpPr>
          <p:spPr>
            <a:xfrm>
              <a:off x="714348" y="4284668"/>
              <a:ext cx="2172168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11239536" y="357187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</a:p>
        </p:txBody>
      </p:sp>
      <p:grpSp>
        <p:nvGrpSpPr>
          <p:cNvPr id="17" name="그룹 68"/>
          <p:cNvGrpSpPr/>
          <p:nvPr/>
        </p:nvGrpSpPr>
        <p:grpSpPr>
          <a:xfrm>
            <a:off x="5619747" y="5214950"/>
            <a:ext cx="204563" cy="973462"/>
            <a:chOff x="3740428" y="4770129"/>
            <a:chExt cx="153422" cy="973462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3320" y="4770129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0428" y="5046356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0428" y="5303533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3319" y="5574997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7" name="직선 연결선 66"/>
          <p:cNvCxnSpPr/>
          <p:nvPr/>
        </p:nvCxnSpPr>
        <p:spPr>
          <a:xfrm>
            <a:off x="4571989" y="4214818"/>
            <a:ext cx="7429552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81489" y="3929066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국가수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정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9239272" y="4429132"/>
            <a:ext cx="190501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국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가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검색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239536" y="4429132"/>
            <a:ext cx="571504" cy="2422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</a:t>
            </a:r>
            <a:r>
              <a:rPr lang="ko-KR" altLang="en-US" sz="900" dirty="0"/>
              <a:t>색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81489" y="1223175"/>
            <a:ext cx="1946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삭제할 국가 항목에 체크해주세요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65" name="직사각형 64"/>
          <p:cNvSpPr/>
          <p:nvPr/>
        </p:nvSpPr>
        <p:spPr>
          <a:xfrm>
            <a:off x="11334787" y="6286520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5048243" y="1785926"/>
          <a:ext cx="5715040" cy="135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44"/>
                <a:gridCol w="1163273"/>
                <a:gridCol w="1173408"/>
                <a:gridCol w="2065115"/>
              </a:tblGrid>
              <a:tr h="2403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지역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8667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Argentina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1643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AU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Australia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6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Belgium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84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Brazil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68"/>
          <p:cNvGrpSpPr/>
          <p:nvPr/>
        </p:nvGrpSpPr>
        <p:grpSpPr>
          <a:xfrm>
            <a:off x="5619747" y="2071678"/>
            <a:ext cx="204563" cy="973462"/>
            <a:chOff x="3740428" y="4770129"/>
            <a:chExt cx="153422" cy="973462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3320" y="4770129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0428" y="5046356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0428" y="5303533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3319" y="5574997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3" name="TextBox 62"/>
          <p:cNvSpPr txBox="1"/>
          <p:nvPr/>
        </p:nvSpPr>
        <p:spPr>
          <a:xfrm>
            <a:off x="1013289" y="78579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지</a:t>
            </a:r>
            <a:r>
              <a:rPr lang="ko-KR" altLang="en-US" sz="1200" dirty="0">
                <a:latin typeface="나눔바른고딕OTF Light" pitchFamily="50" charset="-127"/>
                <a:ea typeface="나눔바른고딕OTF Light" pitchFamily="50" charset="-127"/>
              </a:rPr>
              <a:t>점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2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99041" y="114298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지점등록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99041" y="141535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점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7531" y="1699974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점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변경</a:t>
            </a:r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/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삭제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05763" y="1583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2464" y="442913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2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38216" y="478632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대륙등록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38216" y="5058692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륙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수정</a:t>
            </a:r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/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삭제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36707" y="534331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륙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199515" y="187517"/>
            <a:ext cx="12387157" cy="7103616"/>
            <a:chOff x="-199515" y="187517"/>
            <a:chExt cx="12387157" cy="7103616"/>
          </a:xfrm>
        </p:grpSpPr>
        <p:sp>
          <p:nvSpPr>
            <p:cNvPr id="50" name="자유형 49"/>
            <p:cNvSpPr/>
            <p:nvPr/>
          </p:nvSpPr>
          <p:spPr>
            <a:xfrm rot="21388003">
              <a:off x="-125423" y="466358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 rot="21388003">
              <a:off x="-199515" y="561222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" name="그룹 25"/>
            <p:cNvGrpSpPr/>
            <p:nvPr/>
          </p:nvGrpSpPr>
          <p:grpSpPr>
            <a:xfrm>
              <a:off x="1132114" y="1054761"/>
              <a:ext cx="9917823" cy="6006439"/>
              <a:chOff x="-1480458" y="-2893122"/>
              <a:chExt cx="9917823" cy="6006439"/>
            </a:xfrm>
          </p:grpSpPr>
          <p:pic>
            <p:nvPicPr>
              <p:cNvPr id="27" name="Picture 3" descr="C:\Users\Administrator\Downloads\pngwing.co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480458" y="-2893122"/>
                <a:ext cx="2839795" cy="1702953"/>
              </a:xfrm>
              <a:prstGeom prst="rect">
                <a:avLst/>
              </a:prstGeom>
              <a:noFill/>
            </p:spPr>
          </p:pic>
          <p:pic>
            <p:nvPicPr>
              <p:cNvPr id="30" name="Picture 4" descr="C:\Users\Administrator\Downloads\eclips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8776" y="-1015552"/>
                <a:ext cx="1959680" cy="1959680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ownloads\Oracle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-1060928" y="378076"/>
                <a:ext cx="2735241" cy="2735241"/>
              </a:xfrm>
              <a:prstGeom prst="rect">
                <a:avLst/>
              </a:prstGeom>
              <a:noFill/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1791365" y="1625388"/>
                <a:ext cx="65008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HE명품고딕B" pitchFamily="18" charset="-127"/>
                    <a:ea typeface="THE명품고딕B" pitchFamily="18" charset="-127"/>
                  </a:rPr>
                  <a:t>Oracle Database (XE) Release 11.2.0.2.0 (11gR2)</a:t>
                </a:r>
                <a:endParaRPr lang="ko-KR" altLang="en-US" sz="2000" b="1" dirty="0">
                  <a:latin typeface="THE명품고딕B" pitchFamily="18" charset="-127"/>
                  <a:ea typeface="THE명품고딕B" pitchFamily="18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01059" y="-2145178"/>
                <a:ext cx="25003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HE명품고딕B" pitchFamily="18" charset="-127"/>
                    <a:ea typeface="THE명품고딕B" pitchFamily="18" charset="-127"/>
                  </a:rPr>
                  <a:t>jdk1.8.0_241</a:t>
                </a:r>
                <a:endParaRPr lang="ko-KR" altLang="en-US" sz="2000" b="1" dirty="0">
                  <a:latin typeface="THE명품고딕B" pitchFamily="18" charset="-127"/>
                  <a:ea typeface="THE명품고딕B" pitchFamily="18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36507" y="-377600"/>
                <a:ext cx="65008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smtClean="0">
                    <a:latin typeface="THE명품고딕B" pitchFamily="18" charset="-127"/>
                    <a:ea typeface="THE명품고딕B" pitchFamily="18" charset="-127"/>
                  </a:rPr>
                  <a:t>Eclipse IDE for Enterprise Java Developers.</a:t>
                </a:r>
                <a:endParaRPr lang="ko-KR" altLang="en-US" sz="2000" b="1" dirty="0" smtClean="0">
                  <a:latin typeface="THE명품고딕B" pitchFamily="18" charset="-127"/>
                  <a:ea typeface="THE명품고딕B" pitchFamily="18" charset="-127"/>
                </a:endParaRPr>
              </a:p>
              <a:p>
                <a:r>
                  <a:rPr lang="en-US" altLang="ko-KR" sz="2000" b="1" dirty="0" smtClean="0">
                    <a:latin typeface="THE명품고딕B" pitchFamily="18" charset="-127"/>
                    <a:ea typeface="THE명품고딕B" pitchFamily="18" charset="-127"/>
                  </a:rPr>
                  <a:t>Version: 2019-12 (4.14.0)</a:t>
                </a:r>
                <a:endParaRPr lang="ko-KR" altLang="en-US" sz="2000" b="1" dirty="0">
                  <a:latin typeface="THE명품고딕B" pitchFamily="18" charset="-127"/>
                  <a:ea typeface="THE명품고딕B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0037693" y="187517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개발환경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220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495790" y="4615089"/>
          <a:ext cx="7143799" cy="208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40"/>
                <a:gridCol w="1856881"/>
                <a:gridCol w="860863"/>
                <a:gridCol w="860863"/>
                <a:gridCol w="1076077"/>
                <a:gridCol w="1108675"/>
              </a:tblGrid>
              <a:tr h="389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주소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거리주소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우편번호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도시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행정구역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9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1000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1297 Via Cola di Rie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00989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Roma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1100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93091 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Calle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 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della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 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Testa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10934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Venice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IT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1200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2017 Shinjuku-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ku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1989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Tokyo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Tokyo Prefecture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JP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4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1300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9450 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Kamiya-cho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6824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Hiroshima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JP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52464" y="0"/>
            <a:ext cx="11239536" cy="57148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952464" y="5786454"/>
            <a:ext cx="289622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 rot="16200000">
            <a:off x="-2416995" y="3488541"/>
            <a:ext cx="5786454" cy="952464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60" y="58056"/>
            <a:ext cx="505553" cy="37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30449" y="15965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직</a:t>
            </a:r>
            <a:r>
              <a: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무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1225" y="15623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사</a:t>
            </a:r>
            <a:r>
              <a: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원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1214" y="163238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직무기록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0" y="159818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부서관</a:t>
            </a:r>
            <a:r>
              <a: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1979" y="15965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지점관리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2755" y="171428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국</a:t>
            </a:r>
            <a:r>
              <a:rPr lang="ko-KR" altLang="en-US" sz="1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1880" y="585994"/>
            <a:ext cx="2933419" cy="6286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952464" y="2500306"/>
            <a:ext cx="289622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65"/>
          <p:cNvGrpSpPr/>
          <p:nvPr/>
        </p:nvGrpSpPr>
        <p:grpSpPr>
          <a:xfrm>
            <a:off x="1013288" y="2623782"/>
            <a:ext cx="2701445" cy="1448160"/>
            <a:chOff x="785786" y="714356"/>
            <a:chExt cx="2026084" cy="1448160"/>
          </a:xfrm>
        </p:grpSpPr>
        <p:sp>
          <p:nvSpPr>
            <p:cNvPr id="48" name="TextBox 47"/>
            <p:cNvSpPr txBox="1"/>
            <p:nvPr/>
          </p:nvSpPr>
          <p:spPr>
            <a:xfrm>
              <a:off x="785786" y="714356"/>
              <a:ext cx="552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국</a:t>
              </a:r>
              <a:r>
                <a:rPr lang="ko-KR" altLang="en-US" sz="1200" dirty="0">
                  <a:latin typeface="나눔바른고딕OTF Light" pitchFamily="50" charset="-127"/>
                  <a:ea typeface="나눔바른고딕OTF Light" pitchFamily="50" charset="-127"/>
                </a:rPr>
                <a:t>가</a:t>
              </a:r>
              <a:r>
                <a:rPr lang="ko-KR" altLang="en-US" sz="1200" dirty="0" smtClean="0">
                  <a:latin typeface="나눔바른고딕OTF Light" pitchFamily="50" charset="-127"/>
                  <a:ea typeface="나눔바른고딕OTF Light" pitchFamily="50" charset="-127"/>
                </a:rPr>
                <a:t>관리</a:t>
              </a:r>
              <a:endParaRPr lang="ko-KR" altLang="en-US" sz="120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3" cstate="print">
              <a:lum contrast="-30000"/>
            </a:blip>
            <a:srcRect/>
            <a:stretch>
              <a:fillRect/>
            </a:stretch>
          </p:blipFill>
          <p:spPr bwMode="auto">
            <a:xfrm rot="16200000">
              <a:off x="2634880" y="738299"/>
              <a:ext cx="158521" cy="1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0" name="TextBox 49"/>
            <p:cNvSpPr txBox="1"/>
            <p:nvPr/>
          </p:nvSpPr>
          <p:spPr>
            <a:xfrm>
              <a:off x="1000100" y="1071546"/>
              <a:ext cx="607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국</a:t>
              </a:r>
              <a:r>
                <a: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rPr>
                <a:t>가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등록</a:t>
              </a:r>
              <a:endParaRPr lang="ko-KR" altLang="en-US" sz="11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00100" y="1343916"/>
              <a:ext cx="10293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국가수정</a:t>
              </a:r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/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국가삭제</a:t>
              </a:r>
              <a:endParaRPr lang="ko-KR" altLang="en-US" sz="11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8968" y="1628536"/>
              <a:ext cx="6073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국가조</a:t>
              </a:r>
              <a:r>
                <a:rPr lang="ko-KR" altLang="en-US" sz="1100" dirty="0">
                  <a:latin typeface="나눔바른고딕OTF UltraLight" pitchFamily="50" charset="-127"/>
                  <a:ea typeface="나눔바른고딕OTF UltraLight" pitchFamily="50" charset="-127"/>
                </a:rPr>
                <a:t>회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98968" y="1900906"/>
              <a:ext cx="9608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ㆍ</a:t>
              </a:r>
              <a:r>
                <a:rPr lang="ko-KR" altLang="en-US" sz="1100" dirty="0" smtClean="0">
                  <a:latin typeface="나눔바른고딕OTF UltraLight" pitchFamily="50" charset="-127"/>
                  <a:ea typeface="나눔바른고딕OTF UltraLight" pitchFamily="50" charset="-127"/>
                </a:rPr>
                <a:t>국가별  지점 정보</a:t>
              </a:r>
              <a:endParaRPr lang="ko-KR" altLang="en-US" sz="11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560" y="542453"/>
            <a:ext cx="68537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연결선 19"/>
          <p:cNvCxnSpPr/>
          <p:nvPr/>
        </p:nvCxnSpPr>
        <p:spPr>
          <a:xfrm>
            <a:off x="4476739" y="1142984"/>
            <a:ext cx="7429552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6238" y="85723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주소등록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grpSp>
        <p:nvGrpSpPr>
          <p:cNvPr id="3" name="그룹 66"/>
          <p:cNvGrpSpPr/>
          <p:nvPr/>
        </p:nvGrpSpPr>
        <p:grpSpPr>
          <a:xfrm>
            <a:off x="1297531" y="828206"/>
            <a:ext cx="2417203" cy="1405749"/>
            <a:chOff x="998968" y="756767"/>
            <a:chExt cx="1812902" cy="1405749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3" cstate="print">
              <a:lum contrast="-30000"/>
            </a:blip>
            <a:srcRect/>
            <a:stretch>
              <a:fillRect/>
            </a:stretch>
          </p:blipFill>
          <p:spPr bwMode="auto">
            <a:xfrm rot="16200000">
              <a:off x="2634880" y="738299"/>
              <a:ext cx="158521" cy="195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" name="TextBox 46"/>
            <p:cNvSpPr txBox="1"/>
            <p:nvPr/>
          </p:nvSpPr>
          <p:spPr>
            <a:xfrm>
              <a:off x="998968" y="1900906"/>
              <a:ext cx="1385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atin typeface="나눔바른고딕OTF UltraLight" pitchFamily="50" charset="-127"/>
                <a:ea typeface="나눔바른고딕OTF UltraLight" pitchFamily="50" charset="-127"/>
              </a:endParaRPr>
            </a:p>
          </p:txBody>
        </p: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lum contrast="-30000"/>
          </a:blip>
          <a:srcRect/>
          <a:stretch>
            <a:fillRect/>
          </a:stretch>
        </p:blipFill>
        <p:spPr bwMode="auto">
          <a:xfrm rot="16200000">
            <a:off x="3444343" y="4420499"/>
            <a:ext cx="158521" cy="26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직선 연결선 29"/>
          <p:cNvCxnSpPr/>
          <p:nvPr/>
        </p:nvCxnSpPr>
        <p:spPr>
          <a:xfrm>
            <a:off x="952464" y="4284668"/>
            <a:ext cx="2896224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239536" y="3571876"/>
            <a:ext cx="571504" cy="2857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</a:t>
            </a:r>
            <a:r>
              <a:rPr lang="ko-KR" altLang="en-US" sz="900" dirty="0"/>
              <a:t>장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4571989" y="3998916"/>
            <a:ext cx="7429552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81489" y="3786190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주소조회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239272" y="4214818"/>
            <a:ext cx="1905013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주소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검색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239536" y="4214818"/>
            <a:ext cx="571504" cy="2422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</a:t>
            </a:r>
            <a:r>
              <a:rPr lang="ko-KR" altLang="en-US" sz="900" dirty="0"/>
              <a:t>색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5048243" y="1785926"/>
          <a:ext cx="5715040" cy="135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44"/>
                <a:gridCol w="1163273"/>
                <a:gridCol w="1173408"/>
                <a:gridCol w="2065115"/>
              </a:tblGrid>
              <a:tr h="2403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국가명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지역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ID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8667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Argentina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1643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AU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Australia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62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Belgium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84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Brazil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OTF UltraLight" pitchFamily="50" charset="-127"/>
                          <a:ea typeface="나눔바른고딕OTF UltraLight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OTF UltraLight" pitchFamily="50" charset="-127"/>
                        <a:ea typeface="나눔바른고딕OTF UltraLight" pitchFamily="50" charset="-127"/>
                      </a:endParaRPr>
                    </a:p>
                  </a:txBody>
                  <a:tcPr marL="121920" marR="12192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68"/>
          <p:cNvGrpSpPr/>
          <p:nvPr/>
        </p:nvGrpSpPr>
        <p:grpSpPr>
          <a:xfrm>
            <a:off x="5619747" y="2071678"/>
            <a:ext cx="204563" cy="973462"/>
            <a:chOff x="3740428" y="4770129"/>
            <a:chExt cx="153422" cy="973462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3320" y="4770129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0428" y="5046356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0428" y="5303533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5">
              <a:lum contrast="-40000"/>
            </a:blip>
            <a:srcRect/>
            <a:stretch>
              <a:fillRect/>
            </a:stretch>
          </p:blipFill>
          <p:spPr bwMode="auto">
            <a:xfrm>
              <a:off x="3743319" y="5574997"/>
              <a:ext cx="150530" cy="168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3" name="TextBox 62"/>
          <p:cNvSpPr txBox="1"/>
          <p:nvPr/>
        </p:nvSpPr>
        <p:spPr>
          <a:xfrm>
            <a:off x="4857741" y="1357298"/>
            <a:ext cx="1356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바른고딕OTF UltraLight" pitchFamily="50" charset="-127"/>
                <a:ea typeface="나눔바른고딕OTF UltraLight" pitchFamily="50" charset="-127"/>
              </a:rPr>
              <a:t>형식에 맞추어 입력해주세요</a:t>
            </a:r>
            <a:r>
              <a:rPr lang="en-US" altLang="ko-KR" sz="800" dirty="0" smtClean="0">
                <a:latin typeface="나눔바른고딕OTF UltraLight" pitchFamily="50" charset="-127"/>
                <a:ea typeface="나눔바른고딕OTF UltraLight" pitchFamily="50" charset="-127"/>
              </a:rPr>
              <a:t>.</a:t>
            </a:r>
            <a:endParaRPr lang="ko-KR" altLang="en-US" sz="8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3289" y="78579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지</a:t>
            </a:r>
            <a:r>
              <a:rPr lang="ko-KR" altLang="en-US" sz="1200" dirty="0">
                <a:latin typeface="나눔바른고딕OTF Light" pitchFamily="50" charset="-127"/>
                <a:ea typeface="나눔바른고딕OTF Light" pitchFamily="50" charset="-127"/>
              </a:rPr>
              <a:t>점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2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9041" y="114298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지점등록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99041" y="141535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점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97531" y="1699974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지</a:t>
            </a:r>
            <a:r>
              <a:rPr lang="ko-KR" altLang="en-US" sz="1100" dirty="0">
                <a:latin typeface="나눔바른고딕OTF UltraLight" pitchFamily="50" charset="-127"/>
                <a:ea typeface="나눔바른고딕OTF UltraLight" pitchFamily="50" charset="-127"/>
              </a:rPr>
              <a:t>점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변경</a:t>
            </a:r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/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삭제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05763" y="15830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400" dirty="0" smtClean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4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2464" y="442913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대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륙</a:t>
            </a:r>
            <a:r>
              <a:rPr lang="ko-KR" altLang="en-US" sz="1200" dirty="0" smtClean="0">
                <a:latin typeface="나눔바른고딕OTF Light" pitchFamily="50" charset="-127"/>
                <a:ea typeface="나눔바른고딕OTF Light" pitchFamily="50" charset="-127"/>
              </a:rPr>
              <a:t>관리</a:t>
            </a:r>
            <a:endParaRPr lang="ko-KR" altLang="en-US" sz="12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38216" y="478632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대륙등록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38216" y="5058692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륙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수정</a:t>
            </a:r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/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삭제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6707" y="534331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ㆍ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대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륙</a:t>
            </a:r>
            <a:r>
              <a:rPr lang="ko-KR" altLang="en-US" sz="1100" dirty="0" smtClean="0">
                <a:latin typeface="나눔바른고딕OTF UltraLight" pitchFamily="50" charset="-127"/>
                <a:ea typeface="나눔바른고딕OTF UltraLight" pitchFamily="50" charset="-127"/>
              </a:rPr>
              <a:t>조회</a:t>
            </a:r>
            <a:endParaRPr lang="ko-KR" altLang="en-US" sz="1100" dirty="0">
              <a:latin typeface="나눔바른고딕OTF UltraLight" pitchFamily="50" charset="-127"/>
              <a:ea typeface="나눔바른고딕OTF UltraLight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91326" y="394240"/>
            <a:ext cx="11929377" cy="6675487"/>
            <a:chOff x="-191326" y="394240"/>
            <a:chExt cx="11929377" cy="6675487"/>
          </a:xfrm>
        </p:grpSpPr>
        <p:sp>
          <p:nvSpPr>
            <p:cNvPr id="30" name="자유형 29"/>
            <p:cNvSpPr/>
            <p:nvPr/>
          </p:nvSpPr>
          <p:spPr>
            <a:xfrm rot="21371428">
              <a:off x="5072863" y="394240"/>
              <a:ext cx="6665188" cy="6675487"/>
            </a:xfrm>
            <a:custGeom>
              <a:avLst/>
              <a:gdLst>
                <a:gd name="connsiteX0" fmla="*/ 2341704 w 6665188"/>
                <a:gd name="connsiteY0" fmla="*/ 23837 h 6675487"/>
                <a:gd name="connsiteX1" fmla="*/ 5865367 w 6665188"/>
                <a:gd name="connsiteY1" fmla="*/ 363301 h 6675487"/>
                <a:gd name="connsiteX2" fmla="*/ 6665188 w 6665188"/>
                <a:gd name="connsiteY2" fmla="*/ 6675487 h 6675487"/>
                <a:gd name="connsiteX3" fmla="*/ 507210 w 6665188"/>
                <a:gd name="connsiteY3" fmla="*/ 6295258 h 6675487"/>
                <a:gd name="connsiteX4" fmla="*/ 0 w 6665188"/>
                <a:gd name="connsiteY4" fmla="*/ 363301 h 6675487"/>
                <a:gd name="connsiteX5" fmla="*/ 2341704 w 6665188"/>
                <a:gd name="connsiteY5" fmla="*/ 23837 h 667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5188" h="6675487">
                  <a:moveTo>
                    <a:pt x="2341704" y="23837"/>
                  </a:moveTo>
                  <a:cubicBezTo>
                    <a:pt x="3494887" y="104661"/>
                    <a:pt x="4765611" y="363301"/>
                    <a:pt x="5865367" y="363301"/>
                  </a:cubicBezTo>
                  <a:lnTo>
                    <a:pt x="6665188" y="6675487"/>
                  </a:lnTo>
                  <a:lnTo>
                    <a:pt x="507210" y="6295258"/>
                  </a:lnTo>
                  <a:lnTo>
                    <a:pt x="0" y="363301"/>
                  </a:lnTo>
                  <a:cubicBezTo>
                    <a:pt x="618967" y="5676"/>
                    <a:pt x="1444783" y="-39027"/>
                    <a:pt x="2341704" y="23837"/>
                  </a:cubicBezTo>
                  <a:close/>
                </a:path>
              </a:pathLst>
            </a:custGeom>
            <a:gradFill flip="none" rotWithShape="1">
              <a:gsLst>
                <a:gs pos="26606">
                  <a:schemeClr val="bg1">
                    <a:shade val="100000"/>
                    <a:satMod val="115000"/>
                  </a:schemeClr>
                </a:gs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 rot="21369852" flipH="1">
              <a:off x="-191326" y="758456"/>
              <a:ext cx="5756452" cy="6299147"/>
            </a:xfrm>
            <a:custGeom>
              <a:avLst/>
              <a:gdLst>
                <a:gd name="connsiteX0" fmla="*/ 1696123 w 5742196"/>
                <a:gd name="connsiteY0" fmla="*/ 18448 h 6298191"/>
                <a:gd name="connsiteX1" fmla="*/ 457738 w 5742196"/>
                <a:gd name="connsiteY1" fmla="*/ 363301 h 6298191"/>
                <a:gd name="connsiteX2" fmla="*/ 0 w 5742196"/>
                <a:gd name="connsiteY2" fmla="*/ 6298191 h 6298191"/>
                <a:gd name="connsiteX3" fmla="*/ 5742196 w 5742196"/>
                <a:gd name="connsiteY3" fmla="*/ 5913191 h 6298191"/>
                <a:gd name="connsiteX4" fmla="*/ 5366581 w 5742196"/>
                <a:gd name="connsiteY4" fmla="*/ 310969 h 6298191"/>
                <a:gd name="connsiteX5" fmla="*/ 5177045 w 5742196"/>
                <a:gd name="connsiteY5" fmla="*/ 293253 h 6298191"/>
                <a:gd name="connsiteX6" fmla="*/ 1696123 w 5742196"/>
                <a:gd name="connsiteY6" fmla="*/ 18448 h 6298191"/>
                <a:gd name="connsiteX0" fmla="*/ 1710379 w 5756452"/>
                <a:gd name="connsiteY0" fmla="*/ 18448 h 6299147"/>
                <a:gd name="connsiteX1" fmla="*/ 471994 w 5756452"/>
                <a:gd name="connsiteY1" fmla="*/ 363301 h 6299147"/>
                <a:gd name="connsiteX2" fmla="*/ 0 w 5756452"/>
                <a:gd name="connsiteY2" fmla="*/ 6299147 h 6299147"/>
                <a:gd name="connsiteX3" fmla="*/ 5756452 w 5756452"/>
                <a:gd name="connsiteY3" fmla="*/ 5913191 h 6299147"/>
                <a:gd name="connsiteX4" fmla="*/ 5380837 w 5756452"/>
                <a:gd name="connsiteY4" fmla="*/ 310969 h 6299147"/>
                <a:gd name="connsiteX5" fmla="*/ 5191301 w 5756452"/>
                <a:gd name="connsiteY5" fmla="*/ 293253 h 6299147"/>
                <a:gd name="connsiteX6" fmla="*/ 1710379 w 5756452"/>
                <a:gd name="connsiteY6" fmla="*/ 18448 h 629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56452" h="6299147">
                  <a:moveTo>
                    <a:pt x="1710379" y="18448"/>
                  </a:moveTo>
                  <a:cubicBezTo>
                    <a:pt x="1246927" y="56765"/>
                    <a:pt x="825689" y="158944"/>
                    <a:pt x="471994" y="363301"/>
                  </a:cubicBezTo>
                  <a:lnTo>
                    <a:pt x="0" y="6299147"/>
                  </a:lnTo>
                  <a:lnTo>
                    <a:pt x="5756452" y="5913191"/>
                  </a:lnTo>
                  <a:lnTo>
                    <a:pt x="5380837" y="310969"/>
                  </a:lnTo>
                  <a:lnTo>
                    <a:pt x="5191301" y="293253"/>
                  </a:lnTo>
                  <a:cubicBezTo>
                    <a:pt x="4009623" y="169321"/>
                    <a:pt x="2753147" y="-67765"/>
                    <a:pt x="1710379" y="1844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8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5866410" y="2553195"/>
              <a:ext cx="4512624" cy="47502"/>
            </a:xfrm>
            <a:prstGeom prst="line">
              <a:avLst/>
            </a:prstGeom>
            <a:ln w="241300">
              <a:solidFill>
                <a:srgbClr val="FFC000">
                  <a:alpha val="2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5666007" y="2006608"/>
              <a:ext cx="4932136" cy="1023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 사 합 </a:t>
              </a:r>
              <a:r>
                <a:rPr lang="ko-KR" altLang="en-US" sz="4400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</a:t>
              </a:r>
              <a:r>
                <a:rPr lang="ko-KR" altLang="en-US" sz="4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다 </a:t>
              </a:r>
              <a:endPara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 rot="21237707">
              <a:off x="1359426" y="2318507"/>
              <a:ext cx="3089460" cy="1374772"/>
            </a:xfrm>
            <a:prstGeom prst="rect">
              <a:avLst/>
            </a:prstGeom>
          </p:spPr>
          <p:txBody>
            <a:bodyPr wrap="none">
              <a:prstTxWarp prst="textCanUp">
                <a:avLst>
                  <a:gd name="adj" fmla="val 88780"/>
                </a:avLst>
              </a:prstTxWarp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DX바른필기 M" pitchFamily="18" charset="-127"/>
                  <a:ea typeface="DX바른필기 M" pitchFamily="18" charset="-127"/>
                </a:rPr>
                <a:t>우리조</a:t>
              </a:r>
              <a:endPara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X바른필기 M" pitchFamily="18" charset="-127"/>
                <a:ea typeface="DX바른필기 M" pitchFamily="18" charset="-127"/>
              </a:endParaRPr>
            </a:p>
            <a:p>
              <a:pPr algn="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DX바른필기 M" pitchFamily="18" charset="-127"/>
                  <a:ea typeface="DX바른필기 M" pitchFamily="18" charset="-127"/>
                </a:rPr>
                <a:t>최보윤 최운용 최현재 김민용</a:t>
              </a:r>
              <a:endPara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X바른필기 M" pitchFamily="18" charset="-127"/>
                <a:ea typeface="DX바른필기 M" pitchFamily="18" charset="-127"/>
              </a:endParaRPr>
            </a:p>
            <a:p>
              <a:pPr algn="r">
                <a:lnSpc>
                  <a:spcPct val="150000"/>
                </a:lnSpc>
              </a:pPr>
              <a:endPara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DX바른필기 M" pitchFamily="18" charset="-127"/>
                <a:ea typeface="DX바른필기 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302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-199515" y="152422"/>
            <a:ext cx="12425257" cy="7127281"/>
            <a:chOff x="-199515" y="152422"/>
            <a:chExt cx="12425257" cy="7127281"/>
          </a:xfrm>
        </p:grpSpPr>
        <p:grpSp>
          <p:nvGrpSpPr>
            <p:cNvPr id="2" name="그룹 12"/>
            <p:cNvGrpSpPr/>
            <p:nvPr/>
          </p:nvGrpSpPr>
          <p:grpSpPr>
            <a:xfrm>
              <a:off x="-199515" y="152422"/>
              <a:ext cx="12425257" cy="7127281"/>
              <a:chOff x="-199515" y="152422"/>
              <a:chExt cx="12425257" cy="7127281"/>
            </a:xfrm>
          </p:grpSpPr>
          <p:sp>
            <p:nvSpPr>
              <p:cNvPr id="7" name="타원 6"/>
              <p:cNvSpPr/>
              <p:nvPr/>
            </p:nvSpPr>
            <p:spPr>
              <a:xfrm rot="21352759">
                <a:off x="218573" y="152422"/>
                <a:ext cx="4303297" cy="1695450"/>
              </a:xfrm>
              <a:prstGeom prst="ellipse">
                <a:avLst/>
              </a:prstGeom>
              <a:solidFill>
                <a:schemeClr val="tx1">
                  <a:alpha val="1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 34"/>
              <p:cNvSpPr/>
              <p:nvPr/>
            </p:nvSpPr>
            <p:spPr>
              <a:xfrm rot="21388003">
                <a:off x="-87323" y="491758"/>
                <a:ext cx="12313065" cy="6420407"/>
              </a:xfrm>
              <a:custGeom>
                <a:avLst/>
                <a:gdLst>
                  <a:gd name="connsiteX0" fmla="*/ 4557978 w 12313065"/>
                  <a:gd name="connsiteY0" fmla="*/ 50679 h 6420407"/>
                  <a:gd name="connsiteX1" fmla="*/ 12049483 w 12313065"/>
                  <a:gd name="connsiteY1" fmla="*/ 772399 h 6420407"/>
                  <a:gd name="connsiteX2" fmla="*/ 12313065 w 12313065"/>
                  <a:gd name="connsiteY2" fmla="*/ 2852596 h 6420407"/>
                  <a:gd name="connsiteX3" fmla="*/ 12092768 w 12313065"/>
                  <a:gd name="connsiteY3" fmla="*/ 6420407 h 6420407"/>
                  <a:gd name="connsiteX4" fmla="*/ 0 w 12313065"/>
                  <a:gd name="connsiteY4" fmla="*/ 5673730 h 6420407"/>
                  <a:gd name="connsiteX5" fmla="*/ 323922 w 12313065"/>
                  <a:gd name="connsiteY5" fmla="*/ 427645 h 6420407"/>
                  <a:gd name="connsiteX6" fmla="*/ 364090 w 12313065"/>
                  <a:gd name="connsiteY6" fmla="*/ 412002 h 6420407"/>
                  <a:gd name="connsiteX7" fmla="*/ 4557978 w 12313065"/>
                  <a:gd name="connsiteY7" fmla="*/ 50679 h 642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13065" h="6420407">
                    <a:moveTo>
                      <a:pt x="4557978" y="50679"/>
                    </a:moveTo>
                    <a:cubicBezTo>
                      <a:pt x="7009709" y="222515"/>
                      <a:pt x="9711340" y="772398"/>
                      <a:pt x="12049483" y="772399"/>
                    </a:cubicBezTo>
                    <a:lnTo>
                      <a:pt x="12313065" y="2852596"/>
                    </a:lnTo>
                    <a:lnTo>
                      <a:pt x="12092768" y="6420407"/>
                    </a:lnTo>
                    <a:lnTo>
                      <a:pt x="0" y="5673730"/>
                    </a:lnTo>
                    <a:lnTo>
                      <a:pt x="323922" y="427645"/>
                    </a:lnTo>
                    <a:lnTo>
                      <a:pt x="364090" y="412002"/>
                    </a:lnTo>
                    <a:cubicBezTo>
                      <a:pt x="1559056" y="-15533"/>
                      <a:pt x="3008618" y="-57914"/>
                      <a:pt x="4557978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21388003">
                <a:off x="-199515" y="549792"/>
                <a:ext cx="12374260" cy="6729911"/>
              </a:xfrm>
              <a:custGeom>
                <a:avLst/>
                <a:gdLst>
                  <a:gd name="connsiteX0" fmla="*/ 4557978 w 12364396"/>
                  <a:gd name="connsiteY0" fmla="*/ 50679 h 6425103"/>
                  <a:gd name="connsiteX1" fmla="*/ 12049483 w 12364396"/>
                  <a:gd name="connsiteY1" fmla="*/ 772399 h 6425103"/>
                  <a:gd name="connsiteX2" fmla="*/ 12364396 w 12364396"/>
                  <a:gd name="connsiteY2" fmla="*/ 3257699 h 6425103"/>
                  <a:gd name="connsiteX3" fmla="*/ 12168823 w 12364396"/>
                  <a:gd name="connsiteY3" fmla="*/ 6425103 h 6425103"/>
                  <a:gd name="connsiteX4" fmla="*/ 0 w 12364396"/>
                  <a:gd name="connsiteY4" fmla="*/ 5673730 h 6425103"/>
                  <a:gd name="connsiteX5" fmla="*/ 323922 w 12364396"/>
                  <a:gd name="connsiteY5" fmla="*/ 427645 h 6425103"/>
                  <a:gd name="connsiteX6" fmla="*/ 364090 w 12364396"/>
                  <a:gd name="connsiteY6" fmla="*/ 412002 h 6425103"/>
                  <a:gd name="connsiteX7" fmla="*/ 4557978 w 12364396"/>
                  <a:gd name="connsiteY7" fmla="*/ 50679 h 6425103"/>
                  <a:gd name="connsiteX0" fmla="*/ 4567842 w 12374260"/>
                  <a:gd name="connsiteY0" fmla="*/ 50679 h 6425103"/>
                  <a:gd name="connsiteX1" fmla="*/ 12059347 w 12374260"/>
                  <a:gd name="connsiteY1" fmla="*/ 772399 h 6425103"/>
                  <a:gd name="connsiteX2" fmla="*/ 12374260 w 12374260"/>
                  <a:gd name="connsiteY2" fmla="*/ 3257699 h 6425103"/>
                  <a:gd name="connsiteX3" fmla="*/ 12178687 w 12374260"/>
                  <a:gd name="connsiteY3" fmla="*/ 6425103 h 6425103"/>
                  <a:gd name="connsiteX4" fmla="*/ 0 w 12374260"/>
                  <a:gd name="connsiteY4" fmla="*/ 5988045 h 6425103"/>
                  <a:gd name="connsiteX5" fmla="*/ 333786 w 12374260"/>
                  <a:gd name="connsiteY5" fmla="*/ 427645 h 6425103"/>
                  <a:gd name="connsiteX6" fmla="*/ 373954 w 12374260"/>
                  <a:gd name="connsiteY6" fmla="*/ 412002 h 6425103"/>
                  <a:gd name="connsiteX7" fmla="*/ 4567842 w 12374260"/>
                  <a:gd name="connsiteY7" fmla="*/ 50679 h 6425103"/>
                  <a:gd name="connsiteX0" fmla="*/ 4567842 w 12374260"/>
                  <a:gd name="connsiteY0" fmla="*/ 50679 h 6729911"/>
                  <a:gd name="connsiteX1" fmla="*/ 12059347 w 12374260"/>
                  <a:gd name="connsiteY1" fmla="*/ 772399 h 6729911"/>
                  <a:gd name="connsiteX2" fmla="*/ 12374260 w 12374260"/>
                  <a:gd name="connsiteY2" fmla="*/ 3257699 h 6729911"/>
                  <a:gd name="connsiteX3" fmla="*/ 12169409 w 12374260"/>
                  <a:gd name="connsiteY3" fmla="*/ 6729911 h 6729911"/>
                  <a:gd name="connsiteX4" fmla="*/ 0 w 12374260"/>
                  <a:gd name="connsiteY4" fmla="*/ 5988045 h 6729911"/>
                  <a:gd name="connsiteX5" fmla="*/ 333786 w 12374260"/>
                  <a:gd name="connsiteY5" fmla="*/ 427645 h 6729911"/>
                  <a:gd name="connsiteX6" fmla="*/ 373954 w 12374260"/>
                  <a:gd name="connsiteY6" fmla="*/ 412002 h 6729911"/>
                  <a:gd name="connsiteX7" fmla="*/ 4567842 w 12374260"/>
                  <a:gd name="connsiteY7" fmla="*/ 50679 h 672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74260" h="6729911">
                    <a:moveTo>
                      <a:pt x="4567842" y="50679"/>
                    </a:moveTo>
                    <a:cubicBezTo>
                      <a:pt x="7019573" y="222515"/>
                      <a:pt x="9721204" y="772398"/>
                      <a:pt x="12059347" y="772399"/>
                    </a:cubicBezTo>
                    <a:lnTo>
                      <a:pt x="12374260" y="3257699"/>
                    </a:lnTo>
                    <a:lnTo>
                      <a:pt x="12169409" y="6729911"/>
                    </a:lnTo>
                    <a:lnTo>
                      <a:pt x="0" y="5988045"/>
                    </a:lnTo>
                    <a:lnTo>
                      <a:pt x="333786" y="427645"/>
                    </a:lnTo>
                    <a:lnTo>
                      <a:pt x="373954" y="412002"/>
                    </a:lnTo>
                    <a:cubicBezTo>
                      <a:pt x="1568920" y="-15533"/>
                      <a:pt x="3018482" y="-57914"/>
                      <a:pt x="4567842" y="5067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</a:schemeClr>
                  </a:gs>
                  <a:gs pos="2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01892" y="906289"/>
                <a:ext cx="40005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OTF" pitchFamily="18" charset="-127"/>
                    <a:ea typeface="나눔바른고딕OTF" pitchFamily="18" charset="-127"/>
                  </a:rPr>
                  <a:t>클래스 다이어그램</a:t>
                </a:r>
                <a:endParaRPr lang="ko-KR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OTF" pitchFamily="18" charset="-127"/>
                  <a:ea typeface="나눔바른고딕OTF" pitchFamily="18" charset="-127"/>
                </a:endParaRPr>
              </a:p>
            </p:txBody>
          </p:sp>
        </p:grpSp>
        <p:pic>
          <p:nvPicPr>
            <p:cNvPr id="14" name="그림 13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9098" y="1258206"/>
              <a:ext cx="7023735" cy="565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9636923" y="187517"/>
              <a:ext cx="1947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구조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850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99515" y="152422"/>
            <a:ext cx="12425257" cy="7138711"/>
            <a:chOff x="-199515" y="152422"/>
            <a:chExt cx="12425257" cy="7138711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91758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99515" y="561222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636923" y="187517"/>
              <a:ext cx="1947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구조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9" name="그림 8"/>
            <p:cNvPicPr/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1891" y="2069259"/>
              <a:ext cx="6929486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그룹 11"/>
            <p:cNvGrpSpPr/>
            <p:nvPr/>
          </p:nvGrpSpPr>
          <p:grpSpPr>
            <a:xfrm>
              <a:off x="1830442" y="974869"/>
              <a:ext cx="4000528" cy="584775"/>
              <a:chOff x="2127325" y="856116"/>
              <a:chExt cx="4000528" cy="5847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127325" y="856116"/>
                <a:ext cx="4000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HE명품고딕B" pitchFamily="18" charset="-127"/>
                    <a:ea typeface="THE명품고딕B" pitchFamily="18" charset="-127"/>
                  </a:rPr>
                  <a:t>eXERD</a:t>
                </a:r>
                <a:endParaRPr lang="ko-KR" altLang="en-US" sz="3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HE명품고딕B" pitchFamily="18" charset="-127"/>
                  <a:ea typeface="THE명품고딕B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20459" y="1082305"/>
                <a:ext cx="1428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756961"/>
                    </a:solidFill>
                    <a:latin typeface="THE명품고딕M" pitchFamily="18" charset="-127"/>
                    <a:ea typeface="THE명품고딕M" pitchFamily="18" charset="-127"/>
                  </a:rPr>
                  <a:t>hr DB</a:t>
                </a:r>
                <a:endParaRPr lang="ko-KR" altLang="en-US" sz="1400" b="1" dirty="0">
                  <a:solidFill>
                    <a:srgbClr val="756961"/>
                  </a:solidFill>
                  <a:latin typeface="THE명품고딕M" pitchFamily="18" charset="-127"/>
                  <a:ea typeface="THE명품고딕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850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99515" y="152422"/>
            <a:ext cx="12425257" cy="7138711"/>
            <a:chOff x="-199515" y="152422"/>
            <a:chExt cx="12425257" cy="7138711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91758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99515" y="561222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636923" y="187517"/>
              <a:ext cx="1947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구조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682630" y="1345204"/>
              <a:ext cx="7583560" cy="5193482"/>
              <a:chOff x="560340" y="1214422"/>
              <a:chExt cx="7583560" cy="5193482"/>
            </a:xfrm>
          </p:grpSpPr>
          <p:pic>
            <p:nvPicPr>
              <p:cNvPr id="13" name="그림 12"/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71472" y="1214422"/>
                <a:ext cx="7572428" cy="4396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60340" y="5977017"/>
                <a:ext cx="30003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FF0000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빨간색 </a:t>
                </a:r>
                <a:r>
                  <a:rPr lang="en-US" altLang="ko-KR" sz="1100" dirty="0" smtClean="0">
                    <a:solidFill>
                      <a:srgbClr val="FF0000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: </a:t>
                </a:r>
                <a:r>
                  <a:rPr lang="ko-KR" altLang="en-US" sz="1100" dirty="0" smtClean="0">
                    <a:solidFill>
                      <a:srgbClr val="FF0000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보내주는 </a:t>
                </a:r>
                <a:r>
                  <a:rPr lang="ko-KR" altLang="en-US" sz="1100" dirty="0" err="1" smtClean="0">
                    <a:solidFill>
                      <a:srgbClr val="FF0000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식별자</a:t>
                </a:r>
                <a:endParaRPr lang="en-US" altLang="ko-KR" sz="1100" dirty="0" smtClean="0">
                  <a:solidFill>
                    <a:srgbClr val="FF0000"/>
                  </a:solidFill>
                  <a:latin typeface="나눔스퀘어라운드 Bold" pitchFamily="50" charset="-127"/>
                  <a:ea typeface="나눔스퀘어라운드 Bold" pitchFamily="50" charset="-127"/>
                </a:endParaRPr>
              </a:p>
              <a:p>
                <a:r>
                  <a:rPr lang="ko-KR" altLang="en-US" sz="1100" dirty="0" err="1" smtClean="0">
                    <a:solidFill>
                      <a:schemeClr val="accent1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파랑색</a:t>
                </a:r>
                <a:r>
                  <a:rPr lang="ko-KR" altLang="en-US" sz="1100" dirty="0" smtClean="0">
                    <a:solidFill>
                      <a:schemeClr val="accent1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schemeClr val="accent1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: </a:t>
                </a:r>
                <a:r>
                  <a:rPr lang="ko-KR" altLang="en-US" sz="1100" dirty="0" smtClean="0">
                    <a:solidFill>
                      <a:schemeClr val="accent1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받아들이는 </a:t>
                </a:r>
                <a:r>
                  <a:rPr lang="ko-KR" altLang="en-US" sz="1100" dirty="0" err="1" smtClean="0">
                    <a:solidFill>
                      <a:schemeClr val="accent1"/>
                    </a:solidFill>
                    <a:latin typeface="나눔스퀘어라운드 Bold" pitchFamily="50" charset="-127"/>
                    <a:ea typeface="나눔스퀘어라운드 Bold" pitchFamily="50" charset="-127"/>
                  </a:rPr>
                  <a:t>식별자</a:t>
                </a:r>
                <a:endParaRPr lang="ko-KR" altLang="en-US" sz="1100" dirty="0">
                  <a:solidFill>
                    <a:schemeClr val="accent1"/>
                  </a:solidFill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57620" y="1785926"/>
                <a:ext cx="154305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16" name="직선 화살표 연결선 15"/>
              <p:cNvCxnSpPr>
                <a:endCxn id="15" idx="1"/>
              </p:cNvCxnSpPr>
              <p:nvPr/>
            </p:nvCxnSpPr>
            <p:spPr>
              <a:xfrm>
                <a:off x="3286116" y="2143910"/>
                <a:ext cx="571504" cy="39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325130" y="1859496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DX바른필기 M" pitchFamily="18" charset="-127"/>
                    <a:ea typeface="DX바른필기 M" pitchFamily="18" charset="-127"/>
                  </a:rPr>
                  <a:t>SELF</a:t>
                </a:r>
                <a:endParaRPr lang="ko-KR" altLang="en-US" sz="1200" dirty="0">
                  <a:latin typeface="DX바른필기 M" pitchFamily="18" charset="-127"/>
                  <a:ea typeface="DX바른필기 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3850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146"/>
          <p:cNvGrpSpPr/>
          <p:nvPr/>
        </p:nvGrpSpPr>
        <p:grpSpPr>
          <a:xfrm>
            <a:off x="-211390" y="187517"/>
            <a:ext cx="12399032" cy="7162993"/>
            <a:chOff x="-211390" y="187517"/>
            <a:chExt cx="12399032" cy="7162993"/>
          </a:xfrm>
        </p:grpSpPr>
        <p:sp>
          <p:nvSpPr>
            <p:cNvPr id="50" name="자유형 49"/>
            <p:cNvSpPr/>
            <p:nvPr/>
          </p:nvSpPr>
          <p:spPr>
            <a:xfrm rot="21388003">
              <a:off x="-125423" y="466358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 rot="21388003">
              <a:off x="-211390" y="620599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037690" y="187517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dirty="0" err="1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사이트맵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7" name="직사각형 22"/>
            <p:cNvSpPr/>
            <p:nvPr/>
          </p:nvSpPr>
          <p:spPr>
            <a:xfrm>
              <a:off x="1256831" y="3655102"/>
              <a:ext cx="1180061" cy="2629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14"/>
            <p:cNvGrpSpPr/>
            <p:nvPr/>
          </p:nvGrpSpPr>
          <p:grpSpPr>
            <a:xfrm>
              <a:off x="1279310" y="2822380"/>
              <a:ext cx="9271907" cy="453376"/>
              <a:chOff x="785786" y="1643056"/>
              <a:chExt cx="7858180" cy="357190"/>
            </a:xfrm>
            <a:solidFill>
              <a:srgbClr val="B6793C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직사각형 7"/>
              <p:cNvSpPr/>
              <p:nvPr/>
            </p:nvSpPr>
            <p:spPr>
              <a:xfrm>
                <a:off x="785786" y="1643056"/>
                <a:ext cx="1000132" cy="3571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직무관리</a:t>
                </a:r>
                <a:endParaRPr lang="ko-KR" altLang="en-US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60" name="직사각형 9"/>
              <p:cNvSpPr/>
              <p:nvPr/>
            </p:nvSpPr>
            <p:spPr>
              <a:xfrm>
                <a:off x="3071802" y="1643056"/>
                <a:ext cx="1000132" cy="3571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직원관리</a:t>
                </a:r>
                <a:endParaRPr lang="ko-KR" altLang="en-US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59" name="직사각형 8"/>
              <p:cNvSpPr/>
              <p:nvPr/>
            </p:nvSpPr>
            <p:spPr>
              <a:xfrm>
                <a:off x="1928794" y="1643056"/>
                <a:ext cx="1000132" cy="3571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직무기록</a:t>
                </a:r>
                <a:endParaRPr lang="ko-KR" altLang="en-US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61" name="직사각형 10"/>
              <p:cNvSpPr/>
              <p:nvPr/>
            </p:nvSpPr>
            <p:spPr>
              <a:xfrm>
                <a:off x="4214810" y="1643056"/>
                <a:ext cx="1000132" cy="3571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부서관리</a:t>
                </a:r>
                <a:endParaRPr lang="ko-KR" altLang="en-US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62" name="직사각형 11"/>
              <p:cNvSpPr/>
              <p:nvPr/>
            </p:nvSpPr>
            <p:spPr>
              <a:xfrm>
                <a:off x="5357818" y="1643056"/>
                <a:ext cx="1000132" cy="3571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지점관리</a:t>
                </a:r>
                <a:endParaRPr lang="ko-KR" altLang="en-US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63" name="직사각형 12"/>
              <p:cNvSpPr/>
              <p:nvPr/>
            </p:nvSpPr>
            <p:spPr>
              <a:xfrm>
                <a:off x="6500826" y="1643056"/>
                <a:ext cx="1000132" cy="3571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 옛한글" pitchFamily="50" charset="-127"/>
                    <a:ea typeface="나눔바른고딕 옛한글" pitchFamily="50" charset="-127"/>
                  </a:rPr>
                  <a:t>국가관리</a:t>
                </a:r>
                <a:endParaRPr lang="ko-KR" altLang="en-US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64" name="직사각형 13"/>
              <p:cNvSpPr/>
              <p:nvPr/>
            </p:nvSpPr>
            <p:spPr>
              <a:xfrm>
                <a:off x="7643834" y="1643056"/>
                <a:ext cx="1000132" cy="3571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대륙정보</a:t>
                </a:r>
                <a:endParaRPr lang="ko-KR" altLang="en-US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</p:grpSp>
        <p:sp>
          <p:nvSpPr>
            <p:cNvPr id="40" name="직각 삼각형 39"/>
            <p:cNvSpPr/>
            <p:nvPr/>
          </p:nvSpPr>
          <p:spPr>
            <a:xfrm rot="18900000">
              <a:off x="1731070" y="3108879"/>
              <a:ext cx="254888" cy="274196"/>
            </a:xfrm>
            <a:prstGeom prst="rtTriangle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각 삼각형 40"/>
            <p:cNvSpPr/>
            <p:nvPr/>
          </p:nvSpPr>
          <p:spPr>
            <a:xfrm rot="18900000">
              <a:off x="3079713" y="3096788"/>
              <a:ext cx="254888" cy="274196"/>
            </a:xfrm>
            <a:prstGeom prst="rtTriangle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 rot="18900000">
              <a:off x="4405046" y="3107987"/>
              <a:ext cx="254888" cy="274196"/>
            </a:xfrm>
            <a:prstGeom prst="rtTriangle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/>
            <p:cNvSpPr/>
            <p:nvPr/>
          </p:nvSpPr>
          <p:spPr>
            <a:xfrm rot="18900000">
              <a:off x="5793023" y="3101942"/>
              <a:ext cx="254888" cy="274196"/>
            </a:xfrm>
            <a:prstGeom prst="rtTriangle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/>
            <p:cNvSpPr/>
            <p:nvPr/>
          </p:nvSpPr>
          <p:spPr>
            <a:xfrm rot="18900000">
              <a:off x="7125635" y="3108879"/>
              <a:ext cx="254888" cy="274196"/>
            </a:xfrm>
            <a:prstGeom prst="rtTriangle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/>
            <p:cNvSpPr/>
            <p:nvPr/>
          </p:nvSpPr>
          <p:spPr>
            <a:xfrm rot="18900000">
              <a:off x="8474276" y="3102833"/>
              <a:ext cx="254888" cy="274196"/>
            </a:xfrm>
            <a:prstGeom prst="rtTriangle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각 삼각형 48"/>
            <p:cNvSpPr/>
            <p:nvPr/>
          </p:nvSpPr>
          <p:spPr>
            <a:xfrm rot="18900000">
              <a:off x="9811679" y="3102834"/>
              <a:ext cx="254888" cy="274196"/>
            </a:xfrm>
            <a:prstGeom prst="rtTriangle">
              <a:avLst/>
            </a:prstGeom>
            <a:solidFill>
              <a:srgbClr val="B6793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꺾인 연결선 50"/>
            <p:cNvCxnSpPr>
              <a:endCxn id="61" idx="0"/>
            </p:cNvCxnSpPr>
            <p:nvPr/>
          </p:nvCxnSpPr>
          <p:spPr>
            <a:xfrm rot="5400000" flipH="1" flipV="1">
              <a:off x="5915192" y="-1223543"/>
              <a:ext cx="2016" cy="8091846"/>
            </a:xfrm>
            <a:prstGeom prst="bentConnector3">
              <a:avLst>
                <a:gd name="adj1" fmla="val 14395466"/>
              </a:avLst>
            </a:prstGeom>
            <a:ln w="19050">
              <a:solidFill>
                <a:srgbClr val="75696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6200000" flipH="1">
              <a:off x="5580401" y="2314725"/>
              <a:ext cx="453379" cy="2812"/>
            </a:xfrm>
            <a:prstGeom prst="line">
              <a:avLst/>
            </a:prstGeom>
            <a:ln w="19050">
              <a:solidFill>
                <a:srgbClr val="756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endCxn id="59" idx="0"/>
            </p:cNvCxnSpPr>
            <p:nvPr/>
          </p:nvCxnSpPr>
          <p:spPr>
            <a:xfrm rot="5400000">
              <a:off x="3077568" y="2681733"/>
              <a:ext cx="281061" cy="232"/>
            </a:xfrm>
            <a:prstGeom prst="line">
              <a:avLst/>
            </a:prstGeom>
            <a:ln w="19050">
              <a:solidFill>
                <a:srgbClr val="756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6"/>
            <p:cNvSpPr/>
            <p:nvPr/>
          </p:nvSpPr>
          <p:spPr>
            <a:xfrm>
              <a:off x="5094838" y="1569570"/>
              <a:ext cx="1410454" cy="634727"/>
            </a:xfrm>
            <a:prstGeom prst="rect">
              <a:avLst/>
            </a:prstGeom>
            <a:solidFill>
              <a:srgbClr val="84582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바른고딕OTF" pitchFamily="18" charset="-127"/>
                  <a:ea typeface="나눔바른고딕OTF" pitchFamily="18" charset="-127"/>
                </a:rPr>
                <a:t>메  인</a:t>
              </a:r>
              <a:endParaRPr lang="ko-KR" altLang="en-US" sz="1600" dirty="0">
                <a:latin typeface="나눔바른고딕OTF" pitchFamily="18" charset="-127"/>
                <a:ea typeface="나눔바른고딕OTF" pitchFamily="18" charset="-127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 rot="5400000">
              <a:off x="4404718" y="2675383"/>
              <a:ext cx="281061" cy="232"/>
            </a:xfrm>
            <a:prstGeom prst="line">
              <a:avLst/>
            </a:prstGeom>
            <a:ln w="19050">
              <a:solidFill>
                <a:srgbClr val="756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668368" y="2681734"/>
              <a:ext cx="281061" cy="232"/>
            </a:xfrm>
            <a:prstGeom prst="line">
              <a:avLst/>
            </a:prstGeom>
            <a:ln w="19050">
              <a:solidFill>
                <a:srgbClr val="756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1294410" y="3705103"/>
              <a:ext cx="1116281" cy="2745093"/>
              <a:chOff x="1294410" y="3705103"/>
              <a:chExt cx="1116281" cy="274509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317501" y="3811012"/>
                <a:ext cx="1023037" cy="263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1.</a:t>
                </a:r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업무추가</a:t>
                </a:r>
                <a:endParaRPr lang="en-US" altLang="ko-KR" sz="12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2.</a:t>
                </a:r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업무수정</a:t>
                </a:r>
                <a:endParaRPr lang="en-US" altLang="ko-KR" sz="12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3.</a:t>
                </a:r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업무삭제 </a:t>
                </a:r>
                <a:endParaRPr lang="en-US" altLang="ko-KR" sz="12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2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4.</a:t>
                </a:r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업무조회</a:t>
                </a:r>
                <a:endParaRPr lang="en-US" altLang="ko-KR" sz="12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5.</a:t>
                </a:r>
                <a:r>
                  <a:rPr lang="ko-KR" altLang="en-US" sz="12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상세정보</a:t>
                </a:r>
                <a:endParaRPr lang="en-US" altLang="ko-KR" sz="12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   </a:t>
                </a:r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-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직원관리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   -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직업정보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2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en-US" altLang="ko-KR" sz="12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200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294410" y="3705103"/>
                <a:ext cx="1116281" cy="2588820"/>
              </a:xfrm>
              <a:prstGeom prst="rect">
                <a:avLst/>
              </a:prstGeom>
              <a:noFill/>
              <a:ln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2" name="직선 연결선 111"/>
            <p:cNvCxnSpPr/>
            <p:nvPr/>
          </p:nvCxnSpPr>
          <p:spPr>
            <a:xfrm rot="5400000">
              <a:off x="7090768" y="2675385"/>
              <a:ext cx="281061" cy="232"/>
            </a:xfrm>
            <a:prstGeom prst="line">
              <a:avLst/>
            </a:prstGeom>
            <a:ln w="19050">
              <a:solidFill>
                <a:srgbClr val="756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8456018" y="2681735"/>
              <a:ext cx="281061" cy="232"/>
            </a:xfrm>
            <a:prstGeom prst="line">
              <a:avLst/>
            </a:prstGeom>
            <a:ln w="19050">
              <a:solidFill>
                <a:srgbClr val="7569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그룹 115"/>
            <p:cNvGrpSpPr/>
            <p:nvPr/>
          </p:nvGrpSpPr>
          <p:grpSpPr>
            <a:xfrm>
              <a:off x="2634344" y="3705103"/>
              <a:ext cx="1116281" cy="2588820"/>
              <a:chOff x="1294410" y="3705103"/>
              <a:chExt cx="1116281" cy="2588820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317501" y="3811012"/>
                <a:ext cx="1023037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1.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직무기록수정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2.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직무기록조회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endParaRPr lang="ko-KR" altLang="en-US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050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294410" y="3705103"/>
                <a:ext cx="1116281" cy="2588820"/>
              </a:xfrm>
              <a:prstGeom prst="rect">
                <a:avLst/>
              </a:prstGeom>
              <a:noFill/>
              <a:ln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4011883" y="3705103"/>
              <a:ext cx="1116281" cy="2945148"/>
              <a:chOff x="1294410" y="3705103"/>
              <a:chExt cx="1116281" cy="2945148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1317501" y="3811012"/>
                <a:ext cx="1023037" cy="283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1.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직원정보입력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2.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직원정보수정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3.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부서이동 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4.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직원퇴직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5.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전 직원 조회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6.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직원검색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7.</a:t>
                </a:r>
                <a:r>
                  <a:rPr lang="ko-KR" altLang="en-US" sz="1050" dirty="0" err="1" smtClean="0">
                    <a:latin typeface="나눔바른고딕 옛한글" pitchFamily="50" charset="-127"/>
                    <a:ea typeface="나눔바른고딕 옛한글" pitchFamily="50" charset="-127"/>
                  </a:rPr>
                  <a:t>직무별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  업종 현황</a:t>
                </a:r>
                <a:endParaRPr lang="en-US" altLang="ko-KR" sz="9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050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1294410" y="3705103"/>
                <a:ext cx="1116281" cy="2588820"/>
              </a:xfrm>
              <a:prstGeom prst="rect">
                <a:avLst/>
              </a:prstGeom>
              <a:noFill/>
              <a:ln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365672" y="3705103"/>
              <a:ext cx="1116281" cy="2588820"/>
              <a:chOff x="1294410" y="3705103"/>
              <a:chExt cx="1116281" cy="2588820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1317501" y="3811012"/>
                <a:ext cx="102303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1.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부서생성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2.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부서정보수정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3.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부서삭제 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4.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전체부서조회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5.</a:t>
                </a:r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부서별</a:t>
                </a:r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05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  담당지역 조회</a:t>
                </a:r>
                <a:endParaRPr lang="en-US" altLang="ko-KR" sz="9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en-US" altLang="ko-KR" sz="105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050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294410" y="3705103"/>
                <a:ext cx="1116281" cy="2588820"/>
              </a:xfrm>
              <a:prstGeom prst="rect">
                <a:avLst/>
              </a:prstGeom>
              <a:noFill/>
              <a:ln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6719455" y="3705103"/>
              <a:ext cx="1116281" cy="2588820"/>
              <a:chOff x="1294410" y="3705103"/>
              <a:chExt cx="1116281" cy="2588820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317501" y="3811012"/>
                <a:ext cx="1023037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1.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지점 추가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2.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지점수정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3.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지점삭제 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4.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업무조회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5. 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전 지점 조회</a:t>
                </a:r>
                <a:endParaRPr lang="en-US" altLang="ko-KR" sz="10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100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294410" y="3705103"/>
                <a:ext cx="1116281" cy="2588820"/>
              </a:xfrm>
              <a:prstGeom prst="rect">
                <a:avLst/>
              </a:prstGeom>
              <a:noFill/>
              <a:ln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8049492" y="3705103"/>
              <a:ext cx="1116281" cy="2588820"/>
              <a:chOff x="1294410" y="3705103"/>
              <a:chExt cx="1116281" cy="258882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317501" y="3811012"/>
                <a:ext cx="102303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1.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국가추가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2.</a:t>
                </a:r>
                <a:r>
                  <a:rPr lang="ko-KR" altLang="en-US" sz="1100" dirty="0" err="1" smtClean="0">
                    <a:latin typeface="나눔바른고딕 옛한글" pitchFamily="50" charset="-127"/>
                    <a:ea typeface="나눔바른고딕 옛한글" pitchFamily="50" charset="-127"/>
                  </a:rPr>
                  <a:t>국가명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수정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3.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국가삭제 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4.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전 국가조회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5.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국가별 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 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지점조회</a:t>
                </a:r>
                <a:endParaRPr lang="en-US" altLang="ko-KR" sz="10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100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294410" y="3705103"/>
                <a:ext cx="1116281" cy="2588820"/>
              </a:xfrm>
              <a:prstGeom prst="rect">
                <a:avLst/>
              </a:prstGeom>
              <a:noFill/>
              <a:ln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9391403" y="3705103"/>
              <a:ext cx="1116281" cy="2588820"/>
              <a:chOff x="1294410" y="3705103"/>
              <a:chExt cx="1116281" cy="258882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317501" y="3811012"/>
                <a:ext cx="1023037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1.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대륙추가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2.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대륙삭제</a:t>
                </a:r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 </a:t>
                </a:r>
              </a:p>
              <a:p>
                <a:r>
                  <a:rPr lang="en-US" altLang="ko-KR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3.</a:t>
                </a:r>
                <a:r>
                  <a:rPr lang="ko-KR" altLang="en-US" sz="1100" dirty="0" smtClean="0">
                    <a:latin typeface="나눔바른고딕 옛한글" pitchFamily="50" charset="-127"/>
                    <a:ea typeface="나눔바른고딕 옛한글" pitchFamily="50" charset="-127"/>
                  </a:rPr>
                  <a:t>전 대륙 조회</a:t>
                </a:r>
              </a:p>
              <a:p>
                <a:endParaRPr lang="en-US" altLang="ko-KR" sz="1100" dirty="0" smtClean="0">
                  <a:latin typeface="나눔바른고딕 옛한글" pitchFamily="50" charset="-127"/>
                  <a:ea typeface="나눔바른고딕 옛한글" pitchFamily="50" charset="-127"/>
                </a:endParaRPr>
              </a:p>
              <a:p>
                <a:endParaRPr lang="ko-KR" altLang="en-US" sz="1100" dirty="0">
                  <a:latin typeface="나눔바른고딕 옛한글" pitchFamily="50" charset="-127"/>
                  <a:ea typeface="나눔바른고딕 옛한글" pitchFamily="50" charset="-127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294410" y="3705103"/>
                <a:ext cx="1116281" cy="2588820"/>
              </a:xfrm>
              <a:prstGeom prst="rect">
                <a:avLst/>
              </a:prstGeom>
              <a:noFill/>
              <a:ln>
                <a:solidFill>
                  <a:srgbClr val="B6793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직사각형 138"/>
            <p:cNvSpPr/>
            <p:nvPr/>
          </p:nvSpPr>
          <p:spPr>
            <a:xfrm>
              <a:off x="8263577" y="5226050"/>
              <a:ext cx="451262" cy="129721"/>
            </a:xfrm>
            <a:prstGeom prst="rect">
              <a:avLst/>
            </a:prstGeom>
            <a:solidFill>
              <a:srgbClr val="B6793C">
                <a:alpha val="45098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8204201" y="5401294"/>
              <a:ext cx="552450" cy="144484"/>
            </a:xfrm>
            <a:prstGeom prst="rect">
              <a:avLst/>
            </a:prstGeom>
            <a:solidFill>
              <a:srgbClr val="B6793C">
                <a:alpha val="45098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271489" y="4535302"/>
              <a:ext cx="451262" cy="129721"/>
            </a:xfrm>
            <a:prstGeom prst="rect">
              <a:avLst/>
            </a:prstGeom>
            <a:solidFill>
              <a:srgbClr val="B6793C">
                <a:alpha val="45098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247738" y="4867811"/>
              <a:ext cx="451262" cy="129721"/>
            </a:xfrm>
            <a:prstGeom prst="rect">
              <a:avLst/>
            </a:prstGeom>
            <a:solidFill>
              <a:srgbClr val="B6793C">
                <a:alpha val="45098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247738" y="5473452"/>
              <a:ext cx="451262" cy="129721"/>
            </a:xfrm>
            <a:prstGeom prst="rect">
              <a:avLst/>
            </a:prstGeom>
            <a:solidFill>
              <a:srgbClr val="B6793C">
                <a:alpha val="45098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223987" y="5782212"/>
              <a:ext cx="451262" cy="129721"/>
            </a:xfrm>
            <a:prstGeom prst="rect">
              <a:avLst/>
            </a:prstGeom>
            <a:solidFill>
              <a:srgbClr val="B6793C">
                <a:alpha val="45098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223988" y="5969330"/>
              <a:ext cx="552450" cy="144484"/>
            </a:xfrm>
            <a:prstGeom prst="rect">
              <a:avLst/>
            </a:prstGeom>
            <a:solidFill>
              <a:srgbClr val="B6793C">
                <a:alpha val="45098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245759" y="4188938"/>
              <a:ext cx="741878" cy="121805"/>
            </a:xfrm>
            <a:prstGeom prst="rect">
              <a:avLst/>
            </a:prstGeom>
            <a:solidFill>
              <a:srgbClr val="B6793C">
                <a:alpha val="45098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220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99515" y="152422"/>
            <a:ext cx="12425257" cy="7138711"/>
            <a:chOff x="-199515" y="152422"/>
            <a:chExt cx="12425257" cy="7138711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91758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99515" y="561222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037675" y="187517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1584771" y="2002964"/>
              <a:ext cx="3070662" cy="1694754"/>
              <a:chOff x="410130" y="1663896"/>
              <a:chExt cx="3456789" cy="178733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10130" y="1663896"/>
                <a:ext cx="763697" cy="116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 flipV="1">
                <a:off x="614148" y="2670629"/>
                <a:ext cx="2726047" cy="17155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6035" y="2511129"/>
                <a:ext cx="2912249" cy="38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국가 </a:t>
                </a:r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ID</a:t>
                </a:r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지점정보 조회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633380" y="2965012"/>
                <a:ext cx="3011965" cy="1190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24339" y="3061721"/>
                <a:ext cx="3342580" cy="389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Countries &amp; Locations 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조인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679113" y="4230906"/>
              <a:ext cx="2632203" cy="1709268"/>
              <a:chOff x="459147" y="1648589"/>
              <a:chExt cx="2963195" cy="180264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59147" y="1648589"/>
                <a:ext cx="763697" cy="116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 flipV="1">
                <a:off x="614148" y="2681830"/>
                <a:ext cx="1960960" cy="5954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86034" y="2511129"/>
                <a:ext cx="2201487" cy="38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직무별</a:t>
                </a:r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직원 조회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 flipV="1">
                <a:off x="633380" y="2958765"/>
                <a:ext cx="2616171" cy="1814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524338" y="3061721"/>
                <a:ext cx="2898004" cy="389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Employees &amp; Jobs 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조인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893878" y="1988450"/>
              <a:ext cx="2740636" cy="1709268"/>
              <a:chOff x="524338" y="1648589"/>
              <a:chExt cx="3085263" cy="180264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24503" y="1648589"/>
                <a:ext cx="763697" cy="116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82" name="직선 연결선 81"/>
              <p:cNvCxnSpPr>
                <a:endCxn id="83" idx="3"/>
              </p:cNvCxnSpPr>
              <p:nvPr/>
            </p:nvCxnSpPr>
            <p:spPr>
              <a:xfrm>
                <a:off x="614147" y="2687784"/>
                <a:ext cx="1152167" cy="18098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586035" y="2511129"/>
                <a:ext cx="1180280" cy="38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부서이동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633380" y="2976914"/>
                <a:ext cx="2976221" cy="340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524338" y="3061721"/>
                <a:ext cx="2051082" cy="389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부서정보 </a:t>
                </a:r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Update</a:t>
                </a: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4777925" y="4252679"/>
              <a:ext cx="3188721" cy="1694754"/>
              <a:chOff x="6809919" y="4281709"/>
              <a:chExt cx="3188721" cy="1694754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809919" y="4281709"/>
                <a:ext cx="67839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6918578" y="5252563"/>
                <a:ext cx="979915" cy="1608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6893606" y="5085058"/>
                <a:ext cx="178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급여변경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6935662" y="5526716"/>
                <a:ext cx="2907745" cy="322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6838800" y="5607131"/>
                <a:ext cx="3159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최소</a:t>
                </a:r>
                <a:r>
                  <a: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최대 급여 범위에 맞게 설정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7852874" y="1988449"/>
              <a:ext cx="2848199" cy="1723782"/>
              <a:chOff x="8240708" y="1915879"/>
              <a:chExt cx="2848199" cy="1723782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40708" y="1915879"/>
                <a:ext cx="2848199" cy="1723782"/>
                <a:chOff x="586035" y="1633282"/>
                <a:chExt cx="3206352" cy="1817947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589860" y="1633282"/>
                  <a:ext cx="763697" cy="1168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600" dirty="0" smtClean="0">
                      <a:solidFill>
                        <a:srgbClr val="75696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6600" dirty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 flipV="1">
                  <a:off x="614148" y="2670629"/>
                  <a:ext cx="2726047" cy="17155"/>
                </a:xfrm>
                <a:prstGeom prst="line">
                  <a:avLst/>
                </a:prstGeom>
                <a:ln w="241300">
                  <a:solidFill>
                    <a:srgbClr val="FFC000">
                      <a:alpha val="2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586035" y="2511129"/>
                  <a:ext cx="2912249" cy="389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715075" y="2949705"/>
                  <a:ext cx="3077312" cy="2720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622373" y="3061722"/>
                  <a:ext cx="2921969" cy="3895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찾고 싶은 직원정보만 조회</a:t>
                  </a:r>
                  <a:endParaRPr lang="en-US" altLang="ko-KR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8320533" y="2740999"/>
                <a:ext cx="2586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직원 </a:t>
                </a:r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ID</a:t>
                </a:r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</a:t>
                </a:r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특정직원 조회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7920118" y="4245425"/>
              <a:ext cx="3108543" cy="1709268"/>
              <a:chOff x="6751716" y="4267195"/>
              <a:chExt cx="3108543" cy="1709268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809919" y="4267195"/>
                <a:ext cx="67839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6918578" y="5252563"/>
                <a:ext cx="979915" cy="1608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893606" y="5085058"/>
                <a:ext cx="1788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퇴사처리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6935662" y="5526716"/>
                <a:ext cx="2907745" cy="322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751716" y="5607131"/>
                <a:ext cx="3108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퇴직직무를 생성하여 퇴사처리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209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-163890" y="-391886"/>
            <a:ext cx="12389632" cy="7610447"/>
            <a:chOff x="-163890" y="-391886"/>
            <a:chExt cx="12389632" cy="7610447"/>
          </a:xfrm>
        </p:grpSpPr>
        <p:sp>
          <p:nvSpPr>
            <p:cNvPr id="7" name="타원 6"/>
            <p:cNvSpPr/>
            <p:nvPr/>
          </p:nvSpPr>
          <p:spPr>
            <a:xfrm rot="21352759">
              <a:off x="218573" y="152422"/>
              <a:ext cx="4303297" cy="1695450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 rot="21388003">
              <a:off x="-87323" y="463184"/>
              <a:ext cx="12313065" cy="6420407"/>
            </a:xfrm>
            <a:custGeom>
              <a:avLst/>
              <a:gdLst>
                <a:gd name="connsiteX0" fmla="*/ 4557978 w 12313065"/>
                <a:gd name="connsiteY0" fmla="*/ 50679 h 6420407"/>
                <a:gd name="connsiteX1" fmla="*/ 12049483 w 12313065"/>
                <a:gd name="connsiteY1" fmla="*/ 772399 h 6420407"/>
                <a:gd name="connsiteX2" fmla="*/ 12313065 w 12313065"/>
                <a:gd name="connsiteY2" fmla="*/ 2852596 h 6420407"/>
                <a:gd name="connsiteX3" fmla="*/ 12092768 w 12313065"/>
                <a:gd name="connsiteY3" fmla="*/ 6420407 h 6420407"/>
                <a:gd name="connsiteX4" fmla="*/ 0 w 12313065"/>
                <a:gd name="connsiteY4" fmla="*/ 5673730 h 6420407"/>
                <a:gd name="connsiteX5" fmla="*/ 323922 w 12313065"/>
                <a:gd name="connsiteY5" fmla="*/ 427645 h 6420407"/>
                <a:gd name="connsiteX6" fmla="*/ 364090 w 12313065"/>
                <a:gd name="connsiteY6" fmla="*/ 412002 h 6420407"/>
                <a:gd name="connsiteX7" fmla="*/ 4557978 w 12313065"/>
                <a:gd name="connsiteY7" fmla="*/ 50679 h 642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3065" h="6420407">
                  <a:moveTo>
                    <a:pt x="4557978" y="50679"/>
                  </a:moveTo>
                  <a:cubicBezTo>
                    <a:pt x="7009709" y="222515"/>
                    <a:pt x="9711340" y="772398"/>
                    <a:pt x="12049483" y="772399"/>
                  </a:cubicBezTo>
                  <a:lnTo>
                    <a:pt x="12313065" y="2852596"/>
                  </a:lnTo>
                  <a:lnTo>
                    <a:pt x="12092768" y="6420407"/>
                  </a:lnTo>
                  <a:lnTo>
                    <a:pt x="0" y="5673730"/>
                  </a:lnTo>
                  <a:lnTo>
                    <a:pt x="323922" y="427645"/>
                  </a:lnTo>
                  <a:lnTo>
                    <a:pt x="364090" y="412002"/>
                  </a:lnTo>
                  <a:cubicBezTo>
                    <a:pt x="1559056" y="-15533"/>
                    <a:pt x="3008618" y="-57914"/>
                    <a:pt x="4557978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 rot="21388003">
              <a:off x="-163890" y="488650"/>
              <a:ext cx="12374260" cy="6729911"/>
            </a:xfrm>
            <a:custGeom>
              <a:avLst/>
              <a:gdLst>
                <a:gd name="connsiteX0" fmla="*/ 4557978 w 12364396"/>
                <a:gd name="connsiteY0" fmla="*/ 50679 h 6425103"/>
                <a:gd name="connsiteX1" fmla="*/ 12049483 w 12364396"/>
                <a:gd name="connsiteY1" fmla="*/ 772399 h 6425103"/>
                <a:gd name="connsiteX2" fmla="*/ 12364396 w 12364396"/>
                <a:gd name="connsiteY2" fmla="*/ 3257699 h 6425103"/>
                <a:gd name="connsiteX3" fmla="*/ 12168823 w 12364396"/>
                <a:gd name="connsiteY3" fmla="*/ 6425103 h 6425103"/>
                <a:gd name="connsiteX4" fmla="*/ 0 w 12364396"/>
                <a:gd name="connsiteY4" fmla="*/ 5673730 h 6425103"/>
                <a:gd name="connsiteX5" fmla="*/ 323922 w 12364396"/>
                <a:gd name="connsiteY5" fmla="*/ 427645 h 6425103"/>
                <a:gd name="connsiteX6" fmla="*/ 364090 w 12364396"/>
                <a:gd name="connsiteY6" fmla="*/ 412002 h 6425103"/>
                <a:gd name="connsiteX7" fmla="*/ 4557978 w 12364396"/>
                <a:gd name="connsiteY7" fmla="*/ 50679 h 6425103"/>
                <a:gd name="connsiteX0" fmla="*/ 4567842 w 12374260"/>
                <a:gd name="connsiteY0" fmla="*/ 50679 h 6425103"/>
                <a:gd name="connsiteX1" fmla="*/ 12059347 w 12374260"/>
                <a:gd name="connsiteY1" fmla="*/ 772399 h 6425103"/>
                <a:gd name="connsiteX2" fmla="*/ 12374260 w 12374260"/>
                <a:gd name="connsiteY2" fmla="*/ 3257699 h 6425103"/>
                <a:gd name="connsiteX3" fmla="*/ 12178687 w 12374260"/>
                <a:gd name="connsiteY3" fmla="*/ 6425103 h 6425103"/>
                <a:gd name="connsiteX4" fmla="*/ 0 w 12374260"/>
                <a:gd name="connsiteY4" fmla="*/ 5988045 h 6425103"/>
                <a:gd name="connsiteX5" fmla="*/ 333786 w 12374260"/>
                <a:gd name="connsiteY5" fmla="*/ 427645 h 6425103"/>
                <a:gd name="connsiteX6" fmla="*/ 373954 w 12374260"/>
                <a:gd name="connsiteY6" fmla="*/ 412002 h 6425103"/>
                <a:gd name="connsiteX7" fmla="*/ 4567842 w 12374260"/>
                <a:gd name="connsiteY7" fmla="*/ 50679 h 6425103"/>
                <a:gd name="connsiteX0" fmla="*/ 4567842 w 12374260"/>
                <a:gd name="connsiteY0" fmla="*/ 50679 h 6729911"/>
                <a:gd name="connsiteX1" fmla="*/ 12059347 w 12374260"/>
                <a:gd name="connsiteY1" fmla="*/ 772399 h 6729911"/>
                <a:gd name="connsiteX2" fmla="*/ 12374260 w 12374260"/>
                <a:gd name="connsiteY2" fmla="*/ 3257699 h 6729911"/>
                <a:gd name="connsiteX3" fmla="*/ 12169409 w 12374260"/>
                <a:gd name="connsiteY3" fmla="*/ 6729911 h 6729911"/>
                <a:gd name="connsiteX4" fmla="*/ 0 w 12374260"/>
                <a:gd name="connsiteY4" fmla="*/ 5988045 h 6729911"/>
                <a:gd name="connsiteX5" fmla="*/ 333786 w 12374260"/>
                <a:gd name="connsiteY5" fmla="*/ 427645 h 6729911"/>
                <a:gd name="connsiteX6" fmla="*/ 373954 w 12374260"/>
                <a:gd name="connsiteY6" fmla="*/ 412002 h 6729911"/>
                <a:gd name="connsiteX7" fmla="*/ 4567842 w 12374260"/>
                <a:gd name="connsiteY7" fmla="*/ 50679 h 672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4260" h="6729911">
                  <a:moveTo>
                    <a:pt x="4567842" y="50679"/>
                  </a:moveTo>
                  <a:cubicBezTo>
                    <a:pt x="7019573" y="222515"/>
                    <a:pt x="9721204" y="772398"/>
                    <a:pt x="12059347" y="772399"/>
                  </a:cubicBezTo>
                  <a:lnTo>
                    <a:pt x="12374260" y="3257699"/>
                  </a:lnTo>
                  <a:lnTo>
                    <a:pt x="12169409" y="6729911"/>
                  </a:lnTo>
                  <a:lnTo>
                    <a:pt x="0" y="5988045"/>
                  </a:lnTo>
                  <a:lnTo>
                    <a:pt x="333786" y="427645"/>
                  </a:lnTo>
                  <a:lnTo>
                    <a:pt x="373954" y="412002"/>
                  </a:lnTo>
                  <a:cubicBezTo>
                    <a:pt x="1568920" y="-15533"/>
                    <a:pt x="3018482" y="-57914"/>
                    <a:pt x="4567842" y="5067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2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17825" y="187517"/>
              <a:ext cx="14670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2800" dirty="0" smtClean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주요기능</a:t>
              </a:r>
              <a:endParaRPr lang="en-US" altLang="ko-KR" sz="28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" name="그룹 72"/>
            <p:cNvGrpSpPr/>
            <p:nvPr/>
          </p:nvGrpSpPr>
          <p:grpSpPr>
            <a:xfrm>
              <a:off x="362857" y="1756226"/>
              <a:ext cx="3195741" cy="2291963"/>
              <a:chOff x="408040" y="1647985"/>
              <a:chExt cx="3090245" cy="196898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08040" y="1647985"/>
                <a:ext cx="655996" cy="951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dirty="0" smtClean="0">
                    <a:solidFill>
                      <a:srgbClr val="75696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6600" dirty="0">
                  <a:solidFill>
                    <a:srgbClr val="75696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 flipV="1">
                <a:off x="614148" y="2670629"/>
                <a:ext cx="2726047" cy="17155"/>
              </a:xfrm>
              <a:prstGeom prst="line">
                <a:avLst/>
              </a:prstGeom>
              <a:ln w="241300">
                <a:solidFill>
                  <a:srgbClr val="FFC000">
                    <a:alpha val="2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6035" y="2511129"/>
                <a:ext cx="2912250" cy="34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국가 </a:t>
                </a:r>
                <a:r>
                  <a:rPr lang="en-US" altLang="ko-KR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ID</a:t>
                </a:r>
                <a:r>
                  <a:rPr lang="ko-KR" altLang="en-US" sz="20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지점정보 조회</a:t>
                </a:r>
                <a:endParaRPr lang="ko-KR" altLang="en-US" sz="2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 flipV="1">
                <a:off x="633380" y="2958765"/>
                <a:ext cx="2616171" cy="1814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24338" y="3061721"/>
                <a:ext cx="2871193" cy="5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Countries &amp; Locations </a:t>
                </a:r>
                <a:r>
                  <a:rPr lang="ko-KR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조인</a:t>
                </a:r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endParaRPr lang="en-US" altLang="ko-KR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02514" y="-391886"/>
              <a:ext cx="13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29288" y="4314386"/>
              <a:ext cx="2112535" cy="1789195"/>
              <a:chOff x="1087864" y="4510825"/>
              <a:chExt cx="1938787" cy="1423686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87864" y="4510825"/>
                <a:ext cx="1066495" cy="106649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985556" y="4893416"/>
                <a:ext cx="1041095" cy="104109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4325253" y="2049780"/>
              <a:ext cx="6830427" cy="4394563"/>
              <a:chOff x="4325253" y="2049780"/>
              <a:chExt cx="6830427" cy="400268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325253" y="2072640"/>
                <a:ext cx="6807200" cy="39798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358640" y="2049780"/>
                <a:ext cx="6797040" cy="3939540"/>
              </a:xfrm>
              <a:prstGeom prst="rect">
                <a:avLst/>
              </a:prstGeom>
              <a:solidFill>
                <a:srgbClr val="FFFFFF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30058" y="2249715"/>
              <a:ext cx="5051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solidFill>
                    <a:srgbClr val="B6793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ㆍ국가</a:t>
              </a:r>
              <a:r>
                <a:rPr lang="ko-KR" altLang="en-US" sz="1600" dirty="0" smtClean="0">
                  <a:solidFill>
                    <a:srgbClr val="B6793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dirty="0" smtClean="0">
                  <a:solidFill>
                    <a:srgbClr val="B6793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 시 해당 국가에</a:t>
              </a:r>
              <a:r>
                <a:rPr lang="en-US" altLang="ko-KR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있는 </a:t>
              </a:r>
              <a:r>
                <a:rPr lang="ko-KR" altLang="en-US" sz="1600" dirty="0" smtClean="0">
                  <a:solidFill>
                    <a:srgbClr val="B6793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지점 정보</a:t>
              </a:r>
              <a:r>
                <a:rPr lang="ko-KR" altLang="en-US" sz="16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까지 조회가능 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82461" y="2779484"/>
              <a:ext cx="2048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▼ </a:t>
              </a:r>
              <a:r>
                <a:rPr lang="ko-KR" altLang="en-US" sz="1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오라클</a:t>
              </a:r>
              <a:r>
                <a:rPr lang="en-US" altLang="ko-KR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에서의 출력 결과</a:t>
              </a:r>
              <a:r>
                <a:rPr lang="en-US" altLang="ko-KR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965700" y="6007100"/>
              <a:ext cx="1028700" cy="381000"/>
            </a:xfrm>
            <a:prstGeom prst="rect">
              <a:avLst/>
            </a:prstGeom>
            <a:noFill/>
            <a:ln w="38100">
              <a:solidFill>
                <a:srgbClr val="8458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299200" y="6019800"/>
              <a:ext cx="4013200" cy="381000"/>
            </a:xfrm>
            <a:prstGeom prst="rect">
              <a:avLst/>
            </a:prstGeom>
            <a:noFill/>
            <a:ln w="38100">
              <a:solidFill>
                <a:srgbClr val="8458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87888" y="3097412"/>
              <a:ext cx="5849483" cy="3118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TextBox 41"/>
            <p:cNvSpPr txBox="1"/>
            <p:nvPr/>
          </p:nvSpPr>
          <p:spPr>
            <a:xfrm>
              <a:off x="4751618" y="6410980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vN 즐거운이야기 Bold" pitchFamily="18" charset="-127"/>
                  <a:ea typeface="tvN 즐거운이야기 Bold" pitchFamily="18" charset="-127"/>
                </a:rPr>
                <a:t>COUNTRIES </a:t>
              </a:r>
              <a:r>
                <a:rPr lang="ko-KR" altLang="en-US" dirty="0" smtClean="0">
                  <a:latin typeface="tvN 즐거운이야기 Bold" pitchFamily="18" charset="-127"/>
                  <a:ea typeface="tvN 즐거운이야기 Bold" pitchFamily="18" charset="-127"/>
                </a:rPr>
                <a:t>테이블</a:t>
              </a:r>
              <a:r>
                <a:rPr lang="en-US" altLang="ko-KR" dirty="0" smtClean="0">
                  <a:latin typeface="tvN 즐거운이야기 Bold" pitchFamily="18" charset="-127"/>
                  <a:ea typeface="tvN 즐거운이야기 Bold" pitchFamily="18" charset="-127"/>
                </a:rPr>
                <a:t> </a:t>
              </a:r>
              <a:endParaRPr lang="ko-KR" altLang="en-US" dirty="0"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25446" y="6387068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vN 즐거운이야기 Bold" pitchFamily="18" charset="-127"/>
                  <a:ea typeface="tvN 즐거운이야기 Bold" pitchFamily="18" charset="-127"/>
                </a:rPr>
                <a:t>LOCATIONS </a:t>
              </a:r>
              <a:r>
                <a:rPr lang="ko-KR" altLang="en-US" dirty="0" smtClean="0">
                  <a:latin typeface="tvN 즐거운이야기 Bold" pitchFamily="18" charset="-127"/>
                  <a:ea typeface="tvN 즐거운이야기 Bold" pitchFamily="18" charset="-127"/>
                </a:rPr>
                <a:t>테이블</a:t>
              </a:r>
              <a:endParaRPr lang="ko-KR" altLang="en-US" dirty="0"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209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1587</Words>
  <Application>Microsoft Office PowerPoint</Application>
  <PresentationFormat>사용자 지정</PresentationFormat>
  <Paragraphs>777</Paragraphs>
  <Slides>31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50" baseType="lpstr">
      <vt:lpstr>굴림</vt:lpstr>
      <vt:lpstr>Arial</vt:lpstr>
      <vt:lpstr>맑은 고딕</vt:lpstr>
      <vt:lpstr>DX바른필기 M</vt:lpstr>
      <vt:lpstr>나눔바른고딕</vt:lpstr>
      <vt:lpstr>THE명품고딕B</vt:lpstr>
      <vt:lpstr>나눔바른고딕OTF</vt:lpstr>
      <vt:lpstr>THE명품고딕M</vt:lpstr>
      <vt:lpstr>나눔스퀘어라운드 Bold</vt:lpstr>
      <vt:lpstr>나눔바른고딕 옛한글</vt:lpstr>
      <vt:lpstr>tvN 즐거운이야기 Bold</vt:lpstr>
      <vt:lpstr>나눔손글씨 붓</vt:lpstr>
      <vt:lpstr>tvN 즐거운이야기 Light</vt:lpstr>
      <vt:lpstr>나눔손글씨 펜</vt:lpstr>
      <vt:lpstr>나눔고딕</vt:lpstr>
      <vt:lpstr>나눔스퀘어</vt:lpstr>
      <vt:lpstr>나눔바른고딕OTF Light</vt:lpstr>
      <vt:lpstr>나눔바른고딕OTF UltraLight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HU-07</cp:lastModifiedBy>
  <cp:revision>70</cp:revision>
  <dcterms:created xsi:type="dcterms:W3CDTF">2020-03-23T06:09:43Z</dcterms:created>
  <dcterms:modified xsi:type="dcterms:W3CDTF">2020-06-09T06:09:59Z</dcterms:modified>
</cp:coreProperties>
</file>