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DA069-85FB-481B-9514-5E3439B79CB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3CC6134-89AB-4625-A54C-2E4F44EFF363}">
      <dgm:prSet phldrT="[Text]" custT="1"/>
      <dgm:spPr/>
      <dgm:t>
        <a:bodyPr/>
        <a:lstStyle/>
        <a:p>
          <a:r>
            <a:rPr lang="en-IN" sz="2400" dirty="0"/>
            <a:t>AST (Aspartate transaminase)</a:t>
          </a:r>
        </a:p>
      </dgm:t>
    </dgm:pt>
    <dgm:pt modelId="{F19F8E6C-F577-4AB2-8DE2-E547926E533C}" type="parTrans" cxnId="{F52F65C9-E8B2-47F5-B17F-C4CFB93D7D19}">
      <dgm:prSet/>
      <dgm:spPr/>
      <dgm:t>
        <a:bodyPr/>
        <a:lstStyle/>
        <a:p>
          <a:endParaRPr lang="en-IN"/>
        </a:p>
      </dgm:t>
    </dgm:pt>
    <dgm:pt modelId="{5151DD1C-176A-45D5-93EF-B200C32743F1}" type="sibTrans" cxnId="{F52F65C9-E8B2-47F5-B17F-C4CFB93D7D19}">
      <dgm:prSet/>
      <dgm:spPr/>
      <dgm:t>
        <a:bodyPr/>
        <a:lstStyle/>
        <a:p>
          <a:endParaRPr lang="en-IN"/>
        </a:p>
      </dgm:t>
    </dgm:pt>
    <dgm:pt modelId="{848BC1C9-E7F4-4A83-BC58-700FD025195E}">
      <dgm:prSet phldrT="[Text]" custT="1"/>
      <dgm:spPr/>
      <dgm:t>
        <a:bodyPr/>
        <a:lstStyle/>
        <a:p>
          <a:r>
            <a:rPr lang="en-IN" sz="1600" dirty="0"/>
            <a:t>Found in cytosol &amp; mitochondria of liver, heart, kidney cells</a:t>
          </a:r>
        </a:p>
      </dgm:t>
    </dgm:pt>
    <dgm:pt modelId="{774BB84D-7F73-436F-80FD-18866F3C9921}" type="parTrans" cxnId="{7933F12D-89F8-4E86-A6FD-D9EBBFDE9250}">
      <dgm:prSet/>
      <dgm:spPr/>
      <dgm:t>
        <a:bodyPr/>
        <a:lstStyle/>
        <a:p>
          <a:endParaRPr lang="en-IN"/>
        </a:p>
      </dgm:t>
    </dgm:pt>
    <dgm:pt modelId="{D83A9AF2-25C6-4284-809D-C5885A3E2F9D}" type="sibTrans" cxnId="{7933F12D-89F8-4E86-A6FD-D9EBBFDE9250}">
      <dgm:prSet/>
      <dgm:spPr/>
      <dgm:t>
        <a:bodyPr/>
        <a:lstStyle/>
        <a:p>
          <a:endParaRPr lang="en-IN"/>
        </a:p>
      </dgm:t>
    </dgm:pt>
    <dgm:pt modelId="{42CB39F7-76E5-4DE2-A0B1-4E967A117BC8}">
      <dgm:prSet phldrT="[Text]" custT="1"/>
      <dgm:spPr/>
      <dgm:t>
        <a:bodyPr/>
        <a:lstStyle/>
        <a:p>
          <a:r>
            <a:rPr lang="en-IN" sz="1600" dirty="0"/>
            <a:t>Function- </a:t>
          </a:r>
          <a:r>
            <a:rPr lang="en-IN" sz="1600" dirty="0" err="1"/>
            <a:t>catalyze</a:t>
          </a:r>
          <a:r>
            <a:rPr lang="en-IN" sz="1600" dirty="0"/>
            <a:t> transamination reaction in amino acid metabolism &amp; energy production</a:t>
          </a:r>
        </a:p>
      </dgm:t>
    </dgm:pt>
    <dgm:pt modelId="{A7BD4E2E-DD9F-4216-8139-75948155BE75}" type="parTrans" cxnId="{8405D0E2-8FF7-434A-968E-5AEF675B5818}">
      <dgm:prSet/>
      <dgm:spPr/>
      <dgm:t>
        <a:bodyPr/>
        <a:lstStyle/>
        <a:p>
          <a:endParaRPr lang="en-IN"/>
        </a:p>
      </dgm:t>
    </dgm:pt>
    <dgm:pt modelId="{F94AD56F-BC36-43B5-B3A9-42582654F520}" type="sibTrans" cxnId="{8405D0E2-8FF7-434A-968E-5AEF675B5818}">
      <dgm:prSet/>
      <dgm:spPr/>
      <dgm:t>
        <a:bodyPr/>
        <a:lstStyle/>
        <a:p>
          <a:endParaRPr lang="en-IN"/>
        </a:p>
      </dgm:t>
    </dgm:pt>
    <dgm:pt modelId="{3BCCB80F-8F00-486E-93AE-5EDC4003289F}">
      <dgm:prSet phldrT="[Text]" custT="1"/>
      <dgm:spPr/>
      <dgm:t>
        <a:bodyPr/>
        <a:lstStyle/>
        <a:p>
          <a:r>
            <a:rPr lang="en-IN" sz="2400" dirty="0"/>
            <a:t>ALT (Alanine transaminase)</a:t>
          </a:r>
        </a:p>
      </dgm:t>
    </dgm:pt>
    <dgm:pt modelId="{46B96ED6-B8C9-42B6-8705-C302DF293B7F}" type="parTrans" cxnId="{B68D0BB3-1957-4271-AD3C-589EC3A48F58}">
      <dgm:prSet/>
      <dgm:spPr/>
      <dgm:t>
        <a:bodyPr/>
        <a:lstStyle/>
        <a:p>
          <a:endParaRPr lang="en-IN"/>
        </a:p>
      </dgm:t>
    </dgm:pt>
    <dgm:pt modelId="{4DEA00CF-F7C9-4E1B-BD9C-18BBA01B2EFC}" type="sibTrans" cxnId="{B68D0BB3-1957-4271-AD3C-589EC3A48F58}">
      <dgm:prSet/>
      <dgm:spPr/>
      <dgm:t>
        <a:bodyPr/>
        <a:lstStyle/>
        <a:p>
          <a:endParaRPr lang="en-IN"/>
        </a:p>
      </dgm:t>
    </dgm:pt>
    <dgm:pt modelId="{2340DD06-CC1A-4B00-BFB7-878C9125AB93}">
      <dgm:prSet phldrT="[Text]" custT="1"/>
      <dgm:spPr/>
      <dgm:t>
        <a:bodyPr/>
        <a:lstStyle/>
        <a:p>
          <a:r>
            <a:rPr lang="en-IN" sz="1600" dirty="0"/>
            <a:t>Most abundant in hepatic cells</a:t>
          </a:r>
        </a:p>
      </dgm:t>
    </dgm:pt>
    <dgm:pt modelId="{6536E177-BACA-4946-A3B4-6AFADA75C7C1}" type="parTrans" cxnId="{55E72540-2E2F-4DF0-BEDA-8096440E128D}">
      <dgm:prSet/>
      <dgm:spPr/>
      <dgm:t>
        <a:bodyPr/>
        <a:lstStyle/>
        <a:p>
          <a:endParaRPr lang="en-IN"/>
        </a:p>
      </dgm:t>
    </dgm:pt>
    <dgm:pt modelId="{A2524931-0E37-4B6A-ADBB-2A20FFFBB026}" type="sibTrans" cxnId="{55E72540-2E2F-4DF0-BEDA-8096440E128D}">
      <dgm:prSet/>
      <dgm:spPr/>
      <dgm:t>
        <a:bodyPr/>
        <a:lstStyle/>
        <a:p>
          <a:endParaRPr lang="en-IN"/>
        </a:p>
      </dgm:t>
    </dgm:pt>
    <dgm:pt modelId="{EA40519A-67ED-4505-A503-077D97C30919}">
      <dgm:prSet phldrT="[Text]" custT="1"/>
      <dgm:spPr/>
      <dgm:t>
        <a:bodyPr/>
        <a:lstStyle/>
        <a:p>
          <a:r>
            <a:rPr lang="en-IN" sz="1600" dirty="0"/>
            <a:t>Normal range in blood: 0-45 IU/L</a:t>
          </a:r>
        </a:p>
      </dgm:t>
    </dgm:pt>
    <dgm:pt modelId="{9989B219-DC2B-483D-AA4F-DBB17888A281}" type="parTrans" cxnId="{ED0B39FF-41A5-428F-A3D9-A387211D355F}">
      <dgm:prSet/>
      <dgm:spPr/>
      <dgm:t>
        <a:bodyPr/>
        <a:lstStyle/>
        <a:p>
          <a:endParaRPr lang="en-IN"/>
        </a:p>
      </dgm:t>
    </dgm:pt>
    <dgm:pt modelId="{F495E7B6-1BDE-4068-82A9-12B246EA5FC8}" type="sibTrans" cxnId="{ED0B39FF-41A5-428F-A3D9-A387211D355F}">
      <dgm:prSet/>
      <dgm:spPr/>
      <dgm:t>
        <a:bodyPr/>
        <a:lstStyle/>
        <a:p>
          <a:endParaRPr lang="en-IN"/>
        </a:p>
      </dgm:t>
    </dgm:pt>
    <dgm:pt modelId="{72B5B818-848B-44F7-8A3A-88509E789382}">
      <dgm:prSet phldrT="[Text]" custT="1"/>
      <dgm:spPr/>
      <dgm:t>
        <a:bodyPr/>
        <a:lstStyle/>
        <a:p>
          <a:r>
            <a:rPr lang="en-IN" sz="2400" dirty="0"/>
            <a:t>ALP (Alkaline Phosphatase)</a:t>
          </a:r>
        </a:p>
      </dgm:t>
    </dgm:pt>
    <dgm:pt modelId="{B3993ECD-C1E1-4089-B954-926C07077D12}" type="parTrans" cxnId="{2B3ECBD3-092D-4D82-826C-9B87A67283C1}">
      <dgm:prSet/>
      <dgm:spPr/>
      <dgm:t>
        <a:bodyPr/>
        <a:lstStyle/>
        <a:p>
          <a:endParaRPr lang="en-IN"/>
        </a:p>
      </dgm:t>
    </dgm:pt>
    <dgm:pt modelId="{07D5B31A-3FC8-4419-B632-ECBCEAE5885D}" type="sibTrans" cxnId="{2B3ECBD3-092D-4D82-826C-9B87A67283C1}">
      <dgm:prSet/>
      <dgm:spPr/>
      <dgm:t>
        <a:bodyPr/>
        <a:lstStyle/>
        <a:p>
          <a:endParaRPr lang="en-IN"/>
        </a:p>
      </dgm:t>
    </dgm:pt>
    <dgm:pt modelId="{4CF38B5C-89A3-472D-80F9-A98B48CFECF8}">
      <dgm:prSet phldrT="[Text]" custT="1"/>
      <dgm:spPr/>
      <dgm:t>
        <a:bodyPr/>
        <a:lstStyle/>
        <a:p>
          <a:r>
            <a:rPr lang="en-IN" sz="1600" dirty="0"/>
            <a:t>Ectoenzyme, present on cell surface in 6 iso-enzymatic forms</a:t>
          </a:r>
        </a:p>
      </dgm:t>
    </dgm:pt>
    <dgm:pt modelId="{115124BC-A040-4B08-952E-F2B868C520CB}" type="parTrans" cxnId="{8258C89B-6807-4AE7-88AF-26BCDA234212}">
      <dgm:prSet/>
      <dgm:spPr/>
      <dgm:t>
        <a:bodyPr/>
        <a:lstStyle/>
        <a:p>
          <a:endParaRPr lang="en-IN"/>
        </a:p>
      </dgm:t>
    </dgm:pt>
    <dgm:pt modelId="{74DBA280-6DE2-40CB-BF97-C102EC2EFF25}" type="sibTrans" cxnId="{8258C89B-6807-4AE7-88AF-26BCDA234212}">
      <dgm:prSet/>
      <dgm:spPr/>
      <dgm:t>
        <a:bodyPr/>
        <a:lstStyle/>
        <a:p>
          <a:endParaRPr lang="en-IN"/>
        </a:p>
      </dgm:t>
    </dgm:pt>
    <dgm:pt modelId="{E396C4CA-3568-4385-BE30-5F1FE3004F60}">
      <dgm:prSet phldrT="[Text]" custT="1"/>
      <dgm:spPr/>
      <dgm:t>
        <a:bodyPr/>
        <a:lstStyle/>
        <a:p>
          <a:r>
            <a:rPr lang="en-IN" sz="1600" dirty="0"/>
            <a:t>Elevated levels in blood indicates liver damage, hepatitis, cirrhosis &amp; DILD</a:t>
          </a:r>
        </a:p>
      </dgm:t>
    </dgm:pt>
    <dgm:pt modelId="{7B6D6E3A-0906-4108-B307-BD5C14207064}" type="parTrans" cxnId="{8F36A0C9-FAE9-4068-94F1-C101F7A3ABFA}">
      <dgm:prSet/>
      <dgm:spPr/>
      <dgm:t>
        <a:bodyPr/>
        <a:lstStyle/>
        <a:p>
          <a:endParaRPr lang="en-IN"/>
        </a:p>
      </dgm:t>
    </dgm:pt>
    <dgm:pt modelId="{BC13104C-BDA9-4899-AF94-ED06680A1B12}" type="sibTrans" cxnId="{8F36A0C9-FAE9-4068-94F1-C101F7A3ABFA}">
      <dgm:prSet/>
      <dgm:spPr/>
      <dgm:t>
        <a:bodyPr/>
        <a:lstStyle/>
        <a:p>
          <a:endParaRPr lang="en-IN"/>
        </a:p>
      </dgm:t>
    </dgm:pt>
    <dgm:pt modelId="{B1CB6BB3-0F3D-40F2-B9F5-547CF805F47B}">
      <dgm:prSet phldrT="[Text]" custT="1"/>
      <dgm:spPr/>
      <dgm:t>
        <a:bodyPr/>
        <a:lstStyle/>
        <a:p>
          <a:r>
            <a:rPr lang="en-IN" sz="1600" dirty="0"/>
            <a:t>Normal range in blood: 0-35 IU/L</a:t>
          </a:r>
        </a:p>
      </dgm:t>
    </dgm:pt>
    <dgm:pt modelId="{1B4541F9-B450-4FB3-A1C8-01322EB5764A}" type="parTrans" cxnId="{DBBF4BEC-B853-4C31-9745-6FA95519C517}">
      <dgm:prSet/>
      <dgm:spPr/>
      <dgm:t>
        <a:bodyPr/>
        <a:lstStyle/>
        <a:p>
          <a:endParaRPr lang="en-IN"/>
        </a:p>
      </dgm:t>
    </dgm:pt>
    <dgm:pt modelId="{F5D2B54F-2568-4800-B36E-7D880FF8051E}" type="sibTrans" cxnId="{DBBF4BEC-B853-4C31-9745-6FA95519C517}">
      <dgm:prSet/>
      <dgm:spPr/>
      <dgm:t>
        <a:bodyPr/>
        <a:lstStyle/>
        <a:p>
          <a:endParaRPr lang="en-IN"/>
        </a:p>
      </dgm:t>
    </dgm:pt>
    <dgm:pt modelId="{2D72CCFC-2108-4EB9-BB0A-650D3D8A0DE9}">
      <dgm:prSet phldrT="[Text]" custT="1"/>
      <dgm:spPr/>
      <dgm:t>
        <a:bodyPr/>
        <a:lstStyle/>
        <a:p>
          <a:r>
            <a:rPr lang="en-IN" sz="1600" dirty="0"/>
            <a:t>Function- </a:t>
          </a:r>
          <a:r>
            <a:rPr lang="en-IN" sz="1600" dirty="0" err="1"/>
            <a:t>catalyze</a:t>
          </a:r>
          <a:r>
            <a:rPr lang="en-IN" sz="1600" dirty="0"/>
            <a:t> transamination reaction in amino acid metabolism &amp; energy production</a:t>
          </a:r>
        </a:p>
      </dgm:t>
    </dgm:pt>
    <dgm:pt modelId="{70C4775D-0DBB-4344-B380-4751A90C748F}" type="parTrans" cxnId="{5FFC8E08-5313-472C-B7BA-10D15D491AB6}">
      <dgm:prSet/>
      <dgm:spPr/>
      <dgm:t>
        <a:bodyPr/>
        <a:lstStyle/>
        <a:p>
          <a:endParaRPr lang="en-IN"/>
        </a:p>
      </dgm:t>
    </dgm:pt>
    <dgm:pt modelId="{EDDC5853-CF0A-4E79-ABC0-0416B67580C8}" type="sibTrans" cxnId="{5FFC8E08-5313-472C-B7BA-10D15D491AB6}">
      <dgm:prSet/>
      <dgm:spPr/>
      <dgm:t>
        <a:bodyPr/>
        <a:lstStyle/>
        <a:p>
          <a:endParaRPr lang="en-IN"/>
        </a:p>
      </dgm:t>
    </dgm:pt>
    <dgm:pt modelId="{09CBD003-BC40-4E6D-A2B8-4FB2955B65E0}">
      <dgm:prSet phldrT="[Text]" custT="1"/>
      <dgm:spPr/>
      <dgm:t>
        <a:bodyPr/>
        <a:lstStyle/>
        <a:p>
          <a:r>
            <a:rPr lang="en-IN" sz="1600" dirty="0"/>
            <a:t>specific marker for liver health</a:t>
          </a:r>
        </a:p>
      </dgm:t>
    </dgm:pt>
    <dgm:pt modelId="{C825747A-0BBF-4FFB-B99C-7D3DCB645B9F}" type="parTrans" cxnId="{64842373-7F44-42DC-A956-D21A2203956D}">
      <dgm:prSet/>
      <dgm:spPr/>
      <dgm:t>
        <a:bodyPr/>
        <a:lstStyle/>
        <a:p>
          <a:endParaRPr lang="en-IN"/>
        </a:p>
      </dgm:t>
    </dgm:pt>
    <dgm:pt modelId="{2F2E478E-1F00-44B2-8A88-FE8E0B0947AA}" type="sibTrans" cxnId="{64842373-7F44-42DC-A956-D21A2203956D}">
      <dgm:prSet/>
      <dgm:spPr/>
      <dgm:t>
        <a:bodyPr/>
        <a:lstStyle/>
        <a:p>
          <a:endParaRPr lang="en-IN"/>
        </a:p>
      </dgm:t>
    </dgm:pt>
    <dgm:pt modelId="{8259BBE4-440B-4B72-8E74-32274F3AAEA7}">
      <dgm:prSet phldrT="[Text]" custT="1"/>
      <dgm:spPr/>
      <dgm:t>
        <a:bodyPr/>
        <a:lstStyle/>
        <a:p>
          <a:r>
            <a:rPr lang="en-IN" sz="1600" dirty="0"/>
            <a:t>Elevated levels in blood indicate liver diseases like hepatitis, fatty liver disease, cirrhosis &amp;DILD</a:t>
          </a:r>
        </a:p>
      </dgm:t>
    </dgm:pt>
    <dgm:pt modelId="{CF14DA9D-EBBB-4A50-A98B-3B4D2F5D6941}" type="parTrans" cxnId="{73215E71-DD60-47B9-B249-F771E22146C7}">
      <dgm:prSet/>
      <dgm:spPr/>
      <dgm:t>
        <a:bodyPr/>
        <a:lstStyle/>
        <a:p>
          <a:endParaRPr lang="en-IN"/>
        </a:p>
      </dgm:t>
    </dgm:pt>
    <dgm:pt modelId="{4CABD665-2381-4D05-A043-BB29D1798143}" type="sibTrans" cxnId="{73215E71-DD60-47B9-B249-F771E22146C7}">
      <dgm:prSet/>
      <dgm:spPr/>
      <dgm:t>
        <a:bodyPr/>
        <a:lstStyle/>
        <a:p>
          <a:endParaRPr lang="en-IN"/>
        </a:p>
      </dgm:t>
    </dgm:pt>
    <dgm:pt modelId="{3D6B21EB-3CE5-472A-9847-941D4B09FC75}">
      <dgm:prSet phldrT="[Text]" custT="1"/>
      <dgm:spPr/>
      <dgm:t>
        <a:bodyPr/>
        <a:lstStyle/>
        <a:p>
          <a:r>
            <a:rPr lang="en-IN" sz="1600" dirty="0"/>
            <a:t>In jaundice - &gt;1000 IU/L</a:t>
          </a:r>
        </a:p>
      </dgm:t>
    </dgm:pt>
    <dgm:pt modelId="{4327A7BA-C31C-4464-9303-80ADD1853B4A}" type="parTrans" cxnId="{20BDCEDC-EE65-4563-B845-2A751EF64BC7}">
      <dgm:prSet/>
      <dgm:spPr/>
      <dgm:t>
        <a:bodyPr/>
        <a:lstStyle/>
        <a:p>
          <a:endParaRPr lang="en-IN"/>
        </a:p>
      </dgm:t>
    </dgm:pt>
    <dgm:pt modelId="{4843EFE7-DBFF-478B-AA28-48B27968EC07}" type="sibTrans" cxnId="{20BDCEDC-EE65-4563-B845-2A751EF64BC7}">
      <dgm:prSet/>
      <dgm:spPr/>
      <dgm:t>
        <a:bodyPr/>
        <a:lstStyle/>
        <a:p>
          <a:endParaRPr lang="en-IN"/>
        </a:p>
      </dgm:t>
    </dgm:pt>
    <dgm:pt modelId="{0F83A977-70C1-4275-8451-FE1C4577F5EE}">
      <dgm:prSet phldrT="[Text]" custT="1"/>
      <dgm:spPr/>
      <dgm:t>
        <a:bodyPr/>
        <a:lstStyle/>
        <a:p>
          <a:r>
            <a:rPr lang="en-IN" sz="1600" dirty="0"/>
            <a:t>In alcoholic liver – AST &gt; ALT</a:t>
          </a:r>
        </a:p>
      </dgm:t>
    </dgm:pt>
    <dgm:pt modelId="{777C0D03-5C01-4950-89A9-216A3F0675BF}" type="parTrans" cxnId="{47E8942C-A0D5-4B34-95EE-5E12FC63047A}">
      <dgm:prSet/>
      <dgm:spPr/>
      <dgm:t>
        <a:bodyPr/>
        <a:lstStyle/>
        <a:p>
          <a:endParaRPr lang="en-IN"/>
        </a:p>
      </dgm:t>
    </dgm:pt>
    <dgm:pt modelId="{9A9AD6F4-AAAF-409D-84ED-7CF5A137C29C}" type="sibTrans" cxnId="{47E8942C-A0D5-4B34-95EE-5E12FC63047A}">
      <dgm:prSet/>
      <dgm:spPr/>
      <dgm:t>
        <a:bodyPr/>
        <a:lstStyle/>
        <a:p>
          <a:endParaRPr lang="en-IN"/>
        </a:p>
      </dgm:t>
    </dgm:pt>
    <dgm:pt modelId="{901B8A5D-36BB-4D32-B968-26EE6B5EB50B}">
      <dgm:prSet phldrT="[Text]" custT="1"/>
      <dgm:spPr/>
      <dgm:t>
        <a:bodyPr/>
        <a:lstStyle/>
        <a:p>
          <a:r>
            <a:rPr lang="en-IN" sz="1600" dirty="0"/>
            <a:t>Elevated levels indicate the bile ducts disorders like cholestasis, gallstones or </a:t>
          </a:r>
          <a:r>
            <a:rPr lang="en-IN" sz="1600" dirty="0" err="1"/>
            <a:t>tumors</a:t>
          </a:r>
          <a:endParaRPr lang="en-IN" sz="1600" dirty="0"/>
        </a:p>
      </dgm:t>
    </dgm:pt>
    <dgm:pt modelId="{DEE50A01-132F-42FA-A728-841D33639B3F}" type="parTrans" cxnId="{54C066DA-B357-4AC1-A388-7F041AEC4041}">
      <dgm:prSet/>
      <dgm:spPr/>
      <dgm:t>
        <a:bodyPr/>
        <a:lstStyle/>
        <a:p>
          <a:endParaRPr lang="en-IN"/>
        </a:p>
      </dgm:t>
    </dgm:pt>
    <dgm:pt modelId="{1EBD404D-9E2A-45DF-ACE2-435FB121B9A2}" type="sibTrans" cxnId="{54C066DA-B357-4AC1-A388-7F041AEC4041}">
      <dgm:prSet/>
      <dgm:spPr/>
      <dgm:t>
        <a:bodyPr/>
        <a:lstStyle/>
        <a:p>
          <a:endParaRPr lang="en-IN"/>
        </a:p>
      </dgm:t>
    </dgm:pt>
    <dgm:pt modelId="{02720A68-707A-4A7F-9A03-CA564DBFCA21}">
      <dgm:prSet phldrT="[Text]" custT="1"/>
      <dgm:spPr/>
      <dgm:t>
        <a:bodyPr/>
        <a:lstStyle/>
        <a:p>
          <a:r>
            <a:rPr lang="en-IN" sz="1600" dirty="0"/>
            <a:t>In obstructive cases – 10-12 times elevation in blood</a:t>
          </a:r>
        </a:p>
      </dgm:t>
    </dgm:pt>
    <dgm:pt modelId="{B8C5DF63-A030-4FCE-AE9A-57FC159C2168}" type="parTrans" cxnId="{E0DC4657-72E0-47A2-8416-E45D658FA8BA}">
      <dgm:prSet/>
      <dgm:spPr/>
      <dgm:t>
        <a:bodyPr/>
        <a:lstStyle/>
        <a:p>
          <a:endParaRPr lang="en-IN"/>
        </a:p>
      </dgm:t>
    </dgm:pt>
    <dgm:pt modelId="{A2454334-C0E5-4ECA-9793-254C5E15D2C9}" type="sibTrans" cxnId="{E0DC4657-72E0-47A2-8416-E45D658FA8BA}">
      <dgm:prSet/>
      <dgm:spPr/>
      <dgm:t>
        <a:bodyPr/>
        <a:lstStyle/>
        <a:p>
          <a:endParaRPr lang="en-IN"/>
        </a:p>
      </dgm:t>
    </dgm:pt>
    <dgm:pt modelId="{3699D5BC-1A39-4B40-AB55-727FFF266145}">
      <dgm:prSet phldrT="[Text]" custT="1"/>
      <dgm:spPr/>
      <dgm:t>
        <a:bodyPr/>
        <a:lstStyle/>
        <a:p>
          <a:r>
            <a:rPr lang="en-IN" sz="1600" dirty="0"/>
            <a:t>Normal range in blood: 30-120 IU/L</a:t>
          </a:r>
        </a:p>
      </dgm:t>
    </dgm:pt>
    <dgm:pt modelId="{A1DF1A6D-E344-4A34-926B-1148B13767AE}" type="parTrans" cxnId="{24D8800C-1237-45FE-9A54-07C600E13F76}">
      <dgm:prSet/>
      <dgm:spPr/>
      <dgm:t>
        <a:bodyPr/>
        <a:lstStyle/>
        <a:p>
          <a:endParaRPr lang="en-IN"/>
        </a:p>
      </dgm:t>
    </dgm:pt>
    <dgm:pt modelId="{F7348275-E1B2-4330-8467-0D3F88750EDC}" type="sibTrans" cxnId="{24D8800C-1237-45FE-9A54-07C600E13F76}">
      <dgm:prSet/>
      <dgm:spPr/>
      <dgm:t>
        <a:bodyPr/>
        <a:lstStyle/>
        <a:p>
          <a:endParaRPr lang="en-IN"/>
        </a:p>
      </dgm:t>
    </dgm:pt>
    <dgm:pt modelId="{8A26770A-6AF4-4C1D-8B9B-6A9DC7C6B8AC}">
      <dgm:prSet phldrT="[Text]" custT="1"/>
      <dgm:spPr/>
      <dgm:t>
        <a:bodyPr/>
        <a:lstStyle/>
        <a:p>
          <a:r>
            <a:rPr lang="en-IN" sz="1600" dirty="0"/>
            <a:t>Function-  removes phosphate groups from the various biomolecules under alkaline conditions</a:t>
          </a:r>
        </a:p>
      </dgm:t>
    </dgm:pt>
    <dgm:pt modelId="{CF532AB2-D574-4E5B-9559-00920C555A94}" type="parTrans" cxnId="{3A7CB51D-32F1-4A17-ACBC-34824ED64D56}">
      <dgm:prSet/>
      <dgm:spPr/>
      <dgm:t>
        <a:bodyPr/>
        <a:lstStyle/>
        <a:p>
          <a:endParaRPr lang="en-IN"/>
        </a:p>
      </dgm:t>
    </dgm:pt>
    <dgm:pt modelId="{E5D79326-93F6-446B-B8EF-DEF14FC6F7CC}" type="sibTrans" cxnId="{3A7CB51D-32F1-4A17-ACBC-34824ED64D56}">
      <dgm:prSet/>
      <dgm:spPr/>
      <dgm:t>
        <a:bodyPr/>
        <a:lstStyle/>
        <a:p>
          <a:endParaRPr lang="en-IN"/>
        </a:p>
      </dgm:t>
    </dgm:pt>
    <dgm:pt modelId="{3BC44D1C-8D00-4711-B259-9C4525538163}" type="pres">
      <dgm:prSet presAssocID="{F13DA069-85FB-481B-9514-5E3439B79CB9}" presName="Name0" presStyleCnt="0">
        <dgm:presLayoutVars>
          <dgm:dir/>
          <dgm:animLvl val="lvl"/>
          <dgm:resizeHandles val="exact"/>
        </dgm:presLayoutVars>
      </dgm:prSet>
      <dgm:spPr/>
    </dgm:pt>
    <dgm:pt modelId="{73F89398-F2F9-484A-90F0-34AE7069B313}" type="pres">
      <dgm:prSet presAssocID="{E3CC6134-89AB-4625-A54C-2E4F44EFF363}" presName="composite" presStyleCnt="0"/>
      <dgm:spPr/>
    </dgm:pt>
    <dgm:pt modelId="{502901CB-184E-45AE-9CE7-4D15E0440D87}" type="pres">
      <dgm:prSet presAssocID="{E3CC6134-89AB-4625-A54C-2E4F44EFF3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89269E-1E50-480F-B506-AD8F457F89AC}" type="pres">
      <dgm:prSet presAssocID="{E3CC6134-89AB-4625-A54C-2E4F44EFF363}" presName="desTx" presStyleLbl="alignAccFollowNode1" presStyleIdx="0" presStyleCnt="3">
        <dgm:presLayoutVars>
          <dgm:bulletEnabled val="1"/>
        </dgm:presLayoutVars>
      </dgm:prSet>
      <dgm:spPr/>
    </dgm:pt>
    <dgm:pt modelId="{51D71164-5C45-4E35-AE7B-3959AA069E4A}" type="pres">
      <dgm:prSet presAssocID="{5151DD1C-176A-45D5-93EF-B200C32743F1}" presName="space" presStyleCnt="0"/>
      <dgm:spPr/>
    </dgm:pt>
    <dgm:pt modelId="{179CE7F2-10ED-4B21-A8D5-AB5B4A514813}" type="pres">
      <dgm:prSet presAssocID="{3BCCB80F-8F00-486E-93AE-5EDC4003289F}" presName="composite" presStyleCnt="0"/>
      <dgm:spPr/>
    </dgm:pt>
    <dgm:pt modelId="{85B81364-501A-4AC1-9928-2E501D31E330}" type="pres">
      <dgm:prSet presAssocID="{3BCCB80F-8F00-486E-93AE-5EDC400328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2EDA388-A1B6-42C5-8161-F25086DB28FE}" type="pres">
      <dgm:prSet presAssocID="{3BCCB80F-8F00-486E-93AE-5EDC4003289F}" presName="desTx" presStyleLbl="alignAccFollowNode1" presStyleIdx="1" presStyleCnt="3">
        <dgm:presLayoutVars>
          <dgm:bulletEnabled val="1"/>
        </dgm:presLayoutVars>
      </dgm:prSet>
      <dgm:spPr/>
    </dgm:pt>
    <dgm:pt modelId="{66515FCF-85ED-4436-9E48-FA91A5A8A550}" type="pres">
      <dgm:prSet presAssocID="{4DEA00CF-F7C9-4E1B-BD9C-18BBA01B2EFC}" presName="space" presStyleCnt="0"/>
      <dgm:spPr/>
    </dgm:pt>
    <dgm:pt modelId="{4B78869B-5E89-42CC-9CF9-57FE72907994}" type="pres">
      <dgm:prSet presAssocID="{72B5B818-848B-44F7-8A3A-88509E789382}" presName="composite" presStyleCnt="0"/>
      <dgm:spPr/>
    </dgm:pt>
    <dgm:pt modelId="{6CD5474B-AF3D-4FE2-90EA-D0E1B2F3B66B}" type="pres">
      <dgm:prSet presAssocID="{72B5B818-848B-44F7-8A3A-88509E7893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9554550-B44A-46DA-AFAE-2CC550C663F7}" type="pres">
      <dgm:prSet presAssocID="{72B5B818-848B-44F7-8A3A-88509E7893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FC8E08-5313-472C-B7BA-10D15D491AB6}" srcId="{3BCCB80F-8F00-486E-93AE-5EDC4003289F}" destId="{2D72CCFC-2108-4EB9-BB0A-650D3D8A0DE9}" srcOrd="2" destOrd="0" parTransId="{70C4775D-0DBB-4344-B380-4751A90C748F}" sibTransId="{EDDC5853-CF0A-4E79-ABC0-0416B67580C8}"/>
    <dgm:cxn modelId="{24D8800C-1237-45FE-9A54-07C600E13F76}" srcId="{72B5B818-848B-44F7-8A3A-88509E789382}" destId="{3699D5BC-1A39-4B40-AB55-727FFF266145}" srcOrd="1" destOrd="0" parTransId="{A1DF1A6D-E344-4A34-926B-1148B13767AE}" sibTransId="{F7348275-E1B2-4330-8467-0D3F88750EDC}"/>
    <dgm:cxn modelId="{3A7CB51D-32F1-4A17-ACBC-34824ED64D56}" srcId="{72B5B818-848B-44F7-8A3A-88509E789382}" destId="{8A26770A-6AF4-4C1D-8B9B-6A9DC7C6B8AC}" srcOrd="2" destOrd="0" parTransId="{CF532AB2-D574-4E5B-9559-00920C555A94}" sibTransId="{E5D79326-93F6-446B-B8EF-DEF14FC6F7CC}"/>
    <dgm:cxn modelId="{47E8942C-A0D5-4B34-95EE-5E12FC63047A}" srcId="{E3CC6134-89AB-4625-A54C-2E4F44EFF363}" destId="{0F83A977-70C1-4275-8451-FE1C4577F5EE}" srcOrd="4" destOrd="0" parTransId="{777C0D03-5C01-4950-89A9-216A3F0675BF}" sibTransId="{9A9AD6F4-AAAF-409D-84ED-7CF5A137C29C}"/>
    <dgm:cxn modelId="{7933F12D-89F8-4E86-A6FD-D9EBBFDE9250}" srcId="{E3CC6134-89AB-4625-A54C-2E4F44EFF363}" destId="{848BC1C9-E7F4-4A83-BC58-700FD025195E}" srcOrd="0" destOrd="0" parTransId="{774BB84D-7F73-436F-80FD-18866F3C9921}" sibTransId="{D83A9AF2-25C6-4284-809D-C5885A3E2F9D}"/>
    <dgm:cxn modelId="{CE7C8833-A921-4F26-A83A-1E9CC39675CB}" type="presOf" srcId="{8A26770A-6AF4-4C1D-8B9B-6A9DC7C6B8AC}" destId="{19554550-B44A-46DA-AFAE-2CC550C663F7}" srcOrd="0" destOrd="2" presId="urn:microsoft.com/office/officeart/2005/8/layout/hList1"/>
    <dgm:cxn modelId="{55E72540-2E2F-4DF0-BEDA-8096440E128D}" srcId="{3BCCB80F-8F00-486E-93AE-5EDC4003289F}" destId="{2340DD06-CC1A-4B00-BFB7-878C9125AB93}" srcOrd="0" destOrd="0" parTransId="{6536E177-BACA-4946-A3B4-6AFADA75C7C1}" sibTransId="{A2524931-0E37-4B6A-ADBB-2A20FFFBB026}"/>
    <dgm:cxn modelId="{FA96526F-3BA2-4B07-BEFE-78D9535B0D42}" type="presOf" srcId="{E396C4CA-3568-4385-BE30-5F1FE3004F60}" destId="{0589269E-1E50-480F-B506-AD8F457F89AC}" srcOrd="0" destOrd="3" presId="urn:microsoft.com/office/officeart/2005/8/layout/hList1"/>
    <dgm:cxn modelId="{73215E71-DD60-47B9-B249-F771E22146C7}" srcId="{3BCCB80F-8F00-486E-93AE-5EDC4003289F}" destId="{8259BBE4-440B-4B72-8E74-32274F3AAEA7}" srcOrd="4" destOrd="0" parTransId="{CF14DA9D-EBBB-4A50-A98B-3B4D2F5D6941}" sibTransId="{4CABD665-2381-4D05-A043-BB29D1798143}"/>
    <dgm:cxn modelId="{868E1D73-1D3A-49C7-B5EB-AC75BA61DCFD}" type="presOf" srcId="{8259BBE4-440B-4B72-8E74-32274F3AAEA7}" destId="{C2EDA388-A1B6-42C5-8161-F25086DB28FE}" srcOrd="0" destOrd="4" presId="urn:microsoft.com/office/officeart/2005/8/layout/hList1"/>
    <dgm:cxn modelId="{64842373-7F44-42DC-A956-D21A2203956D}" srcId="{3BCCB80F-8F00-486E-93AE-5EDC4003289F}" destId="{09CBD003-BC40-4E6D-A2B8-4FB2955B65E0}" srcOrd="3" destOrd="0" parTransId="{C825747A-0BBF-4FFB-B99C-7D3DCB645B9F}" sibTransId="{2F2E478E-1F00-44B2-8A88-FE8E0B0947AA}"/>
    <dgm:cxn modelId="{E0DC4657-72E0-47A2-8416-E45D658FA8BA}" srcId="{72B5B818-848B-44F7-8A3A-88509E789382}" destId="{02720A68-707A-4A7F-9A03-CA564DBFCA21}" srcOrd="4" destOrd="0" parTransId="{B8C5DF63-A030-4FCE-AE9A-57FC159C2168}" sibTransId="{A2454334-C0E5-4ECA-9793-254C5E15D2C9}"/>
    <dgm:cxn modelId="{D53C5979-27DD-4B0D-86BF-E07C970B31E1}" type="presOf" srcId="{F13DA069-85FB-481B-9514-5E3439B79CB9}" destId="{3BC44D1C-8D00-4711-B259-9C4525538163}" srcOrd="0" destOrd="0" presId="urn:microsoft.com/office/officeart/2005/8/layout/hList1"/>
    <dgm:cxn modelId="{A91B1280-8AA4-44C8-86A0-47A308FF7014}" type="presOf" srcId="{4CF38B5C-89A3-472D-80F9-A98B48CFECF8}" destId="{19554550-B44A-46DA-AFAE-2CC550C663F7}" srcOrd="0" destOrd="0" presId="urn:microsoft.com/office/officeart/2005/8/layout/hList1"/>
    <dgm:cxn modelId="{7C6D6082-F6F2-4DBD-9541-F18C85178A21}" type="presOf" srcId="{0F83A977-70C1-4275-8451-FE1C4577F5EE}" destId="{0589269E-1E50-480F-B506-AD8F457F89AC}" srcOrd="0" destOrd="4" presId="urn:microsoft.com/office/officeart/2005/8/layout/hList1"/>
    <dgm:cxn modelId="{88FB7A85-B83C-435A-84E4-A8F09CACE978}" type="presOf" srcId="{09CBD003-BC40-4E6D-A2B8-4FB2955B65E0}" destId="{C2EDA388-A1B6-42C5-8161-F25086DB28FE}" srcOrd="0" destOrd="3" presId="urn:microsoft.com/office/officeart/2005/8/layout/hList1"/>
    <dgm:cxn modelId="{D05DFB93-8DF2-4661-B129-637B311C4EBF}" type="presOf" srcId="{72B5B818-848B-44F7-8A3A-88509E789382}" destId="{6CD5474B-AF3D-4FE2-90EA-D0E1B2F3B66B}" srcOrd="0" destOrd="0" presId="urn:microsoft.com/office/officeart/2005/8/layout/hList1"/>
    <dgm:cxn modelId="{92C6EC99-EB9F-4F98-89AD-C95120F52B2A}" type="presOf" srcId="{EA40519A-67ED-4505-A503-077D97C30919}" destId="{C2EDA388-A1B6-42C5-8161-F25086DB28FE}" srcOrd="0" destOrd="1" presId="urn:microsoft.com/office/officeart/2005/8/layout/hList1"/>
    <dgm:cxn modelId="{8258C89B-6807-4AE7-88AF-26BCDA234212}" srcId="{72B5B818-848B-44F7-8A3A-88509E789382}" destId="{4CF38B5C-89A3-472D-80F9-A98B48CFECF8}" srcOrd="0" destOrd="0" parTransId="{115124BC-A040-4B08-952E-F2B868C520CB}" sibTransId="{74DBA280-6DE2-40CB-BF97-C102EC2EFF25}"/>
    <dgm:cxn modelId="{EF05DEA0-1954-427A-902A-F94181CB3265}" type="presOf" srcId="{E3CC6134-89AB-4625-A54C-2E4F44EFF363}" destId="{502901CB-184E-45AE-9CE7-4D15E0440D87}" srcOrd="0" destOrd="0" presId="urn:microsoft.com/office/officeart/2005/8/layout/hList1"/>
    <dgm:cxn modelId="{001786A4-BDE9-4F20-A78C-2D22FF2C4D96}" type="presOf" srcId="{B1CB6BB3-0F3D-40F2-B9F5-547CF805F47B}" destId="{0589269E-1E50-480F-B506-AD8F457F89AC}" srcOrd="0" destOrd="1" presId="urn:microsoft.com/office/officeart/2005/8/layout/hList1"/>
    <dgm:cxn modelId="{B68D0BB3-1957-4271-AD3C-589EC3A48F58}" srcId="{F13DA069-85FB-481B-9514-5E3439B79CB9}" destId="{3BCCB80F-8F00-486E-93AE-5EDC4003289F}" srcOrd="1" destOrd="0" parTransId="{46B96ED6-B8C9-42B6-8705-C302DF293B7F}" sibTransId="{4DEA00CF-F7C9-4E1B-BD9C-18BBA01B2EFC}"/>
    <dgm:cxn modelId="{ACEF8CBB-3C03-4E52-98C5-262BDCB3CB35}" type="presOf" srcId="{2340DD06-CC1A-4B00-BFB7-878C9125AB93}" destId="{C2EDA388-A1B6-42C5-8161-F25086DB28FE}" srcOrd="0" destOrd="0" presId="urn:microsoft.com/office/officeart/2005/8/layout/hList1"/>
    <dgm:cxn modelId="{4E5CFBBE-C580-4B37-85AF-66E470B0D83C}" type="presOf" srcId="{3BCCB80F-8F00-486E-93AE-5EDC4003289F}" destId="{85B81364-501A-4AC1-9928-2E501D31E330}" srcOrd="0" destOrd="0" presId="urn:microsoft.com/office/officeart/2005/8/layout/hList1"/>
    <dgm:cxn modelId="{F9DD96C0-7C55-422A-9291-3FF2A2292D96}" type="presOf" srcId="{42CB39F7-76E5-4DE2-A0B1-4E967A117BC8}" destId="{0589269E-1E50-480F-B506-AD8F457F89AC}" srcOrd="0" destOrd="2" presId="urn:microsoft.com/office/officeart/2005/8/layout/hList1"/>
    <dgm:cxn modelId="{66464FC2-4264-467F-91F3-5A0FE889C07A}" type="presOf" srcId="{848BC1C9-E7F4-4A83-BC58-700FD025195E}" destId="{0589269E-1E50-480F-B506-AD8F457F89AC}" srcOrd="0" destOrd="0" presId="urn:microsoft.com/office/officeart/2005/8/layout/hList1"/>
    <dgm:cxn modelId="{6A65ADC2-FB5D-4599-A86B-BB62286045D0}" type="presOf" srcId="{02720A68-707A-4A7F-9A03-CA564DBFCA21}" destId="{19554550-B44A-46DA-AFAE-2CC550C663F7}" srcOrd="0" destOrd="4" presId="urn:microsoft.com/office/officeart/2005/8/layout/hList1"/>
    <dgm:cxn modelId="{F52F65C9-E8B2-47F5-B17F-C4CFB93D7D19}" srcId="{F13DA069-85FB-481B-9514-5E3439B79CB9}" destId="{E3CC6134-89AB-4625-A54C-2E4F44EFF363}" srcOrd="0" destOrd="0" parTransId="{F19F8E6C-F577-4AB2-8DE2-E547926E533C}" sibTransId="{5151DD1C-176A-45D5-93EF-B200C32743F1}"/>
    <dgm:cxn modelId="{8F36A0C9-FAE9-4068-94F1-C101F7A3ABFA}" srcId="{E3CC6134-89AB-4625-A54C-2E4F44EFF363}" destId="{E396C4CA-3568-4385-BE30-5F1FE3004F60}" srcOrd="3" destOrd="0" parTransId="{7B6D6E3A-0906-4108-B307-BD5C14207064}" sibTransId="{BC13104C-BDA9-4899-AF94-ED06680A1B12}"/>
    <dgm:cxn modelId="{7CF48BCA-3A53-4D9F-800C-50C4EA5A51A9}" type="presOf" srcId="{3699D5BC-1A39-4B40-AB55-727FFF266145}" destId="{19554550-B44A-46DA-AFAE-2CC550C663F7}" srcOrd="0" destOrd="1" presId="urn:microsoft.com/office/officeart/2005/8/layout/hList1"/>
    <dgm:cxn modelId="{2B3ECBD3-092D-4D82-826C-9B87A67283C1}" srcId="{F13DA069-85FB-481B-9514-5E3439B79CB9}" destId="{72B5B818-848B-44F7-8A3A-88509E789382}" srcOrd="2" destOrd="0" parTransId="{B3993ECD-C1E1-4089-B954-926C07077D12}" sibTransId="{07D5B31A-3FC8-4419-B632-ECBCEAE5885D}"/>
    <dgm:cxn modelId="{54C066DA-B357-4AC1-A388-7F041AEC4041}" srcId="{72B5B818-848B-44F7-8A3A-88509E789382}" destId="{901B8A5D-36BB-4D32-B968-26EE6B5EB50B}" srcOrd="3" destOrd="0" parTransId="{DEE50A01-132F-42FA-A728-841D33639B3F}" sibTransId="{1EBD404D-9E2A-45DF-ACE2-435FB121B9A2}"/>
    <dgm:cxn modelId="{20BDCEDC-EE65-4563-B845-2A751EF64BC7}" srcId="{3BCCB80F-8F00-486E-93AE-5EDC4003289F}" destId="{3D6B21EB-3CE5-472A-9847-941D4B09FC75}" srcOrd="5" destOrd="0" parTransId="{4327A7BA-C31C-4464-9303-80ADD1853B4A}" sibTransId="{4843EFE7-DBFF-478B-AA28-48B27968EC07}"/>
    <dgm:cxn modelId="{4CCFFAE1-3C8E-47F3-8A6D-EEB924753E0D}" type="presOf" srcId="{901B8A5D-36BB-4D32-B968-26EE6B5EB50B}" destId="{19554550-B44A-46DA-AFAE-2CC550C663F7}" srcOrd="0" destOrd="3" presId="urn:microsoft.com/office/officeart/2005/8/layout/hList1"/>
    <dgm:cxn modelId="{60B536E2-F120-40AD-B222-F3C4EC32D2C3}" type="presOf" srcId="{2D72CCFC-2108-4EB9-BB0A-650D3D8A0DE9}" destId="{C2EDA388-A1B6-42C5-8161-F25086DB28FE}" srcOrd="0" destOrd="2" presId="urn:microsoft.com/office/officeart/2005/8/layout/hList1"/>
    <dgm:cxn modelId="{8405D0E2-8FF7-434A-968E-5AEF675B5818}" srcId="{E3CC6134-89AB-4625-A54C-2E4F44EFF363}" destId="{42CB39F7-76E5-4DE2-A0B1-4E967A117BC8}" srcOrd="2" destOrd="0" parTransId="{A7BD4E2E-DD9F-4216-8139-75948155BE75}" sibTransId="{F94AD56F-BC36-43B5-B3A9-42582654F520}"/>
    <dgm:cxn modelId="{DBBF4BEC-B853-4C31-9745-6FA95519C517}" srcId="{E3CC6134-89AB-4625-A54C-2E4F44EFF363}" destId="{B1CB6BB3-0F3D-40F2-B9F5-547CF805F47B}" srcOrd="1" destOrd="0" parTransId="{1B4541F9-B450-4FB3-A1C8-01322EB5764A}" sibTransId="{F5D2B54F-2568-4800-B36E-7D880FF8051E}"/>
    <dgm:cxn modelId="{0549B5F2-AC6A-401F-A8CD-D27F4E28096E}" type="presOf" srcId="{3D6B21EB-3CE5-472A-9847-941D4B09FC75}" destId="{C2EDA388-A1B6-42C5-8161-F25086DB28FE}" srcOrd="0" destOrd="5" presId="urn:microsoft.com/office/officeart/2005/8/layout/hList1"/>
    <dgm:cxn modelId="{ED0B39FF-41A5-428F-A3D9-A387211D355F}" srcId="{3BCCB80F-8F00-486E-93AE-5EDC4003289F}" destId="{EA40519A-67ED-4505-A503-077D97C30919}" srcOrd="1" destOrd="0" parTransId="{9989B219-DC2B-483D-AA4F-DBB17888A281}" sibTransId="{F495E7B6-1BDE-4068-82A9-12B246EA5FC8}"/>
    <dgm:cxn modelId="{871EBAE8-F5D0-46AD-BF9F-62F7C55FC89A}" type="presParOf" srcId="{3BC44D1C-8D00-4711-B259-9C4525538163}" destId="{73F89398-F2F9-484A-90F0-34AE7069B313}" srcOrd="0" destOrd="0" presId="urn:microsoft.com/office/officeart/2005/8/layout/hList1"/>
    <dgm:cxn modelId="{8AEA18A3-54E6-456B-926C-6CD809A5C65F}" type="presParOf" srcId="{73F89398-F2F9-484A-90F0-34AE7069B313}" destId="{502901CB-184E-45AE-9CE7-4D15E0440D87}" srcOrd="0" destOrd="0" presId="urn:microsoft.com/office/officeart/2005/8/layout/hList1"/>
    <dgm:cxn modelId="{068EB351-C405-4679-BA8D-178F58DB0E43}" type="presParOf" srcId="{73F89398-F2F9-484A-90F0-34AE7069B313}" destId="{0589269E-1E50-480F-B506-AD8F457F89AC}" srcOrd="1" destOrd="0" presId="urn:microsoft.com/office/officeart/2005/8/layout/hList1"/>
    <dgm:cxn modelId="{1B0A2456-35EB-4F33-9A7A-CBDDFB89D397}" type="presParOf" srcId="{3BC44D1C-8D00-4711-B259-9C4525538163}" destId="{51D71164-5C45-4E35-AE7B-3959AA069E4A}" srcOrd="1" destOrd="0" presId="urn:microsoft.com/office/officeart/2005/8/layout/hList1"/>
    <dgm:cxn modelId="{A8430D78-CFA1-4626-BC87-31A9AEA50673}" type="presParOf" srcId="{3BC44D1C-8D00-4711-B259-9C4525538163}" destId="{179CE7F2-10ED-4B21-A8D5-AB5B4A514813}" srcOrd="2" destOrd="0" presId="urn:microsoft.com/office/officeart/2005/8/layout/hList1"/>
    <dgm:cxn modelId="{453F8656-61E4-4C01-9272-613539DF0DE3}" type="presParOf" srcId="{179CE7F2-10ED-4B21-A8D5-AB5B4A514813}" destId="{85B81364-501A-4AC1-9928-2E501D31E330}" srcOrd="0" destOrd="0" presId="urn:microsoft.com/office/officeart/2005/8/layout/hList1"/>
    <dgm:cxn modelId="{C0F1DC48-F772-4ABB-8A4A-F3CFAEFFCEFC}" type="presParOf" srcId="{179CE7F2-10ED-4B21-A8D5-AB5B4A514813}" destId="{C2EDA388-A1B6-42C5-8161-F25086DB28FE}" srcOrd="1" destOrd="0" presId="urn:microsoft.com/office/officeart/2005/8/layout/hList1"/>
    <dgm:cxn modelId="{EEAE8610-7EA0-4BE9-9009-E974FA10DB9F}" type="presParOf" srcId="{3BC44D1C-8D00-4711-B259-9C4525538163}" destId="{66515FCF-85ED-4436-9E48-FA91A5A8A550}" srcOrd="3" destOrd="0" presId="urn:microsoft.com/office/officeart/2005/8/layout/hList1"/>
    <dgm:cxn modelId="{47088C33-B031-4404-BA22-294A0AEA9291}" type="presParOf" srcId="{3BC44D1C-8D00-4711-B259-9C4525538163}" destId="{4B78869B-5E89-42CC-9CF9-57FE72907994}" srcOrd="4" destOrd="0" presId="urn:microsoft.com/office/officeart/2005/8/layout/hList1"/>
    <dgm:cxn modelId="{9900FFCB-AE59-409A-BA40-63B50F58208E}" type="presParOf" srcId="{4B78869B-5E89-42CC-9CF9-57FE72907994}" destId="{6CD5474B-AF3D-4FE2-90EA-D0E1B2F3B66B}" srcOrd="0" destOrd="0" presId="urn:microsoft.com/office/officeart/2005/8/layout/hList1"/>
    <dgm:cxn modelId="{2A60F209-B444-4B0B-9B6C-1325127467FA}" type="presParOf" srcId="{4B78869B-5E89-42CC-9CF9-57FE72907994}" destId="{19554550-B44A-46DA-AFAE-2CC550C663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98394-EA23-4D24-ACD2-FBA07B55BB7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5FEC844-7E92-4ABB-B1C4-A28176291446}">
      <dgm:prSet phldrT="[Text]" custT="1"/>
      <dgm:spPr/>
      <dgm:t>
        <a:bodyPr/>
        <a:lstStyle/>
        <a:p>
          <a:r>
            <a:rPr lang="en-IN" sz="3600" dirty="0"/>
            <a:t>Cayman chemical’s ALT Colorimetric</a:t>
          </a:r>
        </a:p>
        <a:p>
          <a:r>
            <a:rPr lang="en-IN" sz="3600" dirty="0"/>
            <a:t>Activity Assay Kit</a:t>
          </a:r>
        </a:p>
      </dgm:t>
    </dgm:pt>
    <dgm:pt modelId="{4B3D0CF1-20DC-4AE5-BF3D-F94BE1F9F9CB}" type="parTrans" cxnId="{21E40415-4034-4A5F-BCF4-A2556D5CDDCD}">
      <dgm:prSet/>
      <dgm:spPr/>
      <dgm:t>
        <a:bodyPr/>
        <a:lstStyle/>
        <a:p>
          <a:endParaRPr lang="en-IN"/>
        </a:p>
      </dgm:t>
    </dgm:pt>
    <dgm:pt modelId="{A46C7283-DF69-412D-846B-DE61740AB249}" type="sibTrans" cxnId="{21E40415-4034-4A5F-BCF4-A2556D5CDDCD}">
      <dgm:prSet/>
      <dgm:spPr/>
      <dgm:t>
        <a:bodyPr/>
        <a:lstStyle/>
        <a:p>
          <a:endParaRPr lang="en-IN"/>
        </a:p>
      </dgm:t>
    </dgm:pt>
    <dgm:pt modelId="{3914982F-BD9A-46F1-96AC-83BD63A28C04}">
      <dgm:prSet phldrT="[Text]" custT="1"/>
      <dgm:spPr/>
      <dgm:t>
        <a:bodyPr/>
        <a:lstStyle/>
        <a:p>
          <a:r>
            <a:rPr lang="en-IN" sz="3600" dirty="0"/>
            <a:t>Abcam’s </a:t>
          </a:r>
        </a:p>
        <a:p>
          <a:r>
            <a:rPr lang="en-IN" sz="3600" dirty="0"/>
            <a:t>ALT Activity Assay Kit</a:t>
          </a:r>
        </a:p>
      </dgm:t>
    </dgm:pt>
    <dgm:pt modelId="{43937288-F319-433B-BADA-82F464D8607A}" type="parTrans" cxnId="{8F582975-8EB2-4D07-8442-1A3B04D890C5}">
      <dgm:prSet/>
      <dgm:spPr/>
      <dgm:t>
        <a:bodyPr/>
        <a:lstStyle/>
        <a:p>
          <a:endParaRPr lang="en-IN"/>
        </a:p>
      </dgm:t>
    </dgm:pt>
    <dgm:pt modelId="{D6EF7923-B100-4D24-9BDC-6315B288D53F}" type="sibTrans" cxnId="{8F582975-8EB2-4D07-8442-1A3B04D890C5}">
      <dgm:prSet/>
      <dgm:spPr/>
      <dgm:t>
        <a:bodyPr/>
        <a:lstStyle/>
        <a:p>
          <a:endParaRPr lang="en-IN"/>
        </a:p>
      </dgm:t>
    </dgm:pt>
    <dgm:pt modelId="{3F76186A-0CA6-4C27-9BEA-A657F7D42028}">
      <dgm:prSet phldrT="[Text]" custT="1"/>
      <dgm:spPr/>
      <dgm:t>
        <a:bodyPr/>
        <a:lstStyle/>
        <a:p>
          <a:r>
            <a:rPr lang="en-IN" sz="3600" dirty="0"/>
            <a:t>Sigma-Aldrich’s</a:t>
          </a:r>
        </a:p>
        <a:p>
          <a:r>
            <a:rPr lang="en-IN" sz="3600" dirty="0"/>
            <a:t>ALT Activity Assay Kit</a:t>
          </a:r>
        </a:p>
      </dgm:t>
    </dgm:pt>
    <dgm:pt modelId="{3A8E728F-0661-4EE0-8A30-95579376AC06}" type="parTrans" cxnId="{5D5A3C91-8A63-47DF-A708-545185950FBA}">
      <dgm:prSet/>
      <dgm:spPr/>
      <dgm:t>
        <a:bodyPr/>
        <a:lstStyle/>
        <a:p>
          <a:endParaRPr lang="en-IN"/>
        </a:p>
      </dgm:t>
    </dgm:pt>
    <dgm:pt modelId="{E876E101-AAE4-4E69-A64B-04BBA2DD6854}" type="sibTrans" cxnId="{5D5A3C91-8A63-47DF-A708-545185950FBA}">
      <dgm:prSet/>
      <dgm:spPr/>
      <dgm:t>
        <a:bodyPr/>
        <a:lstStyle/>
        <a:p>
          <a:endParaRPr lang="en-IN"/>
        </a:p>
      </dgm:t>
    </dgm:pt>
    <dgm:pt modelId="{63A29430-AB9F-4378-A160-44CB63D76E11}">
      <dgm:prSet phldrT="[Text]" custT="1"/>
      <dgm:spPr/>
      <dgm:t>
        <a:bodyPr/>
        <a:lstStyle/>
        <a:p>
          <a:r>
            <a:rPr lang="en-IN" sz="3600" dirty="0" err="1"/>
            <a:t>Elabscience’s</a:t>
          </a:r>
          <a:endParaRPr lang="en-IN" sz="3600" dirty="0"/>
        </a:p>
        <a:p>
          <a:r>
            <a:rPr lang="en-IN" sz="3600" dirty="0"/>
            <a:t>ALT Activity Assay Kit</a:t>
          </a:r>
        </a:p>
      </dgm:t>
    </dgm:pt>
    <dgm:pt modelId="{566F8425-F857-442E-8AA9-49AB4EF7E65E}" type="parTrans" cxnId="{A59F38A3-C2A8-4DF0-9B07-906FD6E99046}">
      <dgm:prSet/>
      <dgm:spPr/>
      <dgm:t>
        <a:bodyPr/>
        <a:lstStyle/>
        <a:p>
          <a:endParaRPr lang="en-IN"/>
        </a:p>
      </dgm:t>
    </dgm:pt>
    <dgm:pt modelId="{F4616745-8C36-49C7-9E69-62571A945433}" type="sibTrans" cxnId="{A59F38A3-C2A8-4DF0-9B07-906FD6E99046}">
      <dgm:prSet/>
      <dgm:spPr/>
      <dgm:t>
        <a:bodyPr/>
        <a:lstStyle/>
        <a:p>
          <a:endParaRPr lang="en-IN"/>
        </a:p>
      </dgm:t>
    </dgm:pt>
    <dgm:pt modelId="{53A4B464-09FF-4702-9F4D-0ACD1E2D7CA5}" type="pres">
      <dgm:prSet presAssocID="{4D098394-EA23-4D24-ACD2-FBA07B55BB74}" presName="diagram" presStyleCnt="0">
        <dgm:presLayoutVars>
          <dgm:dir/>
          <dgm:resizeHandles val="exact"/>
        </dgm:presLayoutVars>
      </dgm:prSet>
      <dgm:spPr/>
    </dgm:pt>
    <dgm:pt modelId="{BAE2FFF1-E04A-439F-8BE9-77BA1F2A0E73}" type="pres">
      <dgm:prSet presAssocID="{55FEC844-7E92-4ABB-B1C4-A28176291446}" presName="node" presStyleLbl="node1" presStyleIdx="0" presStyleCnt="4">
        <dgm:presLayoutVars>
          <dgm:bulletEnabled val="1"/>
        </dgm:presLayoutVars>
      </dgm:prSet>
      <dgm:spPr/>
    </dgm:pt>
    <dgm:pt modelId="{91D646A0-0865-4D6B-A235-259EE1F518F6}" type="pres">
      <dgm:prSet presAssocID="{A46C7283-DF69-412D-846B-DE61740AB249}" presName="sibTrans" presStyleCnt="0"/>
      <dgm:spPr/>
    </dgm:pt>
    <dgm:pt modelId="{4DD7600B-A348-49F7-A19A-38587B8C617D}" type="pres">
      <dgm:prSet presAssocID="{3914982F-BD9A-46F1-96AC-83BD63A28C04}" presName="node" presStyleLbl="node1" presStyleIdx="1" presStyleCnt="4">
        <dgm:presLayoutVars>
          <dgm:bulletEnabled val="1"/>
        </dgm:presLayoutVars>
      </dgm:prSet>
      <dgm:spPr/>
    </dgm:pt>
    <dgm:pt modelId="{0D1CC3F0-2F44-4CAF-A574-86CCC3B3E599}" type="pres">
      <dgm:prSet presAssocID="{D6EF7923-B100-4D24-9BDC-6315B288D53F}" presName="sibTrans" presStyleCnt="0"/>
      <dgm:spPr/>
    </dgm:pt>
    <dgm:pt modelId="{7B990BA7-8D53-40F2-ACD9-3145471EF881}" type="pres">
      <dgm:prSet presAssocID="{3F76186A-0CA6-4C27-9BEA-A657F7D42028}" presName="node" presStyleLbl="node1" presStyleIdx="2" presStyleCnt="4" custLinFactNeighborX="1989" custLinFactNeighborY="-6788">
        <dgm:presLayoutVars>
          <dgm:bulletEnabled val="1"/>
        </dgm:presLayoutVars>
      </dgm:prSet>
      <dgm:spPr/>
    </dgm:pt>
    <dgm:pt modelId="{84D8DDF3-2E3F-48E6-A612-5B06D409FC6E}" type="pres">
      <dgm:prSet presAssocID="{E876E101-AAE4-4E69-A64B-04BBA2DD6854}" presName="sibTrans" presStyleCnt="0"/>
      <dgm:spPr/>
    </dgm:pt>
    <dgm:pt modelId="{0C2C4AA2-3A79-446A-8B45-05027F067CB8}" type="pres">
      <dgm:prSet presAssocID="{63A29430-AB9F-4378-A160-44CB63D76E11}" presName="node" presStyleLbl="node1" presStyleIdx="3" presStyleCnt="4" custLinFactNeighborX="-4819" custLinFactNeighborY="-6788">
        <dgm:presLayoutVars>
          <dgm:bulletEnabled val="1"/>
        </dgm:presLayoutVars>
      </dgm:prSet>
      <dgm:spPr/>
    </dgm:pt>
  </dgm:ptLst>
  <dgm:cxnLst>
    <dgm:cxn modelId="{21E40415-4034-4A5F-BCF4-A2556D5CDDCD}" srcId="{4D098394-EA23-4D24-ACD2-FBA07B55BB74}" destId="{55FEC844-7E92-4ABB-B1C4-A28176291446}" srcOrd="0" destOrd="0" parTransId="{4B3D0CF1-20DC-4AE5-BF3D-F94BE1F9F9CB}" sibTransId="{A46C7283-DF69-412D-846B-DE61740AB249}"/>
    <dgm:cxn modelId="{8F582975-8EB2-4D07-8442-1A3B04D890C5}" srcId="{4D098394-EA23-4D24-ACD2-FBA07B55BB74}" destId="{3914982F-BD9A-46F1-96AC-83BD63A28C04}" srcOrd="1" destOrd="0" parTransId="{43937288-F319-433B-BADA-82F464D8607A}" sibTransId="{D6EF7923-B100-4D24-9BDC-6315B288D53F}"/>
    <dgm:cxn modelId="{BEF07380-B491-4ACE-BA2E-F1D9C7B4C54A}" type="presOf" srcId="{55FEC844-7E92-4ABB-B1C4-A28176291446}" destId="{BAE2FFF1-E04A-439F-8BE9-77BA1F2A0E73}" srcOrd="0" destOrd="0" presId="urn:microsoft.com/office/officeart/2005/8/layout/default"/>
    <dgm:cxn modelId="{B1A99483-8C0E-49E0-8991-DB6D131A9CBB}" type="presOf" srcId="{3914982F-BD9A-46F1-96AC-83BD63A28C04}" destId="{4DD7600B-A348-49F7-A19A-38587B8C617D}" srcOrd="0" destOrd="0" presId="urn:microsoft.com/office/officeart/2005/8/layout/default"/>
    <dgm:cxn modelId="{FBB24A89-12C6-42BB-B148-27E39A0302DF}" type="presOf" srcId="{3F76186A-0CA6-4C27-9BEA-A657F7D42028}" destId="{7B990BA7-8D53-40F2-ACD9-3145471EF881}" srcOrd="0" destOrd="0" presId="urn:microsoft.com/office/officeart/2005/8/layout/default"/>
    <dgm:cxn modelId="{5D5A3C91-8A63-47DF-A708-545185950FBA}" srcId="{4D098394-EA23-4D24-ACD2-FBA07B55BB74}" destId="{3F76186A-0CA6-4C27-9BEA-A657F7D42028}" srcOrd="2" destOrd="0" parTransId="{3A8E728F-0661-4EE0-8A30-95579376AC06}" sibTransId="{E876E101-AAE4-4E69-A64B-04BBA2DD6854}"/>
    <dgm:cxn modelId="{A59F38A3-C2A8-4DF0-9B07-906FD6E99046}" srcId="{4D098394-EA23-4D24-ACD2-FBA07B55BB74}" destId="{63A29430-AB9F-4378-A160-44CB63D76E11}" srcOrd="3" destOrd="0" parTransId="{566F8425-F857-442E-8AA9-49AB4EF7E65E}" sibTransId="{F4616745-8C36-49C7-9E69-62571A945433}"/>
    <dgm:cxn modelId="{A55427BC-4565-4FF5-97A4-1D0B82B1566F}" type="presOf" srcId="{63A29430-AB9F-4378-A160-44CB63D76E11}" destId="{0C2C4AA2-3A79-446A-8B45-05027F067CB8}" srcOrd="0" destOrd="0" presId="urn:microsoft.com/office/officeart/2005/8/layout/default"/>
    <dgm:cxn modelId="{044EBCCC-9039-480C-99A3-7FF93F8331A1}" type="presOf" srcId="{4D098394-EA23-4D24-ACD2-FBA07B55BB74}" destId="{53A4B464-09FF-4702-9F4D-0ACD1E2D7CA5}" srcOrd="0" destOrd="0" presId="urn:microsoft.com/office/officeart/2005/8/layout/default"/>
    <dgm:cxn modelId="{9D036DB4-DA25-4AC7-B45A-641698243D89}" type="presParOf" srcId="{53A4B464-09FF-4702-9F4D-0ACD1E2D7CA5}" destId="{BAE2FFF1-E04A-439F-8BE9-77BA1F2A0E73}" srcOrd="0" destOrd="0" presId="urn:microsoft.com/office/officeart/2005/8/layout/default"/>
    <dgm:cxn modelId="{EA59E266-841B-4F4D-8F1B-E2A77542DC4D}" type="presParOf" srcId="{53A4B464-09FF-4702-9F4D-0ACD1E2D7CA5}" destId="{91D646A0-0865-4D6B-A235-259EE1F518F6}" srcOrd="1" destOrd="0" presId="urn:microsoft.com/office/officeart/2005/8/layout/default"/>
    <dgm:cxn modelId="{756BA0FD-34F4-4F3D-8141-EB1DEE148F55}" type="presParOf" srcId="{53A4B464-09FF-4702-9F4D-0ACD1E2D7CA5}" destId="{4DD7600B-A348-49F7-A19A-38587B8C617D}" srcOrd="2" destOrd="0" presId="urn:microsoft.com/office/officeart/2005/8/layout/default"/>
    <dgm:cxn modelId="{F1AC24E5-8E1B-47FD-A506-DC7BFE03903E}" type="presParOf" srcId="{53A4B464-09FF-4702-9F4D-0ACD1E2D7CA5}" destId="{0D1CC3F0-2F44-4CAF-A574-86CCC3B3E599}" srcOrd="3" destOrd="0" presId="urn:microsoft.com/office/officeart/2005/8/layout/default"/>
    <dgm:cxn modelId="{D72D1730-CC28-4398-9A00-579E4540B301}" type="presParOf" srcId="{53A4B464-09FF-4702-9F4D-0ACD1E2D7CA5}" destId="{7B990BA7-8D53-40F2-ACD9-3145471EF881}" srcOrd="4" destOrd="0" presId="urn:microsoft.com/office/officeart/2005/8/layout/default"/>
    <dgm:cxn modelId="{F2B0DC7C-B4E6-4026-BC46-8B22D54B6D53}" type="presParOf" srcId="{53A4B464-09FF-4702-9F4D-0ACD1E2D7CA5}" destId="{84D8DDF3-2E3F-48E6-A612-5B06D409FC6E}" srcOrd="5" destOrd="0" presId="urn:microsoft.com/office/officeart/2005/8/layout/default"/>
    <dgm:cxn modelId="{EA86B5CC-0DEF-421D-87FB-EFE32BD1A72F}" type="presParOf" srcId="{53A4B464-09FF-4702-9F4D-0ACD1E2D7CA5}" destId="{0C2C4AA2-3A79-446A-8B45-05027F067C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901CB-184E-45AE-9CE7-4D15E0440D87}">
      <dsp:nvSpPr>
        <dsp:cNvPr id="0" name=""/>
        <dsp:cNvSpPr/>
      </dsp:nvSpPr>
      <dsp:spPr>
        <a:xfrm>
          <a:off x="3366" y="631696"/>
          <a:ext cx="3282708" cy="13130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AST (Aspartate transaminase)</a:t>
          </a:r>
        </a:p>
      </dsp:txBody>
      <dsp:txXfrm>
        <a:off x="3366" y="631696"/>
        <a:ext cx="3282708" cy="1313083"/>
      </dsp:txXfrm>
    </dsp:sp>
    <dsp:sp modelId="{0589269E-1E50-480F-B506-AD8F457F89AC}">
      <dsp:nvSpPr>
        <dsp:cNvPr id="0" name=""/>
        <dsp:cNvSpPr/>
      </dsp:nvSpPr>
      <dsp:spPr>
        <a:xfrm>
          <a:off x="3366" y="1944779"/>
          <a:ext cx="3282708" cy="3300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Found in cytosol &amp; mitochondria of liver, heart, kidney cells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Normal range in blood: 0-35 IU/L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Function- </a:t>
          </a:r>
          <a:r>
            <a:rPr lang="en-IN" sz="1600" kern="1200" dirty="0" err="1"/>
            <a:t>catalyze</a:t>
          </a:r>
          <a:r>
            <a:rPr lang="en-IN" sz="1600" kern="1200" dirty="0"/>
            <a:t> transamination reaction in amino acid metabolism &amp; energy 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Elevated levels in blood indicates liver damage, hepatitis, cirrhosis &amp; DILD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In alcoholic liver – AST &gt; ALT</a:t>
          </a:r>
        </a:p>
      </dsp:txBody>
      <dsp:txXfrm>
        <a:off x="3366" y="1944779"/>
        <a:ext cx="3282708" cy="3300862"/>
      </dsp:txXfrm>
    </dsp:sp>
    <dsp:sp modelId="{85B81364-501A-4AC1-9928-2E501D31E330}">
      <dsp:nvSpPr>
        <dsp:cNvPr id="0" name=""/>
        <dsp:cNvSpPr/>
      </dsp:nvSpPr>
      <dsp:spPr>
        <a:xfrm>
          <a:off x="3745654" y="631696"/>
          <a:ext cx="3282708" cy="131308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ALT (Alanine transaminase)</a:t>
          </a:r>
        </a:p>
      </dsp:txBody>
      <dsp:txXfrm>
        <a:off x="3745654" y="631696"/>
        <a:ext cx="3282708" cy="1313083"/>
      </dsp:txXfrm>
    </dsp:sp>
    <dsp:sp modelId="{C2EDA388-A1B6-42C5-8161-F25086DB28FE}">
      <dsp:nvSpPr>
        <dsp:cNvPr id="0" name=""/>
        <dsp:cNvSpPr/>
      </dsp:nvSpPr>
      <dsp:spPr>
        <a:xfrm>
          <a:off x="3745654" y="1944779"/>
          <a:ext cx="3282708" cy="330086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Most abundant in hepatic cells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Normal range in blood: 0-45 IU/L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Function- </a:t>
          </a:r>
          <a:r>
            <a:rPr lang="en-IN" sz="1600" kern="1200" dirty="0" err="1"/>
            <a:t>catalyze</a:t>
          </a:r>
          <a:r>
            <a:rPr lang="en-IN" sz="1600" kern="1200" dirty="0"/>
            <a:t> transamination reaction in amino acid metabolism &amp; energy 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specific marker for liver health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Elevated levels in blood indicate liver diseases like hepatitis, fatty liver disease, cirrhosis &amp;DILD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In jaundice - &gt;1000 IU/L</a:t>
          </a:r>
        </a:p>
      </dsp:txBody>
      <dsp:txXfrm>
        <a:off x="3745654" y="1944779"/>
        <a:ext cx="3282708" cy="3300862"/>
      </dsp:txXfrm>
    </dsp:sp>
    <dsp:sp modelId="{6CD5474B-AF3D-4FE2-90EA-D0E1B2F3B66B}">
      <dsp:nvSpPr>
        <dsp:cNvPr id="0" name=""/>
        <dsp:cNvSpPr/>
      </dsp:nvSpPr>
      <dsp:spPr>
        <a:xfrm>
          <a:off x="7487941" y="631696"/>
          <a:ext cx="3282708" cy="131308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ALP (Alkaline Phosphatase)</a:t>
          </a:r>
        </a:p>
      </dsp:txBody>
      <dsp:txXfrm>
        <a:off x="7487941" y="631696"/>
        <a:ext cx="3282708" cy="1313083"/>
      </dsp:txXfrm>
    </dsp:sp>
    <dsp:sp modelId="{19554550-B44A-46DA-AFAE-2CC550C663F7}">
      <dsp:nvSpPr>
        <dsp:cNvPr id="0" name=""/>
        <dsp:cNvSpPr/>
      </dsp:nvSpPr>
      <dsp:spPr>
        <a:xfrm>
          <a:off x="7487941" y="1944779"/>
          <a:ext cx="3282708" cy="330086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Ectoenzyme, present on cell surface in 6 iso-enzymatic 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Normal range in blood: 30-120 IU/L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Function-  removes phosphate groups from the various biomolecules under alkaline conditions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Elevated levels indicate the bile ducts disorders like cholestasis, gallstones or </a:t>
          </a:r>
          <a:r>
            <a:rPr lang="en-IN" sz="1600" kern="1200" dirty="0" err="1"/>
            <a:t>tumors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In obstructive cases – 10-12 times elevation in blood</a:t>
          </a:r>
        </a:p>
      </dsp:txBody>
      <dsp:txXfrm>
        <a:off x="7487941" y="1944779"/>
        <a:ext cx="3282708" cy="3300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2FFF1-E04A-439F-8BE9-77BA1F2A0E73}">
      <dsp:nvSpPr>
        <dsp:cNvPr id="0" name=""/>
        <dsp:cNvSpPr/>
      </dsp:nvSpPr>
      <dsp:spPr>
        <a:xfrm>
          <a:off x="899623" y="2339"/>
          <a:ext cx="3994458" cy="2396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Cayman chemical’s ALT Colorimetric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Activity Assay Kit</a:t>
          </a:r>
        </a:p>
      </dsp:txBody>
      <dsp:txXfrm>
        <a:off x="899623" y="2339"/>
        <a:ext cx="3994458" cy="2396674"/>
      </dsp:txXfrm>
    </dsp:sp>
    <dsp:sp modelId="{4DD7600B-A348-49F7-A19A-38587B8C617D}">
      <dsp:nvSpPr>
        <dsp:cNvPr id="0" name=""/>
        <dsp:cNvSpPr/>
      </dsp:nvSpPr>
      <dsp:spPr>
        <a:xfrm>
          <a:off x="5293527" y="2339"/>
          <a:ext cx="3994458" cy="239667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Abcam’s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ALT Activity Assay Kit</a:t>
          </a:r>
        </a:p>
      </dsp:txBody>
      <dsp:txXfrm>
        <a:off x="5293527" y="2339"/>
        <a:ext cx="3994458" cy="2396674"/>
      </dsp:txXfrm>
    </dsp:sp>
    <dsp:sp modelId="{7B990BA7-8D53-40F2-ACD9-3145471EF881}">
      <dsp:nvSpPr>
        <dsp:cNvPr id="0" name=""/>
        <dsp:cNvSpPr/>
      </dsp:nvSpPr>
      <dsp:spPr>
        <a:xfrm>
          <a:off x="979073" y="2635774"/>
          <a:ext cx="3994458" cy="239667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Sigma-Aldrich’s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ALT Activity Assay Kit</a:t>
          </a:r>
        </a:p>
      </dsp:txBody>
      <dsp:txXfrm>
        <a:off x="979073" y="2635774"/>
        <a:ext cx="3994458" cy="2396674"/>
      </dsp:txXfrm>
    </dsp:sp>
    <dsp:sp modelId="{0C2C4AA2-3A79-446A-8B45-05027F067CB8}">
      <dsp:nvSpPr>
        <dsp:cNvPr id="0" name=""/>
        <dsp:cNvSpPr/>
      </dsp:nvSpPr>
      <dsp:spPr>
        <a:xfrm>
          <a:off x="5101034" y="2635774"/>
          <a:ext cx="3994458" cy="23966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Elabscience’s</a:t>
          </a:r>
          <a:endParaRPr lang="en-IN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ALT Activity Assay Kit</a:t>
          </a:r>
        </a:p>
      </dsp:txBody>
      <dsp:txXfrm>
        <a:off x="5101034" y="2635774"/>
        <a:ext cx="3994458" cy="2396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541D-5EC1-5A0A-5CF4-8282FB7F6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99784-3914-6FEE-734F-27D078AE7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D1C5-F307-888D-2D51-249156EB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724D-6153-4225-8961-88A3400F4E57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8776-07AF-02FF-EA48-0E683B21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B46E-B5FC-2744-AED7-4EA56CE6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0CFF-A0AF-E8A9-97E3-441E0F65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C33D1-1A7F-A2CA-8764-AC6D016A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6D2A-1052-7C6B-1817-CA095D9B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CE0E-4524-4BB0-9692-FCC3ED2572F0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38B3-6126-D626-9785-0AF61D09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BDFC-9971-1CE1-1657-33A1AF13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CC5A-6640-88BA-98E7-8BEE1FCC7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F01A6-CCC3-D4F1-5CB4-86FDB203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C394-EF64-3143-E443-48CFACC7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90E3-4925-46B1-8753-EB76409BC263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21B-8067-0DA8-4B87-D36DEA8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6D49-5A43-F21F-2A2C-B7D4518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BE3-02E6-EFFA-64DE-57067FBA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7874-E389-93CD-CF83-81EB7135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4BE3-E557-D41D-1DEE-A623F6B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F49-669F-4E75-AB33-12970DFC4058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0AFE-D03B-D16C-C64E-ACF30EB0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A0D7-93CE-C6BE-E789-6020F70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028-6CAC-FA03-B5B7-3B8013EE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04C8-45EE-FD4A-4D27-37B3AFE8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B47F-AE18-6719-C5C7-EC889BA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E5A-1ACA-4B6C-8DBF-DE84D3BE964C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BD26-8E01-2980-E225-5CF9F01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AE04-B6C5-D26C-C508-BBD45896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7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94D4-042C-00BF-95C1-C3D814B2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35E1-81CE-B911-414A-6E688CD3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E88B-FF50-9BD4-7A87-6C0A8022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3AFF-94A4-3710-1474-517DC4A9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A69-2199-48CF-8441-6EC96EFD9BFA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19C7-B9C8-288E-11BC-78353A84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CACD-97FB-884C-4551-082783B7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8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A68A-1889-730E-602A-E386443A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B40D-802F-3BB3-4C45-AF60E673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47FD-60F4-C403-5823-C0994134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271C8-6661-9DDB-8364-BE4E1791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D335-AB30-C06C-BBD8-36D7501C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BB1FB-6607-7317-2B7B-388350F2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997B-5C19-430D-8A84-F41EAD4AA0A7}" type="datetime1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1EA1E-E673-9B91-5BFC-18F39BF9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154E2-BA61-D42B-4AB6-95916DC1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D80-3E3F-F455-DE7F-1C86E885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7B944-9342-9388-9BE4-2C5AB679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1C2-A7A7-429F-97B8-D9AB6BD79EE8}" type="datetime1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AA81B-B199-9660-C17D-146B849F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A86A-897A-411F-072F-12A63CFC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62CCA-6615-E5AD-3E9A-D28ABDA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EA1C-B476-474A-B98F-CB7099F5FBA4}" type="datetime1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504E7-C987-E5AE-E6D7-D786D507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1540-A723-56E4-808F-0CE9AE75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E3EB-C3CE-4210-AED5-989A4FA8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AB62-39B7-C443-7250-8851E421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F2B9-5525-F569-39DD-B3C193C3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0217C-EA4F-AC76-5A3E-6054F5FD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174-B5BF-46AC-B096-4EF80746CD03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9DDC-6C6B-452D-1A39-DB0FB745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FB41-B7C5-15D5-7037-521DD093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0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4EC-B30B-BCF6-B236-A4E74352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406DD-8E4A-CC98-3618-B12FD2A3C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78AF3-3C03-9BB0-9383-964C23C6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F53F-C4C1-7B7C-0340-0E90AB5B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5F19-C879-4925-AC7F-41300C36E1AE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4B56-0D97-04EA-C831-BCCB76FA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44F4-75D0-0B99-11D2-599EC769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9CEAE-80F9-1CE8-9A10-F49D684B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85A8-E521-EBCB-BF46-4892C93B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2A8E-D528-11F3-AA71-4303EE294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C91B-E8BF-4F46-8315-EDE897A8AE4F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42CE-575C-24CA-4260-8357AF76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3178-6B9B-CAD4-C2C2-78F9906B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AE97-AA8B-4220-BBA4-59EEA63E7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3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5BEB-087A-F071-623A-2E8D08CA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522" y="2440262"/>
            <a:ext cx="9144000" cy="1164328"/>
          </a:xfrm>
        </p:spPr>
        <p:txBody>
          <a:bodyPr>
            <a:noAutofit/>
          </a:bodyPr>
          <a:lstStyle/>
          <a:p>
            <a:r>
              <a:rPr lang="en-IN" sz="4400" dirty="0"/>
              <a:t>A Multiplexed Microfluidic Point-of-care technology </a:t>
            </a:r>
            <a:r>
              <a:rPr lang="en-IN" sz="4400"/>
              <a:t>for early detection </a:t>
            </a:r>
            <a:r>
              <a:rPr lang="en-IN" sz="4400" dirty="0"/>
              <a:t>of Liver Biomarkers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688A-DD5B-8164-AFBE-383042EED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4590"/>
            <a:ext cx="9144000" cy="2594115"/>
          </a:xfrm>
        </p:spPr>
        <p:txBody>
          <a:bodyPr>
            <a:normAutofit fontScale="92500" lnSpcReduction="20000"/>
          </a:bodyPr>
          <a:lstStyle/>
          <a:p>
            <a:endParaRPr lang="en-IN" i="1" dirty="0"/>
          </a:p>
          <a:p>
            <a:endParaRPr lang="en-IN" i="1" dirty="0"/>
          </a:p>
          <a:p>
            <a:r>
              <a:rPr lang="en-IN" i="1" dirty="0"/>
              <a:t>Under the Supervision of </a:t>
            </a:r>
          </a:p>
          <a:p>
            <a:r>
              <a:rPr lang="en-IN" b="1" u="sng" dirty="0"/>
              <a:t>Prof. </a:t>
            </a:r>
            <a:r>
              <a:rPr lang="en-IN" b="1" u="sng"/>
              <a:t>Dipankar Bandyopadhyay</a:t>
            </a:r>
            <a:endParaRPr lang="en-IN" b="1" u="sng" dirty="0"/>
          </a:p>
          <a:p>
            <a:r>
              <a:rPr lang="en-IN" i="1" dirty="0"/>
              <a:t>Presented by</a:t>
            </a:r>
          </a:p>
          <a:p>
            <a:r>
              <a:rPr lang="en-IN" dirty="0"/>
              <a:t>Neeraj Jaswal</a:t>
            </a:r>
          </a:p>
          <a:p>
            <a:r>
              <a:rPr lang="en-IN" i="1" dirty="0"/>
              <a:t>(MTech. Biomedical Engineering)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ACF71-3FC1-B8FF-B39E-03C4A544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" y="106768"/>
            <a:ext cx="1007885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63C34-B430-F62C-0E75-3141656EE1A8}"/>
              </a:ext>
            </a:extLst>
          </p:cNvPr>
          <p:cNvSpPr txBox="1"/>
          <p:nvPr/>
        </p:nvSpPr>
        <p:spPr>
          <a:xfrm>
            <a:off x="3318553" y="238540"/>
            <a:ext cx="5250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Biomarkers of interest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AAAE442-0C43-739C-7E34-6BEAFEE046B2}"/>
              </a:ext>
            </a:extLst>
          </p:cNvPr>
          <p:cNvGraphicFramePr/>
          <p:nvPr/>
        </p:nvGraphicFramePr>
        <p:xfrm>
          <a:off x="556591" y="742122"/>
          <a:ext cx="10774017" cy="5877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5327E9-1623-2F75-2BF2-7EDF5782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F7A132-45B7-4A27-BABE-D7F1AD01993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6DD6B-C86F-79BB-18C2-3DCDEA9A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4AE97-AA8B-4220-BBA4-59EEA63E74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2138A-6F98-5ADC-DB09-DDADB68B3458}"/>
              </a:ext>
            </a:extLst>
          </p:cNvPr>
          <p:cNvSpPr txBox="1"/>
          <p:nvPr/>
        </p:nvSpPr>
        <p:spPr>
          <a:xfrm>
            <a:off x="2577547" y="291547"/>
            <a:ext cx="70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</a:rPr>
              <a:t>How to detect biomarkers</a:t>
            </a:r>
            <a:r>
              <a:rPr lang="en-IN" sz="2800" i="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 – Colorimetric Assay</a:t>
            </a:r>
            <a:endParaRPr kumimoji="0" lang="en-IN" sz="2800" b="0" i="1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2E255-6209-7D73-945A-64CD0EBB8EE8}"/>
              </a:ext>
            </a:extLst>
          </p:cNvPr>
          <p:cNvSpPr/>
          <p:nvPr/>
        </p:nvSpPr>
        <p:spPr>
          <a:xfrm>
            <a:off x="2083904" y="1129129"/>
            <a:ext cx="7898296" cy="768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Multiplexed Microfluidic device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CC81929-7EEC-C258-6565-EB33F7F2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6A8EA-5A9D-408F-A931-5F32D5382B5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0490D-B23C-373F-6C7F-16184D82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4AE97-AA8B-4220-BBA4-59EEA63E74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1B905-39F5-38EF-AE42-55A5FC49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7" y="2211813"/>
            <a:ext cx="7606748" cy="3030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23C37-1781-9364-BA67-CCAD8E9D5EF9}"/>
              </a:ext>
            </a:extLst>
          </p:cNvPr>
          <p:cNvSpPr txBox="1"/>
          <p:nvPr/>
        </p:nvSpPr>
        <p:spPr>
          <a:xfrm>
            <a:off x="6051907" y="6456554"/>
            <a:ext cx="1726217" cy="62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600" dirty="0"/>
              <a:t>5</a:t>
            </a:r>
            <a:r>
              <a:rPr lang="en-IN" sz="1600" kern="1200" dirty="0"/>
              <a:t> Inlet channels – </a:t>
            </a:r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600" dirty="0"/>
              <a:t>4</a:t>
            </a:r>
            <a:r>
              <a:rPr lang="en-IN" sz="1600" kern="1200" dirty="0"/>
              <a:t> for substrates &amp;</a:t>
            </a:r>
          </a:p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600" kern="1200" dirty="0"/>
              <a:t>1 for sample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83A9C-A052-6464-CFAE-2A9A94DB7DAD}"/>
              </a:ext>
            </a:extLst>
          </p:cNvPr>
          <p:cNvSpPr txBox="1"/>
          <p:nvPr/>
        </p:nvSpPr>
        <p:spPr>
          <a:xfrm>
            <a:off x="484276" y="3613038"/>
            <a:ext cx="147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3">
                    <a:lumMod val="50000"/>
                  </a:schemeClr>
                </a:solidFill>
              </a:rPr>
              <a:t>Substrate Inlets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9EE15F-2433-8F1A-933C-68DAAE4A0DB5}"/>
              </a:ext>
            </a:extLst>
          </p:cNvPr>
          <p:cNvCxnSpPr>
            <a:cxnSpLocks/>
          </p:cNvCxnSpPr>
          <p:nvPr/>
        </p:nvCxnSpPr>
        <p:spPr>
          <a:xfrm flipV="1">
            <a:off x="1856688" y="3119664"/>
            <a:ext cx="1121497" cy="5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10993C-1AAA-2D92-AD5F-141E3056A298}"/>
              </a:ext>
            </a:extLst>
          </p:cNvPr>
          <p:cNvCxnSpPr>
            <a:cxnSpLocks/>
          </p:cNvCxnSpPr>
          <p:nvPr/>
        </p:nvCxnSpPr>
        <p:spPr>
          <a:xfrm flipV="1">
            <a:off x="1873583" y="3543340"/>
            <a:ext cx="1072734" cy="23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733D9A-9938-BD0A-E379-628C8EBF8F74}"/>
              </a:ext>
            </a:extLst>
          </p:cNvPr>
          <p:cNvCxnSpPr>
            <a:cxnSpLocks/>
          </p:cNvCxnSpPr>
          <p:nvPr/>
        </p:nvCxnSpPr>
        <p:spPr>
          <a:xfrm>
            <a:off x="1911624" y="3897087"/>
            <a:ext cx="976618" cy="16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94A137-7B1C-6A64-2ADE-761ACC8EB40D}"/>
              </a:ext>
            </a:extLst>
          </p:cNvPr>
          <p:cNvCxnSpPr>
            <a:cxnSpLocks/>
          </p:cNvCxnSpPr>
          <p:nvPr/>
        </p:nvCxnSpPr>
        <p:spPr>
          <a:xfrm>
            <a:off x="1856688" y="4021290"/>
            <a:ext cx="1031554" cy="3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11D458-6E29-836E-85E8-AB802BBFD2B9}"/>
              </a:ext>
            </a:extLst>
          </p:cNvPr>
          <p:cNvSpPr txBox="1"/>
          <p:nvPr/>
        </p:nvSpPr>
        <p:spPr>
          <a:xfrm>
            <a:off x="3580420" y="3773535"/>
            <a:ext cx="12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3">
                    <a:lumMod val="50000"/>
                  </a:schemeClr>
                </a:solidFill>
              </a:rPr>
              <a:t>Sample Inlet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09D97B-7427-E1A1-89C6-79DB5D0767FD}"/>
              </a:ext>
            </a:extLst>
          </p:cNvPr>
          <p:cNvSpPr txBox="1"/>
          <p:nvPr/>
        </p:nvSpPr>
        <p:spPr>
          <a:xfrm>
            <a:off x="8158514" y="4040989"/>
            <a:ext cx="1498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3">
                    <a:lumMod val="50000"/>
                  </a:schemeClr>
                </a:solidFill>
              </a:rPr>
              <a:t>Outlet chamber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FAE925-C8E2-BEDA-D191-70993B65F8DD}"/>
              </a:ext>
            </a:extLst>
          </p:cNvPr>
          <p:cNvSpPr txBox="1"/>
          <p:nvPr/>
        </p:nvSpPr>
        <p:spPr>
          <a:xfrm>
            <a:off x="6718852" y="4756891"/>
            <a:ext cx="1631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kern="1200" dirty="0">
                <a:solidFill>
                  <a:schemeClr val="accent3">
                    <a:lumMod val="50000"/>
                  </a:schemeClr>
                </a:solidFill>
              </a:rPr>
              <a:t>Three distinct  Hybrid chambers </a:t>
            </a:r>
          </a:p>
          <a:p>
            <a:endParaRPr lang="en-I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99571-2A87-06FF-46F3-BBF4A7D69EB7}"/>
              </a:ext>
            </a:extLst>
          </p:cNvPr>
          <p:cNvSpPr txBox="1"/>
          <p:nvPr/>
        </p:nvSpPr>
        <p:spPr>
          <a:xfrm>
            <a:off x="1594820" y="544224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en-IN" sz="1400" kern="1200" dirty="0">
                <a:solidFill>
                  <a:schemeClr val="accent3">
                    <a:lumMod val="50000"/>
                  </a:schemeClr>
                </a:solidFill>
              </a:rPr>
              <a:t>Agarose-hydrogel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56C579-B6AC-1094-98E0-377B73462B4E}"/>
              </a:ext>
            </a:extLst>
          </p:cNvPr>
          <p:cNvSpPr txBox="1"/>
          <p:nvPr/>
        </p:nvSpPr>
        <p:spPr>
          <a:xfrm>
            <a:off x="3397955" y="5446024"/>
            <a:ext cx="391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en-IN" sz="1400" kern="1200" dirty="0">
                <a:solidFill>
                  <a:schemeClr val="accent3">
                    <a:lumMod val="50000"/>
                  </a:schemeClr>
                </a:solidFill>
              </a:rPr>
              <a:t>Artificially synthesized Nano-enzymes (Au/LDO)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A55F5D-9AB6-D351-EFF8-991B5EE77148}"/>
              </a:ext>
            </a:extLst>
          </p:cNvPr>
          <p:cNvSpPr txBox="1"/>
          <p:nvPr/>
        </p:nvSpPr>
        <p:spPr>
          <a:xfrm>
            <a:off x="7275130" y="5440009"/>
            <a:ext cx="326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3. Peroxidase enzymes like GLOD &amp; PYOD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E83CB1-226F-0AD3-5FD8-84FC592B3A4E}"/>
              </a:ext>
            </a:extLst>
          </p:cNvPr>
          <p:cNvSpPr txBox="1"/>
          <p:nvPr/>
        </p:nvSpPr>
        <p:spPr>
          <a:xfrm>
            <a:off x="4051242" y="5770407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4. TMB reagent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62594-0974-72D6-E0F0-A61BFD96824F}"/>
              </a:ext>
            </a:extLst>
          </p:cNvPr>
          <p:cNvSpPr txBox="1"/>
          <p:nvPr/>
        </p:nvSpPr>
        <p:spPr>
          <a:xfrm>
            <a:off x="5819614" y="5791931"/>
            <a:ext cx="161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HAc-NaAc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buffer </a:t>
            </a:r>
          </a:p>
        </p:txBody>
      </p:sp>
    </p:spTree>
    <p:extLst>
      <p:ext uri="{BB962C8B-B14F-4D97-AF65-F5344CB8AC3E}">
        <p14:creationId xmlns:p14="http://schemas.microsoft.com/office/powerpoint/2010/main" val="12339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0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5B237-3802-887F-B872-EA20F89FDEE4}"/>
              </a:ext>
            </a:extLst>
          </p:cNvPr>
          <p:cNvSpPr txBox="1"/>
          <p:nvPr/>
        </p:nvSpPr>
        <p:spPr>
          <a:xfrm>
            <a:off x="1440070" y="202832"/>
            <a:ext cx="87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Assay principles for AST, ALT &amp; ALP</a:t>
            </a:r>
            <a:endParaRPr kumimoji="0" lang="en-IN" sz="3200" b="0" i="0" u="sng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96B28-403E-B48C-9690-38BBD2E6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076325"/>
            <a:ext cx="5857875" cy="4705350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26ED796-0B1A-CC25-D925-6363E82D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7DA23C-0B72-4B7D-BECA-1374BD99A062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C9BD1-D60C-4D90-A314-E74D01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4AE97-AA8B-4220-BBA4-59EEA63E74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9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27F6-7F97-05FD-59BC-30B14111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769145"/>
            <a:ext cx="8570843" cy="7159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Colorimetric assay kits available for ALT :-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D3AD0F-0477-0508-3D4E-186F10593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00201"/>
              </p:ext>
            </p:extLst>
          </p:nvPr>
        </p:nvGraphicFramePr>
        <p:xfrm>
          <a:off x="838200" y="1524000"/>
          <a:ext cx="10187609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AD59-28C5-499B-2A65-76052A60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3ADF49-669F-4E75-AB33-12970DFC405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97BB4-DC23-05C0-8646-AD39F6EE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4AE97-AA8B-4220-BBA4-59EEA63E74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FE31EC-1D26-92FB-732B-89E334158B97}"/>
              </a:ext>
            </a:extLst>
          </p:cNvPr>
          <p:cNvSpPr txBox="1">
            <a:spLocks/>
          </p:cNvSpPr>
          <p:nvPr/>
        </p:nvSpPr>
        <p:spPr>
          <a:xfrm>
            <a:off x="377686" y="53182"/>
            <a:ext cx="8570843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i="1" u="sng" dirty="0"/>
              <a:t>Currently targeting ALT-</a:t>
            </a:r>
          </a:p>
        </p:txBody>
      </p:sp>
    </p:spTree>
    <p:extLst>
      <p:ext uri="{BB962C8B-B14F-4D97-AF65-F5344CB8AC3E}">
        <p14:creationId xmlns:p14="http://schemas.microsoft.com/office/powerpoint/2010/main" val="25931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CEE1-0539-E39E-44DC-28E3C0D6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1365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IN" sz="4000" u="sng" dirty="0">
                <a:solidFill>
                  <a:schemeClr val="accent1">
                    <a:lumMod val="75000"/>
                  </a:schemeClr>
                </a:solidFill>
              </a:rPr>
              <a:t>ALT Colorimetric Activity Assay Kit</a:t>
            </a:r>
            <a:br>
              <a:rPr lang="en-IN" sz="4000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E251-492C-F42A-1DD4-62F812D0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8" y="1043747"/>
            <a:ext cx="11552583" cy="56777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detecting ALT activity in serum, plasma, tissue samples and cell lysates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Principle behind this assay:-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monitoring the rate of NADH oxidation in a coupled reaction system employing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lactate dehydrogenase (LDH).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The oxidation of NADH to NAD+ is accompanied by a decrease in absorbance at 340 nm.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When ALT activity is rate limiting, the rate decrease is directly proportional to the ALT activity in the sample.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IN" sz="2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IN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245A-D218-E4AA-1546-96A081E2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3ADF49-669F-4E75-AB33-12970DFC405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B958-03C2-AAD9-DC52-4BA17B19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4AE97-AA8B-4220-BBA4-59EEA63E743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444D3-BB0A-3B7A-5F83-B97DE8AE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3" y="3923508"/>
            <a:ext cx="7161836" cy="24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6A1D5-70B5-1769-2F07-9847445A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EA1C-B476-474A-B98F-CB7099F5FBA4}" type="datetime1">
              <a:rPr lang="en-IN" smtClean="0"/>
              <a:t>24-08-2023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77B0C-375A-45B5-BFFA-356C997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E97-AA8B-4220-BBA4-59EEA63E7431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4FD6-7CA6-46D2-EA4B-096730306A36}"/>
              </a:ext>
            </a:extLst>
          </p:cNvPr>
          <p:cNvSpPr txBox="1"/>
          <p:nvPr/>
        </p:nvSpPr>
        <p:spPr>
          <a:xfrm>
            <a:off x="2981740" y="2305878"/>
            <a:ext cx="593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i="1" u="sng" dirty="0">
                <a:solidFill>
                  <a:schemeClr val="accent5">
                    <a:lumMod val="75000"/>
                  </a:schemeClr>
                </a:solidFill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4039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A Multiplexed Microfluidic Point-of-care technology for early detection of Liver Biomarkers </vt:lpstr>
      <vt:lpstr>PowerPoint Presentation</vt:lpstr>
      <vt:lpstr>PowerPoint Presentation</vt:lpstr>
      <vt:lpstr>PowerPoint Presentation</vt:lpstr>
      <vt:lpstr>Colorimetric assay kits available for ALT :-</vt:lpstr>
      <vt:lpstr>ALT Colorimetric Activity Assay Kit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Multiplexed Microfluidic Point-of-care technology for detection of Liver Biomarkers </dc:title>
  <dc:creator>Neeraj Jaswal</dc:creator>
  <cp:lastModifiedBy>Neeraj Jaswal</cp:lastModifiedBy>
  <cp:revision>13</cp:revision>
  <dcterms:created xsi:type="dcterms:W3CDTF">2023-08-17T12:16:36Z</dcterms:created>
  <dcterms:modified xsi:type="dcterms:W3CDTF">2023-08-24T10:40:21Z</dcterms:modified>
</cp:coreProperties>
</file>