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98394-EA23-4D24-ACD2-FBA07B55BB7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5FEC844-7E92-4ABB-B1C4-A28176291446}">
      <dgm:prSet phldrT="[Text]" custT="1"/>
      <dgm:spPr/>
      <dgm:t>
        <a:bodyPr/>
        <a:lstStyle/>
        <a:p>
          <a:r>
            <a:rPr lang="en-IN" sz="3600" dirty="0"/>
            <a:t>Cayman chemical’s ALT Colorimetric</a:t>
          </a:r>
        </a:p>
        <a:p>
          <a:r>
            <a:rPr lang="en-IN" sz="3600" dirty="0"/>
            <a:t>Activity Assay Kit</a:t>
          </a:r>
        </a:p>
      </dgm:t>
    </dgm:pt>
    <dgm:pt modelId="{4B3D0CF1-20DC-4AE5-BF3D-F94BE1F9F9CB}" type="parTrans" cxnId="{21E40415-4034-4A5F-BCF4-A2556D5CDDCD}">
      <dgm:prSet/>
      <dgm:spPr/>
      <dgm:t>
        <a:bodyPr/>
        <a:lstStyle/>
        <a:p>
          <a:endParaRPr lang="en-IN"/>
        </a:p>
      </dgm:t>
    </dgm:pt>
    <dgm:pt modelId="{A46C7283-DF69-412D-846B-DE61740AB249}" type="sibTrans" cxnId="{21E40415-4034-4A5F-BCF4-A2556D5CDDCD}">
      <dgm:prSet/>
      <dgm:spPr/>
      <dgm:t>
        <a:bodyPr/>
        <a:lstStyle/>
        <a:p>
          <a:endParaRPr lang="en-IN"/>
        </a:p>
      </dgm:t>
    </dgm:pt>
    <dgm:pt modelId="{3914982F-BD9A-46F1-96AC-83BD63A28C04}">
      <dgm:prSet phldrT="[Text]" custT="1"/>
      <dgm:spPr/>
      <dgm:t>
        <a:bodyPr/>
        <a:lstStyle/>
        <a:p>
          <a:r>
            <a:rPr lang="en-IN" sz="3600" dirty="0"/>
            <a:t>Abcam’s </a:t>
          </a:r>
        </a:p>
        <a:p>
          <a:r>
            <a:rPr lang="en-IN" sz="3600" dirty="0"/>
            <a:t>ALT Activity Assay Kit</a:t>
          </a:r>
        </a:p>
      </dgm:t>
    </dgm:pt>
    <dgm:pt modelId="{43937288-F319-433B-BADA-82F464D8607A}" type="parTrans" cxnId="{8F582975-8EB2-4D07-8442-1A3B04D890C5}">
      <dgm:prSet/>
      <dgm:spPr/>
      <dgm:t>
        <a:bodyPr/>
        <a:lstStyle/>
        <a:p>
          <a:endParaRPr lang="en-IN"/>
        </a:p>
      </dgm:t>
    </dgm:pt>
    <dgm:pt modelId="{D6EF7923-B100-4D24-9BDC-6315B288D53F}" type="sibTrans" cxnId="{8F582975-8EB2-4D07-8442-1A3B04D890C5}">
      <dgm:prSet/>
      <dgm:spPr/>
      <dgm:t>
        <a:bodyPr/>
        <a:lstStyle/>
        <a:p>
          <a:endParaRPr lang="en-IN"/>
        </a:p>
      </dgm:t>
    </dgm:pt>
    <dgm:pt modelId="{3F76186A-0CA6-4C27-9BEA-A657F7D42028}">
      <dgm:prSet phldrT="[Text]" custT="1"/>
      <dgm:spPr/>
      <dgm:t>
        <a:bodyPr/>
        <a:lstStyle/>
        <a:p>
          <a:r>
            <a:rPr lang="en-IN" sz="3600" dirty="0"/>
            <a:t>Sigma-Aldrich’s</a:t>
          </a:r>
        </a:p>
        <a:p>
          <a:r>
            <a:rPr lang="en-IN" sz="3600" dirty="0"/>
            <a:t>ALT Activity Assay Kit</a:t>
          </a:r>
        </a:p>
      </dgm:t>
    </dgm:pt>
    <dgm:pt modelId="{3A8E728F-0661-4EE0-8A30-95579376AC06}" type="parTrans" cxnId="{5D5A3C91-8A63-47DF-A708-545185950FBA}">
      <dgm:prSet/>
      <dgm:spPr/>
      <dgm:t>
        <a:bodyPr/>
        <a:lstStyle/>
        <a:p>
          <a:endParaRPr lang="en-IN"/>
        </a:p>
      </dgm:t>
    </dgm:pt>
    <dgm:pt modelId="{E876E101-AAE4-4E69-A64B-04BBA2DD6854}" type="sibTrans" cxnId="{5D5A3C91-8A63-47DF-A708-545185950FBA}">
      <dgm:prSet/>
      <dgm:spPr/>
      <dgm:t>
        <a:bodyPr/>
        <a:lstStyle/>
        <a:p>
          <a:endParaRPr lang="en-IN"/>
        </a:p>
      </dgm:t>
    </dgm:pt>
    <dgm:pt modelId="{63A29430-AB9F-4378-A160-44CB63D76E11}">
      <dgm:prSet phldrT="[Text]" custT="1"/>
      <dgm:spPr/>
      <dgm:t>
        <a:bodyPr/>
        <a:lstStyle/>
        <a:p>
          <a:r>
            <a:rPr lang="en-IN" sz="3600" dirty="0" err="1"/>
            <a:t>Elabscience’s</a:t>
          </a:r>
          <a:endParaRPr lang="en-IN" sz="3600" dirty="0"/>
        </a:p>
        <a:p>
          <a:r>
            <a:rPr lang="en-IN" sz="3600" dirty="0"/>
            <a:t>ALT Activity Assay Kit</a:t>
          </a:r>
        </a:p>
      </dgm:t>
    </dgm:pt>
    <dgm:pt modelId="{566F8425-F857-442E-8AA9-49AB4EF7E65E}" type="parTrans" cxnId="{A59F38A3-C2A8-4DF0-9B07-906FD6E99046}">
      <dgm:prSet/>
      <dgm:spPr/>
      <dgm:t>
        <a:bodyPr/>
        <a:lstStyle/>
        <a:p>
          <a:endParaRPr lang="en-IN"/>
        </a:p>
      </dgm:t>
    </dgm:pt>
    <dgm:pt modelId="{F4616745-8C36-49C7-9E69-62571A945433}" type="sibTrans" cxnId="{A59F38A3-C2A8-4DF0-9B07-906FD6E99046}">
      <dgm:prSet/>
      <dgm:spPr/>
      <dgm:t>
        <a:bodyPr/>
        <a:lstStyle/>
        <a:p>
          <a:endParaRPr lang="en-IN"/>
        </a:p>
      </dgm:t>
    </dgm:pt>
    <dgm:pt modelId="{53A4B464-09FF-4702-9F4D-0ACD1E2D7CA5}" type="pres">
      <dgm:prSet presAssocID="{4D098394-EA23-4D24-ACD2-FBA07B55BB74}" presName="diagram" presStyleCnt="0">
        <dgm:presLayoutVars>
          <dgm:dir/>
          <dgm:resizeHandles val="exact"/>
        </dgm:presLayoutVars>
      </dgm:prSet>
      <dgm:spPr/>
    </dgm:pt>
    <dgm:pt modelId="{BAE2FFF1-E04A-439F-8BE9-77BA1F2A0E73}" type="pres">
      <dgm:prSet presAssocID="{55FEC844-7E92-4ABB-B1C4-A28176291446}" presName="node" presStyleLbl="node1" presStyleIdx="0" presStyleCnt="4">
        <dgm:presLayoutVars>
          <dgm:bulletEnabled val="1"/>
        </dgm:presLayoutVars>
      </dgm:prSet>
      <dgm:spPr/>
    </dgm:pt>
    <dgm:pt modelId="{91D646A0-0865-4D6B-A235-259EE1F518F6}" type="pres">
      <dgm:prSet presAssocID="{A46C7283-DF69-412D-846B-DE61740AB249}" presName="sibTrans" presStyleCnt="0"/>
      <dgm:spPr/>
    </dgm:pt>
    <dgm:pt modelId="{4DD7600B-A348-49F7-A19A-38587B8C617D}" type="pres">
      <dgm:prSet presAssocID="{3914982F-BD9A-46F1-96AC-83BD63A28C04}" presName="node" presStyleLbl="node1" presStyleIdx="1" presStyleCnt="4">
        <dgm:presLayoutVars>
          <dgm:bulletEnabled val="1"/>
        </dgm:presLayoutVars>
      </dgm:prSet>
      <dgm:spPr/>
    </dgm:pt>
    <dgm:pt modelId="{0D1CC3F0-2F44-4CAF-A574-86CCC3B3E599}" type="pres">
      <dgm:prSet presAssocID="{D6EF7923-B100-4D24-9BDC-6315B288D53F}" presName="sibTrans" presStyleCnt="0"/>
      <dgm:spPr/>
    </dgm:pt>
    <dgm:pt modelId="{7B990BA7-8D53-40F2-ACD9-3145471EF881}" type="pres">
      <dgm:prSet presAssocID="{3F76186A-0CA6-4C27-9BEA-A657F7D42028}" presName="node" presStyleLbl="node1" presStyleIdx="2" presStyleCnt="4" custLinFactNeighborX="1989" custLinFactNeighborY="-6788">
        <dgm:presLayoutVars>
          <dgm:bulletEnabled val="1"/>
        </dgm:presLayoutVars>
      </dgm:prSet>
      <dgm:spPr/>
    </dgm:pt>
    <dgm:pt modelId="{84D8DDF3-2E3F-48E6-A612-5B06D409FC6E}" type="pres">
      <dgm:prSet presAssocID="{E876E101-AAE4-4E69-A64B-04BBA2DD6854}" presName="sibTrans" presStyleCnt="0"/>
      <dgm:spPr/>
    </dgm:pt>
    <dgm:pt modelId="{0C2C4AA2-3A79-446A-8B45-05027F067CB8}" type="pres">
      <dgm:prSet presAssocID="{63A29430-AB9F-4378-A160-44CB63D76E11}" presName="node" presStyleLbl="node1" presStyleIdx="3" presStyleCnt="4" custLinFactNeighborX="-4819" custLinFactNeighborY="-6788">
        <dgm:presLayoutVars>
          <dgm:bulletEnabled val="1"/>
        </dgm:presLayoutVars>
      </dgm:prSet>
      <dgm:spPr/>
    </dgm:pt>
  </dgm:ptLst>
  <dgm:cxnLst>
    <dgm:cxn modelId="{21E40415-4034-4A5F-BCF4-A2556D5CDDCD}" srcId="{4D098394-EA23-4D24-ACD2-FBA07B55BB74}" destId="{55FEC844-7E92-4ABB-B1C4-A28176291446}" srcOrd="0" destOrd="0" parTransId="{4B3D0CF1-20DC-4AE5-BF3D-F94BE1F9F9CB}" sibTransId="{A46C7283-DF69-412D-846B-DE61740AB249}"/>
    <dgm:cxn modelId="{8F582975-8EB2-4D07-8442-1A3B04D890C5}" srcId="{4D098394-EA23-4D24-ACD2-FBA07B55BB74}" destId="{3914982F-BD9A-46F1-96AC-83BD63A28C04}" srcOrd="1" destOrd="0" parTransId="{43937288-F319-433B-BADA-82F464D8607A}" sibTransId="{D6EF7923-B100-4D24-9BDC-6315B288D53F}"/>
    <dgm:cxn modelId="{BEF07380-B491-4ACE-BA2E-F1D9C7B4C54A}" type="presOf" srcId="{55FEC844-7E92-4ABB-B1C4-A28176291446}" destId="{BAE2FFF1-E04A-439F-8BE9-77BA1F2A0E73}" srcOrd="0" destOrd="0" presId="urn:microsoft.com/office/officeart/2005/8/layout/default"/>
    <dgm:cxn modelId="{B1A99483-8C0E-49E0-8991-DB6D131A9CBB}" type="presOf" srcId="{3914982F-BD9A-46F1-96AC-83BD63A28C04}" destId="{4DD7600B-A348-49F7-A19A-38587B8C617D}" srcOrd="0" destOrd="0" presId="urn:microsoft.com/office/officeart/2005/8/layout/default"/>
    <dgm:cxn modelId="{FBB24A89-12C6-42BB-B148-27E39A0302DF}" type="presOf" srcId="{3F76186A-0CA6-4C27-9BEA-A657F7D42028}" destId="{7B990BA7-8D53-40F2-ACD9-3145471EF881}" srcOrd="0" destOrd="0" presId="urn:microsoft.com/office/officeart/2005/8/layout/default"/>
    <dgm:cxn modelId="{5D5A3C91-8A63-47DF-A708-545185950FBA}" srcId="{4D098394-EA23-4D24-ACD2-FBA07B55BB74}" destId="{3F76186A-0CA6-4C27-9BEA-A657F7D42028}" srcOrd="2" destOrd="0" parTransId="{3A8E728F-0661-4EE0-8A30-95579376AC06}" sibTransId="{E876E101-AAE4-4E69-A64B-04BBA2DD6854}"/>
    <dgm:cxn modelId="{A59F38A3-C2A8-4DF0-9B07-906FD6E99046}" srcId="{4D098394-EA23-4D24-ACD2-FBA07B55BB74}" destId="{63A29430-AB9F-4378-A160-44CB63D76E11}" srcOrd="3" destOrd="0" parTransId="{566F8425-F857-442E-8AA9-49AB4EF7E65E}" sibTransId="{F4616745-8C36-49C7-9E69-62571A945433}"/>
    <dgm:cxn modelId="{A55427BC-4565-4FF5-97A4-1D0B82B1566F}" type="presOf" srcId="{63A29430-AB9F-4378-A160-44CB63D76E11}" destId="{0C2C4AA2-3A79-446A-8B45-05027F067CB8}" srcOrd="0" destOrd="0" presId="urn:microsoft.com/office/officeart/2005/8/layout/default"/>
    <dgm:cxn modelId="{044EBCCC-9039-480C-99A3-7FF93F8331A1}" type="presOf" srcId="{4D098394-EA23-4D24-ACD2-FBA07B55BB74}" destId="{53A4B464-09FF-4702-9F4D-0ACD1E2D7CA5}" srcOrd="0" destOrd="0" presId="urn:microsoft.com/office/officeart/2005/8/layout/default"/>
    <dgm:cxn modelId="{9D036DB4-DA25-4AC7-B45A-641698243D89}" type="presParOf" srcId="{53A4B464-09FF-4702-9F4D-0ACD1E2D7CA5}" destId="{BAE2FFF1-E04A-439F-8BE9-77BA1F2A0E73}" srcOrd="0" destOrd="0" presId="urn:microsoft.com/office/officeart/2005/8/layout/default"/>
    <dgm:cxn modelId="{EA59E266-841B-4F4D-8F1B-E2A77542DC4D}" type="presParOf" srcId="{53A4B464-09FF-4702-9F4D-0ACD1E2D7CA5}" destId="{91D646A0-0865-4D6B-A235-259EE1F518F6}" srcOrd="1" destOrd="0" presId="urn:microsoft.com/office/officeart/2005/8/layout/default"/>
    <dgm:cxn modelId="{756BA0FD-34F4-4F3D-8141-EB1DEE148F55}" type="presParOf" srcId="{53A4B464-09FF-4702-9F4D-0ACD1E2D7CA5}" destId="{4DD7600B-A348-49F7-A19A-38587B8C617D}" srcOrd="2" destOrd="0" presId="urn:microsoft.com/office/officeart/2005/8/layout/default"/>
    <dgm:cxn modelId="{F1AC24E5-8E1B-47FD-A506-DC7BFE03903E}" type="presParOf" srcId="{53A4B464-09FF-4702-9F4D-0ACD1E2D7CA5}" destId="{0D1CC3F0-2F44-4CAF-A574-86CCC3B3E599}" srcOrd="3" destOrd="0" presId="urn:microsoft.com/office/officeart/2005/8/layout/default"/>
    <dgm:cxn modelId="{D72D1730-CC28-4398-9A00-579E4540B301}" type="presParOf" srcId="{53A4B464-09FF-4702-9F4D-0ACD1E2D7CA5}" destId="{7B990BA7-8D53-40F2-ACD9-3145471EF881}" srcOrd="4" destOrd="0" presId="urn:microsoft.com/office/officeart/2005/8/layout/default"/>
    <dgm:cxn modelId="{F2B0DC7C-B4E6-4026-BC46-8B22D54B6D53}" type="presParOf" srcId="{53A4B464-09FF-4702-9F4D-0ACD1E2D7CA5}" destId="{84D8DDF3-2E3F-48E6-A612-5B06D409FC6E}" srcOrd="5" destOrd="0" presId="urn:microsoft.com/office/officeart/2005/8/layout/default"/>
    <dgm:cxn modelId="{EA86B5CC-0DEF-421D-87FB-EFE32BD1A72F}" type="presParOf" srcId="{53A4B464-09FF-4702-9F4D-0ACD1E2D7CA5}" destId="{0C2C4AA2-3A79-446A-8B45-05027F067C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FFF1-E04A-439F-8BE9-77BA1F2A0E73}">
      <dsp:nvSpPr>
        <dsp:cNvPr id="0" name=""/>
        <dsp:cNvSpPr/>
      </dsp:nvSpPr>
      <dsp:spPr>
        <a:xfrm>
          <a:off x="769594" y="3330"/>
          <a:ext cx="4400692" cy="26404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Cayman chemical’s ALT Colorimetric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Activity Assay Kit</a:t>
          </a:r>
        </a:p>
      </dsp:txBody>
      <dsp:txXfrm>
        <a:off x="769594" y="3330"/>
        <a:ext cx="4400692" cy="2640415"/>
      </dsp:txXfrm>
    </dsp:sp>
    <dsp:sp modelId="{4DD7600B-A348-49F7-A19A-38587B8C617D}">
      <dsp:nvSpPr>
        <dsp:cNvPr id="0" name=""/>
        <dsp:cNvSpPr/>
      </dsp:nvSpPr>
      <dsp:spPr>
        <a:xfrm>
          <a:off x="5610356" y="3330"/>
          <a:ext cx="4400692" cy="264041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Abcam’s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5610356" y="3330"/>
        <a:ext cx="4400692" cy="2640415"/>
      </dsp:txXfrm>
    </dsp:sp>
    <dsp:sp modelId="{7B990BA7-8D53-40F2-ACD9-3145471EF881}">
      <dsp:nvSpPr>
        <dsp:cNvPr id="0" name=""/>
        <dsp:cNvSpPr/>
      </dsp:nvSpPr>
      <dsp:spPr>
        <a:xfrm>
          <a:off x="857124" y="2904584"/>
          <a:ext cx="4400692" cy="264041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Sigma-Aldrich’s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857124" y="2904584"/>
        <a:ext cx="4400692" cy="2640415"/>
      </dsp:txXfrm>
    </dsp:sp>
    <dsp:sp modelId="{0C2C4AA2-3A79-446A-8B45-05027F067CB8}">
      <dsp:nvSpPr>
        <dsp:cNvPr id="0" name=""/>
        <dsp:cNvSpPr/>
      </dsp:nvSpPr>
      <dsp:spPr>
        <a:xfrm>
          <a:off x="5398287" y="2904584"/>
          <a:ext cx="4400692" cy="264041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Elabscience’s</a:t>
          </a:r>
          <a:endParaRPr lang="en-IN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5398287" y="2904584"/>
        <a:ext cx="4400692" cy="2640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541D-5EC1-5A0A-5CF4-8282FB7F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99784-3914-6FEE-734F-27D078AE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D1C5-F307-888D-2D51-249156EB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724D-6153-4225-8961-88A3400F4E57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8776-07AF-02FF-EA48-0E683B21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B46E-B5FC-2744-AED7-4EA56CE6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0CFF-A0AF-E8A9-97E3-441E0F65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C33D1-1A7F-A2CA-8764-AC6D016A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6D2A-1052-7C6B-1817-CA095D9B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CE0E-4524-4BB0-9692-FCC3ED2572F0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38B3-6126-D626-9785-0AF61D09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BDFC-9971-1CE1-1657-33A1AF13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CC5A-6640-88BA-98E7-8BEE1FCC7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01A6-CCC3-D4F1-5CB4-86FDB203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C394-EF64-3143-E443-48CFACC7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90E3-4925-46B1-8753-EB76409BC263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21B-8067-0DA8-4B87-D36DEA8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6D49-5A43-F21F-2A2C-B7D4518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BE3-02E6-EFFA-64DE-57067FBA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7874-E389-93CD-CF83-81EB7135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BE3-E557-D41D-1DEE-A623F6B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0AFE-D03B-D16C-C64E-ACF30EB0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A0D7-93CE-C6BE-E789-6020F70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028-6CAC-FA03-B5B7-3B8013EE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04C8-45EE-FD4A-4D27-37B3AFE8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B47F-AE18-6719-C5C7-EC889BA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E5A-1ACA-4B6C-8DBF-DE84D3BE964C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BD26-8E01-2980-E225-5CF9F01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AE04-B6C5-D26C-C508-BBD45896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6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4D4-042C-00BF-95C1-C3D814B2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35E1-81CE-B911-414A-6E688CD3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E88B-FF50-9BD4-7A87-6C0A8022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3AFF-94A4-3710-1474-517DC4A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A69-2199-48CF-8441-6EC96EFD9BFA}" type="datetime1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19C7-B9C8-288E-11BC-78353A84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CACD-97FB-884C-4551-082783B7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A68A-1889-730E-602A-E386443A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B40D-802F-3BB3-4C45-AF60E673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47FD-60F4-C403-5823-C0994134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271C8-6661-9DDB-8364-BE4E1791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D335-AB30-C06C-BBD8-36D7501C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BB1FB-6607-7317-2B7B-388350F2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997B-5C19-430D-8A84-F41EAD4AA0A7}" type="datetime1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1EA1E-E673-9B91-5BFC-18F39BF9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154E2-BA61-D42B-4AB6-95916DC1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D80-3E3F-F455-DE7F-1C86E885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7B944-9342-9388-9BE4-2C5AB679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1C2-A7A7-429F-97B8-D9AB6BD79EE8}" type="datetime1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AA81B-B199-9660-C17D-146B849F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A86A-897A-411F-072F-12A63CFC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2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62CCA-6615-E5AD-3E9A-D28ABDA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EA1C-B476-474A-B98F-CB7099F5FBA4}" type="datetime1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504E7-C987-E5AE-E6D7-D786D50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1540-A723-56E4-808F-0CE9AE75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3EB-C3CE-4210-AED5-989A4FA8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AB62-39B7-C443-7250-8851E421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F2B9-5525-F569-39DD-B3C193C3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217C-EA4F-AC76-5A3E-6054F5FD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174-B5BF-46AC-B096-4EF80746CD03}" type="datetime1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9DDC-6C6B-452D-1A39-DB0FB745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FB41-B7C5-15D5-7037-521DD09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4EC-B30B-BCF6-B236-A4E7435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406DD-8E4A-CC98-3618-B12FD2A3C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8AF3-3C03-9BB0-9383-964C23C6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F53F-C4C1-7B7C-0340-0E90AB5B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5F19-C879-4925-AC7F-41300C36E1AE}" type="datetime1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4B56-0D97-04EA-C831-BCCB76FA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44F4-75D0-0B99-11D2-599EC769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9CEAE-80F9-1CE8-9A10-F49D684B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85A8-E521-EBCB-BF46-4892C93B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2A8E-D528-11F3-AA71-4303EE294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C91B-E8BF-4F46-8315-EDE897A8AE4F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42CE-575C-24CA-4260-8357AF76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3178-6B9B-CAD4-C2C2-78F9906B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cam.cn/products/assay-kits/alanine-transaminase-activity-assay-kit-colorimetricfluorometric-ab105134.html" TargetMode="External"/><Relationship Id="rId2" Type="http://schemas.openxmlformats.org/officeDocument/2006/relationships/hyperlink" Target="https://www.caymanchem.com/product/700260/alanine-transaminase-colorimetric-activity-assay-k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bscience.com/search-category=metabolism%20assays&amp;keywords=alt.html" TargetMode="External"/><Relationship Id="rId4" Type="http://schemas.openxmlformats.org/officeDocument/2006/relationships/hyperlink" Target="https://www.sigmaaldrich.com/IN/en/product/sigma/mak052?gclid=CjwKCAjwivemBhBhEiwAJxNWN-me3Y5fnxMxIOxTihwJVmEUfwWLWidlz9WwICHTuz4dRf_QC-TPcBoCWaEQAvD_BwE&amp;gclsrc=aw.d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5BEB-087A-F071-623A-2E8D08CA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71" y="1211822"/>
            <a:ext cx="10078857" cy="1703656"/>
          </a:xfrm>
        </p:spPr>
        <p:txBody>
          <a:bodyPr>
            <a:noAutofit/>
          </a:bodyPr>
          <a:lstStyle/>
          <a:p>
            <a:r>
              <a:rPr lang="en-IN" sz="4400" b="1" dirty="0"/>
              <a:t>Different colorimetric assay kits for detection of Liver Biomarker - 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688A-DD5B-8164-AFBE-383042EED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07" y="2645465"/>
            <a:ext cx="9621079" cy="3662570"/>
          </a:xfrm>
        </p:spPr>
        <p:txBody>
          <a:bodyPr>
            <a:noAutofit/>
          </a:bodyPr>
          <a:lstStyle/>
          <a:p>
            <a:endParaRPr lang="en-IN" sz="1800" i="1" dirty="0"/>
          </a:p>
          <a:p>
            <a:endParaRPr lang="en-IN" sz="1800" i="1" dirty="0"/>
          </a:p>
          <a:p>
            <a:r>
              <a:rPr lang="en-IN" sz="1800" i="1" dirty="0"/>
              <a:t>Under the Supervision of </a:t>
            </a:r>
          </a:p>
          <a:p>
            <a:r>
              <a:rPr lang="en-IN" sz="1800" b="1" u="sng" dirty="0"/>
              <a:t>Prof. Dipankar Bandyopadhyay sir</a:t>
            </a:r>
          </a:p>
          <a:p>
            <a:r>
              <a:rPr lang="en-IN" sz="1800" i="1" dirty="0"/>
              <a:t>Presented to</a:t>
            </a:r>
          </a:p>
          <a:p>
            <a:r>
              <a:rPr lang="en-IN" sz="1800" dirty="0" err="1"/>
              <a:t>Aayushi</a:t>
            </a:r>
            <a:r>
              <a:rPr lang="en-IN" sz="1800" dirty="0"/>
              <a:t> Mam &amp; Sahil Sir</a:t>
            </a:r>
          </a:p>
          <a:p>
            <a:r>
              <a:rPr lang="en-IN" sz="1800" i="1" dirty="0"/>
              <a:t>Presented by</a:t>
            </a:r>
          </a:p>
          <a:p>
            <a:r>
              <a:rPr lang="en-IN" sz="1800" dirty="0"/>
              <a:t>Neeraj Jaswal</a:t>
            </a:r>
          </a:p>
          <a:p>
            <a:r>
              <a:rPr lang="en-IN" sz="1800" i="1" dirty="0"/>
              <a:t>(MTech. Biomedical Engineering)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ACF71-3FC1-B8FF-B39E-03C4A544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1" y="106768"/>
            <a:ext cx="1007885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F8C9-5D44-03B7-E850-6A28E593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Significance of Alanine transaminase (ALT):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7181-4998-2A4A-CD2C-C82C6585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0" y="1083504"/>
            <a:ext cx="10754140" cy="5449818"/>
          </a:xfrm>
        </p:spPr>
        <p:txBody>
          <a:bodyPr/>
          <a:lstStyle/>
          <a:p>
            <a:r>
              <a:rPr lang="en-IN" sz="2800" dirty="0"/>
              <a:t> homo-dimeric cytoplasmic pyridoxal phosphate-dependent enzyme  </a:t>
            </a:r>
          </a:p>
          <a:p>
            <a:r>
              <a:rPr lang="en-IN" sz="2800" dirty="0"/>
              <a:t>Most abundant in hepatic cells</a:t>
            </a:r>
          </a:p>
          <a:p>
            <a:pPr lvl="0"/>
            <a:r>
              <a:rPr lang="en-IN" sz="2800" dirty="0"/>
              <a:t>Normal range in blood: 0-45 IU/L</a:t>
            </a:r>
          </a:p>
          <a:p>
            <a:pPr lvl="0"/>
            <a:r>
              <a:rPr lang="en-IN" sz="2800" i="1" dirty="0"/>
              <a:t>Functions :- </a:t>
            </a:r>
            <a:r>
              <a:rPr lang="en-IN" sz="2800" dirty="0" err="1"/>
              <a:t>catalyzes</a:t>
            </a:r>
            <a:r>
              <a:rPr lang="en-IN" sz="2800" dirty="0"/>
              <a:t> transamination reaction in amino acid metabolism &amp; energy production(liver gluconeogenesis)</a:t>
            </a:r>
          </a:p>
          <a:p>
            <a:pPr lvl="0"/>
            <a:r>
              <a:rPr lang="en-IN" sz="2800" dirty="0"/>
              <a:t>Specific marker for liver health</a:t>
            </a:r>
          </a:p>
          <a:p>
            <a:pPr lvl="0"/>
            <a:r>
              <a:rPr lang="en-IN" sz="2800" dirty="0"/>
              <a:t>Elevated levels in blood indicate liver diseases like hepatitis, fatty liver disease, cirrhosis &amp;DILD</a:t>
            </a:r>
          </a:p>
          <a:p>
            <a:pPr lvl="0"/>
            <a:r>
              <a:rPr lang="en-IN" sz="2800" dirty="0"/>
              <a:t>In jaundice - &gt;1000 IU/L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CD03-351A-ECCA-D722-1883409F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3B6C3-D383-55DB-95B4-CD304D76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27F6-7F97-05FD-59BC-30B14111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6" y="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Colorimetric assay kits available for ALT :-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D3AD0F-0477-0508-3D4E-186F10593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51460"/>
              </p:ext>
            </p:extLst>
          </p:nvPr>
        </p:nvGraphicFramePr>
        <p:xfrm>
          <a:off x="838200" y="993913"/>
          <a:ext cx="10780644" cy="572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AD59-28C5-499B-2A65-76052A60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97BB4-DC23-05C0-8646-AD39F6E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CEE1-0539-E39E-44DC-28E3C0D6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3652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Cayman chemical’s ALT Colorimetric Activity Assay Kit</a:t>
            </a:r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E251-492C-F42A-1DD4-62F812D0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8" y="1043747"/>
            <a:ext cx="11552583" cy="56777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detecting ALT activity in serum, plasma, tissue samples and cell lysates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Principle behind this assay:-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monitoring the rate of NADH oxidation in a coupled reaction system employing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lactate dehydrogenase (LDH).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The oxidation of NADH to NAD+ is accompanied by a decrease in absorbance at 340 nm.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When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ALT activity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is rate limiting, the rate decrease is directly proportional to the ALT activity in the sample.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IN" sz="2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IN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245A-D218-E4AA-1546-96A081E2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B958-03C2-AAD9-DC52-4BA17B1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444D3-BB0A-3B7A-5F83-B97DE8AE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3" y="3923508"/>
            <a:ext cx="7161836" cy="24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07BE-4786-35D3-FF57-4D236A9A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365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solidFill>
                  <a:schemeClr val="accent2"/>
                </a:solidFill>
              </a:rPr>
              <a:t>Abcam’s ALT Activity Assay Kit</a:t>
            </a:r>
            <a:br>
              <a:rPr lang="en-IN" sz="3600" dirty="0">
                <a:solidFill>
                  <a:schemeClr val="accent2"/>
                </a:solidFill>
              </a:rPr>
            </a:b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6107-399D-BF00-E72B-5483D6E5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924478"/>
            <a:ext cx="10515600" cy="543187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Detecting ALT in cell culture supernatant, Urine, Serum, Plasma &amp; tissue extracts</a:t>
            </a:r>
          </a:p>
          <a:p>
            <a:pPr marL="0" indent="0">
              <a:buNone/>
            </a:pPr>
            <a:r>
              <a:rPr lang="en-IN" sz="2000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Principle behind this assay:-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pyruvate developed via transamination reaction, is detected in a reaction that converts a nearly colorless probe to a form that is colored 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ODmax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570 nm) and fluorescent (Ex/Em = 535/587 nm).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kit has a detection limit of 10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mIU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per well.</a:t>
            </a:r>
          </a:p>
          <a:p>
            <a:pPr marL="0" indent="0" algn="ctr">
              <a:buNone/>
            </a:pP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IN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1537-144C-D761-6513-23ADA86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95E4-20DA-390D-DE5F-29B49B1D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7D13D-C0F6-AB53-ECB1-2A1F3C1C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7649"/>
            <a:ext cx="10342883" cy="19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7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BD5F-836F-1274-E3A6-ADA1254C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solidFill>
                  <a:schemeClr val="tx2"/>
                </a:solidFill>
              </a:rPr>
              <a:t>Sigma-Aldrich’s ALT Activity Assay Kit</a:t>
            </a:r>
            <a:br>
              <a:rPr lang="en-IN" sz="3600" dirty="0">
                <a:solidFill>
                  <a:schemeClr val="tx2"/>
                </a:solidFill>
              </a:rPr>
            </a:b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654A-2E8E-1B66-0DBE-5A8EC833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964234"/>
            <a:ext cx="11072192" cy="53921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detecting ALT activity in serum, plasma, tissue sample</a:t>
            </a:r>
          </a:p>
          <a:p>
            <a:pPr marL="0" indent="0">
              <a:buNone/>
            </a:pPr>
            <a:r>
              <a:rPr lang="en-IN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Principle behind this assay:-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ALT activity is determined by a coupled enzyme assay which results in a colorimetric (570 nm)/fluorometric(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</a:rPr>
              <a:t>λ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ex= 535nm/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</a:rPr>
              <a:t>λ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587 nm) product, proportional to the pyruvate generated.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1IU ALT is the amount of enzyme that generates 1.0 mM of pyruvate per minute at 37C.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kit is sufficient for 100 assays in 96 well plates.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56EC-EEA9-2C90-2A02-9E64DE90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77220-E98B-24EA-60C2-8E0E4BC8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A547E-CC05-A749-EFE6-41E84C7C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42" y="3948803"/>
            <a:ext cx="9090915" cy="14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38-46ED-9389-5CAB-F87FBC63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1365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3600" dirty="0" err="1">
                <a:solidFill>
                  <a:schemeClr val="accent5"/>
                </a:solidFill>
              </a:rPr>
              <a:t>Elabscience’s</a:t>
            </a:r>
            <a:r>
              <a:rPr lang="en-IN" sz="3600" dirty="0">
                <a:solidFill>
                  <a:schemeClr val="accent5"/>
                </a:solidFill>
              </a:rPr>
              <a:t> ALT Activity Assay Kit</a:t>
            </a:r>
            <a:br>
              <a:rPr lang="en-IN" sz="3600" dirty="0">
                <a:solidFill>
                  <a:schemeClr val="accent5"/>
                </a:solidFill>
              </a:rPr>
            </a:b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AF41-2EAD-DA5A-3810-96C1920F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4" y="978176"/>
            <a:ext cx="10860156" cy="537817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detection of ALT in Serum, plasma cells, animal tissue</a:t>
            </a:r>
          </a:p>
          <a:p>
            <a:pPr marL="0" indent="0">
              <a:buNone/>
            </a:pPr>
            <a:r>
              <a:rPr lang="en-IN" sz="20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Principle behind this assay:-</a:t>
            </a:r>
          </a:p>
          <a:p>
            <a:r>
              <a:rPr lang="en-IN" sz="2000" dirty="0">
                <a:solidFill>
                  <a:srgbClr val="00B0F0"/>
                </a:solidFill>
              </a:rPr>
              <a:t>ALT </a:t>
            </a:r>
            <a:r>
              <a:rPr lang="en-IN" sz="2000" dirty="0" err="1">
                <a:solidFill>
                  <a:srgbClr val="00B0F0"/>
                </a:solidFill>
              </a:rPr>
              <a:t>catalyzes</a:t>
            </a:r>
            <a:r>
              <a:rPr lang="en-IN" sz="2000" dirty="0">
                <a:solidFill>
                  <a:srgbClr val="00B0F0"/>
                </a:solidFill>
              </a:rPr>
              <a:t> the amino conversion reaction between alanine and </a:t>
            </a:r>
            <a:r>
              <a:rPr lang="el-GR" sz="2000" dirty="0">
                <a:solidFill>
                  <a:srgbClr val="00B0F0"/>
                </a:solidFill>
              </a:rPr>
              <a:t>α-</a:t>
            </a:r>
            <a:r>
              <a:rPr lang="en-IN" sz="2000" dirty="0">
                <a:solidFill>
                  <a:srgbClr val="00B0F0"/>
                </a:solidFill>
              </a:rPr>
              <a:t>ketoglutaric acid to produce pyruvic acid and glutamic acid at pH 7.4 and 37℃. </a:t>
            </a:r>
          </a:p>
          <a:p>
            <a:r>
              <a:rPr lang="en-IN" sz="2000" dirty="0">
                <a:solidFill>
                  <a:srgbClr val="00B0F0"/>
                </a:solidFill>
              </a:rPr>
              <a:t>Then </a:t>
            </a:r>
            <a:r>
              <a:rPr lang="en-IN" sz="2000" dirty="0" err="1">
                <a:solidFill>
                  <a:srgbClr val="00B0F0"/>
                </a:solidFill>
              </a:rPr>
              <a:t>phenylhydrazine</a:t>
            </a:r>
            <a:r>
              <a:rPr lang="en-IN" sz="2000" dirty="0">
                <a:solidFill>
                  <a:srgbClr val="00B0F0"/>
                </a:solidFill>
              </a:rPr>
              <a:t> was added to form phenylhydrazone with pyruvic acid. </a:t>
            </a:r>
          </a:p>
          <a:p>
            <a:r>
              <a:rPr lang="en-IN" sz="2000" dirty="0">
                <a:solidFill>
                  <a:srgbClr val="00B0F0"/>
                </a:solidFill>
              </a:rPr>
              <a:t>Phenylhydrazone is reddish brown under alkaline conditions. </a:t>
            </a:r>
          </a:p>
          <a:p>
            <a:r>
              <a:rPr lang="en-IN" sz="2000" dirty="0">
                <a:solidFill>
                  <a:srgbClr val="00B0F0"/>
                </a:solidFill>
              </a:rPr>
              <a:t>ALT activity can be calculated by measuring the OD values at 510 nm. </a:t>
            </a:r>
            <a:endParaRPr lang="en-IN" sz="2000" i="1" u="sng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9AF-F4C4-0008-22F0-24DA4BC1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9CA8-7B16-BE59-A091-886DB69E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E24A0-E061-1D5A-75E1-C3167A42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2" y="3987454"/>
            <a:ext cx="7393172" cy="18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6CD4-2E4F-4D9C-DB6C-A6A404E0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261868"/>
            <a:ext cx="11473070" cy="5993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i="1" dirty="0">
                <a:solidFill>
                  <a:schemeClr val="accent6"/>
                </a:solidFill>
              </a:rPr>
              <a:t>Links for the Manuals:-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Cayman chemical’s ALT Colorimetric Activity Assay Kit 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https://www.caymanchem.com/product/700260/alanine-transaminase-colorimetric-activity-assay-kit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2"/>
                </a:solidFill>
              </a:rPr>
              <a:t>Abcam’s ALT Activity Assay Kit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accent2"/>
                </a:solidFill>
              </a:rPr>
              <a:t> </a:t>
            </a:r>
            <a:r>
              <a:rPr lang="en-IN" sz="2000" dirty="0">
                <a:solidFill>
                  <a:schemeClr val="accent2"/>
                </a:solidFill>
                <a:hlinkClick r:id="rId3"/>
              </a:rPr>
              <a:t>https://www.abcam.cn/products/assay-kits/alanine-transaminase-activity-assay-kit-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accent2"/>
                </a:solidFill>
                <a:hlinkClick r:id="rId3"/>
              </a:rPr>
              <a:t>colorimetricfluorometric-ab105134.html</a:t>
            </a:r>
            <a:endParaRPr lang="en-IN" sz="2000" dirty="0">
              <a:solidFill>
                <a:schemeClr val="accent2"/>
              </a:solidFill>
            </a:endParaRPr>
          </a:p>
          <a:p>
            <a:r>
              <a:rPr lang="en-IN" sz="2000" dirty="0">
                <a:solidFill>
                  <a:schemeClr val="tx2"/>
                </a:solidFill>
              </a:rPr>
              <a:t>Sigma-Aldrich’s ALT Activity Assay Kit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>
                <a:solidFill>
                  <a:schemeClr val="tx2"/>
                </a:solidFill>
                <a:hlinkClick r:id="rId4"/>
              </a:rPr>
              <a:t>https://www.sigmaaldrich.com/IN/en/product/sigma/mak052?gclid=CjwKCAjwivemBhBhEiwAJxNWN-me3Y5fnxMxIOxTihwJVmEUfwWLWidlz9WwICHTuz4dRf_QC-TPcBoCWaEQAvD_BwE&amp;gclsrc=aw.ds</a:t>
            </a:r>
            <a:endParaRPr lang="en-I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dirty="0" err="1">
                <a:solidFill>
                  <a:schemeClr val="accent5"/>
                </a:solidFill>
              </a:rPr>
              <a:t>Elabscience’s</a:t>
            </a:r>
            <a:r>
              <a:rPr lang="en-IN" sz="2000" dirty="0">
                <a:solidFill>
                  <a:schemeClr val="accent5"/>
                </a:solidFill>
              </a:rPr>
              <a:t> ALT Activity Assay Kit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accent5"/>
                </a:solidFill>
              </a:rPr>
              <a:t> </a:t>
            </a:r>
            <a:r>
              <a:rPr lang="en-IN" sz="2000" dirty="0">
                <a:solidFill>
                  <a:schemeClr val="accent5"/>
                </a:solidFill>
                <a:hlinkClick r:id="rId5"/>
              </a:rPr>
              <a:t>https://www.elabscience.com/search-category=metabolism%20assays&amp;keywords=alt.html</a:t>
            </a:r>
            <a:endParaRPr lang="en-IN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000" i="1" dirty="0">
              <a:solidFill>
                <a:schemeClr val="accent6"/>
              </a:solidFill>
            </a:endParaRPr>
          </a:p>
          <a:p>
            <a:endParaRPr lang="en-IN" sz="2000" dirty="0">
              <a:solidFill>
                <a:schemeClr val="accent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AE8B-999D-27C2-D03A-6EB63E1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17-08-2023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C97B-B163-5D27-5E4A-83495396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5D055-3691-839D-D3D8-38C8BD96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EA1C-B476-474A-B98F-CB7099F5FBA4}" type="datetime1">
              <a:rPr lang="en-IN" smtClean="0"/>
              <a:t>17-08-2023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71B46-3176-7AA9-00AA-D844E9F7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F1C2F-9854-D56E-99F1-0240FAF4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60" y="1477800"/>
            <a:ext cx="6760679" cy="39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6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Different colorimetric assay kits for detection of Liver Biomarker - ALT</vt:lpstr>
      <vt:lpstr>Significance of Alanine transaminase (ALT):</vt:lpstr>
      <vt:lpstr>Colorimetric assay kits available for ALT :-</vt:lpstr>
      <vt:lpstr>Cayman chemical’s ALT Colorimetric Activity Assay Kit </vt:lpstr>
      <vt:lpstr>Abcam’s ALT Activity Assay Kit </vt:lpstr>
      <vt:lpstr>Sigma-Aldrich’s ALT Activity Assay Kit </vt:lpstr>
      <vt:lpstr>Elabscience’s ALT Activity Assay Kit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colorimetric assay kits for detection of Liver Biomarker - ALT</dc:title>
  <dc:creator>Neeraj Jaswal</dc:creator>
  <cp:lastModifiedBy>Neeraj Jaswal</cp:lastModifiedBy>
  <cp:revision>15</cp:revision>
  <dcterms:created xsi:type="dcterms:W3CDTF">2023-08-17T08:47:48Z</dcterms:created>
  <dcterms:modified xsi:type="dcterms:W3CDTF">2023-08-17T10:55:43Z</dcterms:modified>
</cp:coreProperties>
</file>