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3" d="100"/>
          <a:sy n="123" d="100"/>
        </p:scale>
        <p:origin x="298"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cd3d013c86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cd3d013c86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cd3d013c86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cd3d013c86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1D: y -axis</a:t>
            </a:r>
            <a:endParaRPr/>
          </a:p>
          <a:p>
            <a:pPr marL="0" lvl="0" indent="0" algn="l" rtl="0">
              <a:spcBef>
                <a:spcPts val="0"/>
              </a:spcBef>
              <a:spcAft>
                <a:spcPts val="0"/>
              </a:spcAft>
              <a:buClr>
                <a:schemeClr val="dk1"/>
              </a:buClr>
              <a:buSzPts val="1100"/>
              <a:buFont typeface="Arial"/>
              <a:buNone/>
            </a:pPr>
            <a:r>
              <a:rPr lang="en"/>
              <a:t>2 stepsize</a:t>
            </a:r>
            <a:endParaRPr/>
          </a:p>
          <a:p>
            <a:pPr marL="0" lvl="0" indent="0" algn="l" rtl="0">
              <a:spcBef>
                <a:spcPts val="0"/>
              </a:spcBef>
              <a:spcAft>
                <a:spcPts val="0"/>
              </a:spcAft>
              <a:buClr>
                <a:schemeClr val="dk1"/>
              </a:buClr>
              <a:buSzPts val="1100"/>
              <a:buFont typeface="Arial"/>
              <a:buNone/>
            </a:pPr>
            <a:r>
              <a:rPr lang="en"/>
              <a:t>400 step</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2D:</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cd3d013c86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cd3d013c86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cd3d013c86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cd3d013c86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cdba77be15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2cdba77be15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cdba77be15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cdba77be15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cd3d013c86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cd3d013c86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cdba77be15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2cdba77be15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cdba77be15_0_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cdba77be15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backup slides in case people want to see exact PA signal on oscilloscope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cdbf81f97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cdbf81f97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cd3d013c86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cd3d013c8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cdbf81f97b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cdbf81f97b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Experiment Graph, could explain no obvious change on z-axis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cdbf81f97b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cdbf81f97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cd3d013c86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cd3d013c86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18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Clr>
                <a:schemeClr val="dk1"/>
              </a:buClr>
              <a:buSzPts val="1100"/>
              <a:buFont typeface="Arial"/>
              <a:buNone/>
            </a:pPr>
            <a:r>
              <a:rPr lang="en" sz="1800">
                <a:solidFill>
                  <a:schemeClr val="dk1"/>
                </a:solidFill>
                <a:latin typeface="Times New Roman"/>
                <a:ea typeface="Times New Roman"/>
                <a:cs typeface="Times New Roman"/>
                <a:sym typeface="Times New Roman"/>
              </a:rPr>
              <a:t>Lack of machine helps, sampling points are taken by researchers moving sample points by hands which is time consuming and is a </a:t>
            </a:r>
            <a:r>
              <a:rPr lang="en" sz="1800">
                <a:solidFill>
                  <a:srgbClr val="0D0D0D"/>
                </a:solidFill>
                <a:highlight>
                  <a:srgbClr val="FFFFFF"/>
                </a:highlight>
                <a:latin typeface="Times New Roman"/>
                <a:ea typeface="Times New Roman"/>
                <a:cs typeface="Times New Roman"/>
                <a:sym typeface="Times New Roman"/>
              </a:rPr>
              <a:t>manual process.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cd3d013c86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cd3d013c86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2cd3d013c86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2cd3d013c86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cd3d013c86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cd3d013c86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cd3d013c86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cd3d013c86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cd3d013c86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cd3d013c86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cd3d013c86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cd3d013c86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744575"/>
            <a:ext cx="8520600" cy="8772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2650">
                <a:latin typeface="Times New Roman"/>
                <a:ea typeface="Times New Roman"/>
                <a:cs typeface="Times New Roman"/>
                <a:sym typeface="Times New Roman"/>
              </a:rPr>
              <a:t>3D </a:t>
            </a:r>
            <a:r>
              <a:rPr lang="en" sz="2650">
                <a:highlight>
                  <a:srgbClr val="FFFFFF"/>
                </a:highlight>
                <a:latin typeface="Times New Roman"/>
                <a:ea typeface="Times New Roman"/>
                <a:cs typeface="Times New Roman"/>
                <a:sym typeface="Times New Roman"/>
              </a:rPr>
              <a:t>Photoacoustic Field Mapping System</a:t>
            </a:r>
            <a:endParaRPr sz="2650">
              <a:highlight>
                <a:srgbClr val="FFFFFF"/>
              </a:highlight>
              <a:latin typeface="Times New Roman"/>
              <a:ea typeface="Times New Roman"/>
              <a:cs typeface="Times New Roman"/>
              <a:sym typeface="Times New Roman"/>
            </a:endParaRPr>
          </a:p>
          <a:p>
            <a:pPr marL="0" lvl="0" indent="0" algn="ctr" rtl="0">
              <a:spcBef>
                <a:spcPts val="0"/>
              </a:spcBef>
              <a:spcAft>
                <a:spcPts val="0"/>
              </a:spcAft>
              <a:buNone/>
            </a:pPr>
            <a:endParaRPr sz="2400">
              <a:latin typeface="Times New Roman"/>
              <a:ea typeface="Times New Roman"/>
              <a:cs typeface="Times New Roman"/>
              <a:sym typeface="Times New Roman"/>
            </a:endParaRPr>
          </a:p>
        </p:txBody>
      </p:sp>
      <p:sp>
        <p:nvSpPr>
          <p:cNvPr id="55" name="Google Shape;55;p13"/>
          <p:cNvSpPr txBox="1">
            <a:spLocks noGrp="1"/>
          </p:cNvSpPr>
          <p:nvPr>
            <p:ph type="subTitle" idx="1"/>
          </p:nvPr>
        </p:nvSpPr>
        <p:spPr>
          <a:xfrm>
            <a:off x="311700" y="1795825"/>
            <a:ext cx="8520600" cy="18309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1800">
                <a:solidFill>
                  <a:srgbClr val="000000"/>
                </a:solidFill>
                <a:latin typeface="Times New Roman"/>
                <a:ea typeface="Times New Roman"/>
                <a:cs typeface="Times New Roman"/>
                <a:sym typeface="Times New Roman"/>
              </a:rPr>
              <a:t>Jinzhi Shen, Master Student </a:t>
            </a:r>
            <a:endParaRPr sz="1800">
              <a:solidFill>
                <a:srgbClr val="000000"/>
              </a:solidFill>
              <a:latin typeface="Times New Roman"/>
              <a:ea typeface="Times New Roman"/>
              <a:cs typeface="Times New Roman"/>
              <a:sym typeface="Times New Roman"/>
            </a:endParaRPr>
          </a:p>
          <a:p>
            <a:pPr marL="0" lvl="0" indent="0" algn="ctr" rtl="0">
              <a:spcBef>
                <a:spcPts val="0"/>
              </a:spcBef>
              <a:spcAft>
                <a:spcPts val="0"/>
              </a:spcAft>
              <a:buNone/>
            </a:pPr>
            <a:r>
              <a:rPr lang="en" sz="1800">
                <a:solidFill>
                  <a:srgbClr val="000000"/>
                </a:solidFill>
                <a:latin typeface="Times New Roman"/>
                <a:ea typeface="Times New Roman"/>
                <a:cs typeface="Times New Roman"/>
                <a:sym typeface="Times New Roman"/>
              </a:rPr>
              <a:t>Mentor: Guo Chen</a:t>
            </a:r>
            <a:endParaRPr sz="1800">
              <a:solidFill>
                <a:srgbClr val="000000"/>
              </a:solidFill>
              <a:latin typeface="Times New Roman"/>
              <a:ea typeface="Times New Roman"/>
              <a:cs typeface="Times New Roman"/>
              <a:sym typeface="Times New Roman"/>
            </a:endParaRPr>
          </a:p>
          <a:p>
            <a:pPr marL="0" lvl="0" indent="0" algn="ctr" rtl="0">
              <a:spcBef>
                <a:spcPts val="0"/>
              </a:spcBef>
              <a:spcAft>
                <a:spcPts val="0"/>
              </a:spcAft>
              <a:buNone/>
            </a:pPr>
            <a:r>
              <a:rPr lang="en" sz="1800">
                <a:solidFill>
                  <a:srgbClr val="000000"/>
                </a:solidFill>
                <a:latin typeface="Times New Roman"/>
                <a:ea typeface="Times New Roman"/>
                <a:cs typeface="Times New Roman"/>
                <a:sym typeface="Times New Roman"/>
              </a:rPr>
              <a:t>Advisor: Dr. Chen Yang</a:t>
            </a:r>
            <a:endParaRPr sz="1800">
              <a:solidFill>
                <a:srgbClr val="000000"/>
              </a:solidFill>
              <a:latin typeface="Times New Roman"/>
              <a:ea typeface="Times New Roman"/>
              <a:cs typeface="Times New Roman"/>
              <a:sym typeface="Times New Roman"/>
            </a:endParaRPr>
          </a:p>
          <a:p>
            <a:pPr marL="0" lvl="0" indent="0" algn="ctr" rtl="0">
              <a:spcBef>
                <a:spcPts val="0"/>
              </a:spcBef>
              <a:spcAft>
                <a:spcPts val="0"/>
              </a:spcAft>
              <a:buNone/>
            </a:pPr>
            <a:r>
              <a:rPr lang="en" sz="1800">
                <a:solidFill>
                  <a:srgbClr val="000000"/>
                </a:solidFill>
                <a:latin typeface="Times New Roman"/>
                <a:ea typeface="Times New Roman"/>
                <a:cs typeface="Times New Roman"/>
                <a:sym typeface="Times New Roman"/>
              </a:rPr>
              <a:t>Department of Electrical &amp; Computer Engineering, BU</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Software Setup</a:t>
            </a:r>
            <a:endParaRPr/>
          </a:p>
        </p:txBody>
      </p:sp>
      <p:sp>
        <p:nvSpPr>
          <p:cNvPr id="124" name="Google Shape;124;p22"/>
          <p:cNvSpPr txBox="1">
            <a:spLocks noGrp="1"/>
          </p:cNvSpPr>
          <p:nvPr>
            <p:ph type="body" idx="1"/>
          </p:nvPr>
        </p:nvSpPr>
        <p:spPr>
          <a:xfrm>
            <a:off x="311700" y="1152475"/>
            <a:ext cx="2965200" cy="3527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Clr>
                <a:schemeClr val="dk1"/>
              </a:buClr>
              <a:buSzPts val="1100"/>
              <a:buFont typeface="Arial"/>
              <a:buNone/>
            </a:pPr>
            <a:r>
              <a:rPr lang="en">
                <a:solidFill>
                  <a:schemeClr val="dk1"/>
                </a:solidFill>
              </a:rPr>
              <a:t>We use Matlab GUI to provide user with easy control over the whole system. The system support 1D/2D/3D scan and also FFT filters and data average method when generating graphs.</a:t>
            </a:r>
            <a:endParaRPr/>
          </a:p>
        </p:txBody>
      </p:sp>
      <p:pic>
        <p:nvPicPr>
          <p:cNvPr id="125" name="Google Shape;125;p22"/>
          <p:cNvPicPr preferRelativeResize="0"/>
          <p:nvPr/>
        </p:nvPicPr>
        <p:blipFill>
          <a:blip r:embed="rId3">
            <a:alphaModFix/>
          </a:blip>
          <a:stretch>
            <a:fillRect/>
          </a:stretch>
        </p:blipFill>
        <p:spPr>
          <a:xfrm>
            <a:off x="3609900" y="445025"/>
            <a:ext cx="5022937" cy="3820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1D/2D Graphic</a:t>
            </a:r>
            <a:endParaRPr/>
          </a:p>
          <a:p>
            <a:pPr marL="0" lvl="0" indent="0" algn="l" rtl="0">
              <a:spcBef>
                <a:spcPts val="0"/>
              </a:spcBef>
              <a:spcAft>
                <a:spcPts val="0"/>
              </a:spcAft>
              <a:buNone/>
            </a:pPr>
            <a:endParaRPr/>
          </a:p>
        </p:txBody>
      </p:sp>
      <p:sp>
        <p:nvSpPr>
          <p:cNvPr id="131" name="Google Shape;131;p23"/>
          <p:cNvSpPr txBox="1">
            <a:spLocks noGrp="1"/>
          </p:cNvSpPr>
          <p:nvPr>
            <p:ph type="body" idx="1"/>
          </p:nvPr>
        </p:nvSpPr>
        <p:spPr>
          <a:xfrm>
            <a:off x="6045919" y="4450950"/>
            <a:ext cx="2206800" cy="4986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1200"/>
              </a:spcAft>
              <a:buNone/>
            </a:pPr>
            <a:r>
              <a:rPr lang="en">
                <a:solidFill>
                  <a:schemeClr val="dk1"/>
                </a:solidFill>
                <a:latin typeface="Times New Roman"/>
                <a:ea typeface="Times New Roman"/>
                <a:cs typeface="Times New Roman"/>
                <a:sym typeface="Times New Roman"/>
              </a:rPr>
              <a:t>2D sample scan</a:t>
            </a:r>
            <a:endParaRPr>
              <a:solidFill>
                <a:schemeClr val="dk1"/>
              </a:solidFill>
              <a:latin typeface="Times New Roman"/>
              <a:ea typeface="Times New Roman"/>
              <a:cs typeface="Times New Roman"/>
              <a:sym typeface="Times New Roman"/>
            </a:endParaRPr>
          </a:p>
        </p:txBody>
      </p:sp>
      <p:sp>
        <p:nvSpPr>
          <p:cNvPr id="132" name="Google Shape;132;p23"/>
          <p:cNvSpPr txBox="1">
            <a:spLocks noGrp="1"/>
          </p:cNvSpPr>
          <p:nvPr>
            <p:ph type="body" idx="1"/>
          </p:nvPr>
        </p:nvSpPr>
        <p:spPr>
          <a:xfrm>
            <a:off x="1953606" y="4450950"/>
            <a:ext cx="2206800" cy="4986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1200"/>
              </a:spcAft>
              <a:buNone/>
            </a:pPr>
            <a:r>
              <a:rPr lang="en">
                <a:solidFill>
                  <a:schemeClr val="dk1"/>
                </a:solidFill>
                <a:latin typeface="Times New Roman"/>
                <a:ea typeface="Times New Roman"/>
                <a:cs typeface="Times New Roman"/>
                <a:sym typeface="Times New Roman"/>
              </a:rPr>
              <a:t>1D sample scan</a:t>
            </a:r>
            <a:endParaRPr>
              <a:solidFill>
                <a:schemeClr val="dk1"/>
              </a:solidFill>
              <a:latin typeface="Times New Roman"/>
              <a:ea typeface="Times New Roman"/>
              <a:cs typeface="Times New Roman"/>
              <a:sym typeface="Times New Roman"/>
            </a:endParaRPr>
          </a:p>
        </p:txBody>
      </p:sp>
      <p:pic>
        <p:nvPicPr>
          <p:cNvPr id="133" name="Google Shape;133;p23"/>
          <p:cNvPicPr preferRelativeResize="0"/>
          <p:nvPr/>
        </p:nvPicPr>
        <p:blipFill>
          <a:blip r:embed="rId3">
            <a:alphaModFix/>
          </a:blip>
          <a:stretch>
            <a:fillRect/>
          </a:stretch>
        </p:blipFill>
        <p:spPr>
          <a:xfrm>
            <a:off x="732851" y="1017725"/>
            <a:ext cx="3728750" cy="3025114"/>
          </a:xfrm>
          <a:prstGeom prst="rect">
            <a:avLst/>
          </a:prstGeom>
          <a:noFill/>
          <a:ln>
            <a:noFill/>
          </a:ln>
        </p:spPr>
      </p:pic>
      <p:pic>
        <p:nvPicPr>
          <p:cNvPr id="134" name="Google Shape;134;p23"/>
          <p:cNvPicPr preferRelativeResize="0"/>
          <p:nvPr/>
        </p:nvPicPr>
        <p:blipFill>
          <a:blip r:embed="rId4">
            <a:alphaModFix/>
          </a:blip>
          <a:stretch>
            <a:fillRect/>
          </a:stretch>
        </p:blipFill>
        <p:spPr>
          <a:xfrm>
            <a:off x="2592803" y="4042850"/>
            <a:ext cx="431481" cy="498600"/>
          </a:xfrm>
          <a:prstGeom prst="rect">
            <a:avLst/>
          </a:prstGeom>
          <a:noFill/>
          <a:ln>
            <a:noFill/>
          </a:ln>
        </p:spPr>
      </p:pic>
      <p:pic>
        <p:nvPicPr>
          <p:cNvPr id="135" name="Google Shape;135;p23"/>
          <p:cNvPicPr preferRelativeResize="0"/>
          <p:nvPr/>
        </p:nvPicPr>
        <p:blipFill>
          <a:blip r:embed="rId4">
            <a:alphaModFix/>
          </a:blip>
          <a:stretch>
            <a:fillRect/>
          </a:stretch>
        </p:blipFill>
        <p:spPr>
          <a:xfrm>
            <a:off x="6720828" y="3167900"/>
            <a:ext cx="431481" cy="498600"/>
          </a:xfrm>
          <a:prstGeom prst="rect">
            <a:avLst/>
          </a:prstGeom>
          <a:noFill/>
          <a:ln>
            <a:noFill/>
          </a:ln>
        </p:spPr>
      </p:pic>
      <p:pic>
        <p:nvPicPr>
          <p:cNvPr id="136" name="Google Shape;136;p23"/>
          <p:cNvPicPr preferRelativeResize="0"/>
          <p:nvPr/>
        </p:nvPicPr>
        <p:blipFill>
          <a:blip r:embed="rId5">
            <a:alphaModFix/>
          </a:blip>
          <a:stretch>
            <a:fillRect/>
          </a:stretch>
        </p:blipFill>
        <p:spPr>
          <a:xfrm>
            <a:off x="4572000" y="1083175"/>
            <a:ext cx="4039599" cy="3124896"/>
          </a:xfrm>
          <a:prstGeom prst="rect">
            <a:avLst/>
          </a:prstGeom>
          <a:noFill/>
          <a:ln>
            <a:noFill/>
          </a:ln>
        </p:spPr>
      </p:pic>
      <p:pic>
        <p:nvPicPr>
          <p:cNvPr id="137" name="Google Shape;137;p23"/>
          <p:cNvPicPr preferRelativeResize="0"/>
          <p:nvPr/>
        </p:nvPicPr>
        <p:blipFill rotWithShape="1">
          <a:blip r:embed="rId4">
            <a:alphaModFix/>
          </a:blip>
          <a:srcRect l="-20160" r="20159"/>
          <a:stretch/>
        </p:blipFill>
        <p:spPr>
          <a:xfrm>
            <a:off x="6646303" y="3217600"/>
            <a:ext cx="431481" cy="498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body" idx="1"/>
          </p:nvPr>
        </p:nvSpPr>
        <p:spPr>
          <a:xfrm>
            <a:off x="3468594" y="3679525"/>
            <a:ext cx="2206800" cy="4986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1200"/>
              </a:spcAft>
              <a:buNone/>
            </a:pPr>
            <a:r>
              <a:rPr lang="en">
                <a:solidFill>
                  <a:schemeClr val="dk1"/>
                </a:solidFill>
                <a:latin typeface="Times New Roman"/>
                <a:ea typeface="Times New Roman"/>
                <a:cs typeface="Times New Roman"/>
                <a:sym typeface="Times New Roman"/>
              </a:rPr>
              <a:t>2D Scatter Plot</a:t>
            </a:r>
            <a:endParaRPr>
              <a:solidFill>
                <a:schemeClr val="dk1"/>
              </a:solidFill>
              <a:latin typeface="Times New Roman"/>
              <a:ea typeface="Times New Roman"/>
              <a:cs typeface="Times New Roman"/>
              <a:sym typeface="Times New Roman"/>
            </a:endParaRPr>
          </a:p>
        </p:txBody>
      </p:sp>
      <p:pic>
        <p:nvPicPr>
          <p:cNvPr id="143" name="Google Shape;143;p24"/>
          <p:cNvPicPr preferRelativeResize="0"/>
          <p:nvPr/>
        </p:nvPicPr>
        <p:blipFill>
          <a:blip r:embed="rId3">
            <a:alphaModFix/>
          </a:blip>
          <a:stretch>
            <a:fillRect/>
          </a:stretch>
        </p:blipFill>
        <p:spPr>
          <a:xfrm>
            <a:off x="2003575" y="251800"/>
            <a:ext cx="4555323" cy="33747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3D Graphic</a:t>
            </a:r>
            <a:endParaRPr/>
          </a:p>
        </p:txBody>
      </p:sp>
      <p:pic>
        <p:nvPicPr>
          <p:cNvPr id="149" name="Google Shape;149;p25"/>
          <p:cNvPicPr preferRelativeResize="0"/>
          <p:nvPr/>
        </p:nvPicPr>
        <p:blipFill>
          <a:blip r:embed="rId3">
            <a:alphaModFix/>
          </a:blip>
          <a:stretch>
            <a:fillRect/>
          </a:stretch>
        </p:blipFill>
        <p:spPr>
          <a:xfrm>
            <a:off x="2786275" y="176225"/>
            <a:ext cx="5193275" cy="3831625"/>
          </a:xfrm>
          <a:prstGeom prst="rect">
            <a:avLst/>
          </a:prstGeom>
          <a:noFill/>
          <a:ln>
            <a:noFill/>
          </a:ln>
        </p:spPr>
      </p:pic>
      <p:pic>
        <p:nvPicPr>
          <p:cNvPr id="150" name="Google Shape;150;p25"/>
          <p:cNvPicPr preferRelativeResize="0"/>
          <p:nvPr/>
        </p:nvPicPr>
        <p:blipFill>
          <a:blip r:embed="rId4">
            <a:alphaModFix/>
          </a:blip>
          <a:stretch>
            <a:fillRect/>
          </a:stretch>
        </p:blipFill>
        <p:spPr>
          <a:xfrm>
            <a:off x="4704903" y="3943450"/>
            <a:ext cx="431481" cy="498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a:latin typeface="Times New Roman"/>
                <a:ea typeface="Times New Roman"/>
                <a:cs typeface="Times New Roman"/>
                <a:sym typeface="Times New Roman"/>
              </a:rPr>
              <a:t>Sampling rate</a:t>
            </a:r>
            <a:endParaRPr sz="2400">
              <a:latin typeface="Times New Roman"/>
              <a:ea typeface="Times New Roman"/>
              <a:cs typeface="Times New Roman"/>
              <a:sym typeface="Times New Roman"/>
            </a:endParaRPr>
          </a:p>
        </p:txBody>
      </p:sp>
      <p:sp>
        <p:nvSpPr>
          <p:cNvPr id="156" name="Google Shape;156;p26"/>
          <p:cNvSpPr txBox="1">
            <a:spLocks noGrp="1"/>
          </p:cNvSpPr>
          <p:nvPr>
            <p:ph type="body" idx="1"/>
          </p:nvPr>
        </p:nvSpPr>
        <p:spPr>
          <a:xfrm>
            <a:off x="311700" y="1152475"/>
            <a:ext cx="32823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The whole system could collect around 15 samples in one minute.</a:t>
            </a:r>
            <a:endParaRPr>
              <a:solidFill>
                <a:schemeClr val="dk1"/>
              </a:solidFill>
            </a:endParaRPr>
          </a:p>
          <a:p>
            <a:pPr marL="0" lvl="0" indent="0" algn="l" rtl="0">
              <a:spcBef>
                <a:spcPts val="1200"/>
              </a:spcBef>
              <a:spcAft>
                <a:spcPts val="1200"/>
              </a:spcAft>
              <a:buNone/>
            </a:pPr>
            <a:r>
              <a:rPr lang="en">
                <a:solidFill>
                  <a:schemeClr val="dk1"/>
                </a:solidFill>
              </a:rPr>
              <a:t>That will allow us possible to achieve a typical 3D scan that is 20*20*20 pixel in around 9 hours which is over night.</a:t>
            </a:r>
            <a:endParaRPr>
              <a:solidFill>
                <a:schemeClr val="dk1"/>
              </a:solidFill>
            </a:endParaRPr>
          </a:p>
        </p:txBody>
      </p:sp>
      <p:pic>
        <p:nvPicPr>
          <p:cNvPr id="157" name="Google Shape;157;p26"/>
          <p:cNvPicPr preferRelativeResize="0"/>
          <p:nvPr/>
        </p:nvPicPr>
        <p:blipFill>
          <a:blip r:embed="rId3">
            <a:alphaModFix/>
          </a:blip>
          <a:stretch>
            <a:fillRect/>
          </a:stretch>
        </p:blipFill>
        <p:spPr>
          <a:xfrm>
            <a:off x="3820950" y="1095575"/>
            <a:ext cx="5245199" cy="328380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7"/>
          <p:cNvSpPr txBox="1">
            <a:spLocks noGrp="1"/>
          </p:cNvSpPr>
          <p:nvPr>
            <p:ph type="title"/>
          </p:nvPr>
        </p:nvSpPr>
        <p:spPr>
          <a:xfrm>
            <a:off x="311700" y="19195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a:latin typeface="Times New Roman"/>
                <a:ea typeface="Times New Roman"/>
                <a:cs typeface="Times New Roman"/>
                <a:sym typeface="Times New Roman"/>
              </a:rPr>
              <a:t>Average Graph </a:t>
            </a:r>
            <a:endParaRPr sz="2400">
              <a:latin typeface="Times New Roman"/>
              <a:ea typeface="Times New Roman"/>
              <a:cs typeface="Times New Roman"/>
              <a:sym typeface="Times New Roman"/>
            </a:endParaRPr>
          </a:p>
        </p:txBody>
      </p:sp>
      <p:pic>
        <p:nvPicPr>
          <p:cNvPr id="163" name="Google Shape;163;p27"/>
          <p:cNvPicPr preferRelativeResize="0"/>
          <p:nvPr/>
        </p:nvPicPr>
        <p:blipFill>
          <a:blip r:embed="rId3">
            <a:alphaModFix/>
          </a:blip>
          <a:stretch>
            <a:fillRect/>
          </a:stretch>
        </p:blipFill>
        <p:spPr>
          <a:xfrm>
            <a:off x="1501675" y="1029950"/>
            <a:ext cx="2777875" cy="3083576"/>
          </a:xfrm>
          <a:prstGeom prst="rect">
            <a:avLst/>
          </a:prstGeom>
          <a:noFill/>
          <a:ln>
            <a:noFill/>
          </a:ln>
        </p:spPr>
      </p:pic>
      <p:pic>
        <p:nvPicPr>
          <p:cNvPr id="164" name="Google Shape;164;p27"/>
          <p:cNvPicPr preferRelativeResize="0"/>
          <p:nvPr/>
        </p:nvPicPr>
        <p:blipFill>
          <a:blip r:embed="rId4">
            <a:alphaModFix/>
          </a:blip>
          <a:stretch>
            <a:fillRect/>
          </a:stretch>
        </p:blipFill>
        <p:spPr>
          <a:xfrm rot="5400000">
            <a:off x="5306550" y="1261375"/>
            <a:ext cx="3266975" cy="2698575"/>
          </a:xfrm>
          <a:prstGeom prst="rect">
            <a:avLst/>
          </a:prstGeom>
          <a:noFill/>
          <a:ln>
            <a:noFill/>
          </a:ln>
        </p:spPr>
      </p:pic>
      <p:sp>
        <p:nvSpPr>
          <p:cNvPr id="165" name="Google Shape;165;p27"/>
          <p:cNvSpPr txBox="1">
            <a:spLocks noGrp="1"/>
          </p:cNvSpPr>
          <p:nvPr>
            <p:ph type="body" idx="1"/>
          </p:nvPr>
        </p:nvSpPr>
        <p:spPr>
          <a:xfrm>
            <a:off x="1605731" y="4378825"/>
            <a:ext cx="2206800" cy="4986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1200"/>
              </a:spcAft>
              <a:buNone/>
            </a:pPr>
            <a:r>
              <a:rPr lang="en">
                <a:solidFill>
                  <a:schemeClr val="dk1"/>
                </a:solidFill>
                <a:latin typeface="Times New Roman"/>
                <a:ea typeface="Times New Roman"/>
                <a:cs typeface="Times New Roman"/>
                <a:sym typeface="Times New Roman"/>
              </a:rPr>
              <a:t>Original 2D scan sample</a:t>
            </a:r>
            <a:endParaRPr>
              <a:solidFill>
                <a:schemeClr val="dk1"/>
              </a:solidFill>
              <a:latin typeface="Times New Roman"/>
              <a:ea typeface="Times New Roman"/>
              <a:cs typeface="Times New Roman"/>
              <a:sym typeface="Times New Roman"/>
            </a:endParaRPr>
          </a:p>
        </p:txBody>
      </p:sp>
      <p:sp>
        <p:nvSpPr>
          <p:cNvPr id="166" name="Google Shape;166;p27"/>
          <p:cNvSpPr txBox="1">
            <a:spLocks noGrp="1"/>
          </p:cNvSpPr>
          <p:nvPr>
            <p:ph type="body" idx="1"/>
          </p:nvPr>
        </p:nvSpPr>
        <p:spPr>
          <a:xfrm>
            <a:off x="5918619" y="4456675"/>
            <a:ext cx="2206800" cy="498600"/>
          </a:xfrm>
          <a:prstGeom prst="rect">
            <a:avLst/>
          </a:prstGeom>
        </p:spPr>
        <p:txBody>
          <a:bodyPr spcFirstLastPara="1" wrap="square" lIns="91425" tIns="91425" rIns="91425" bIns="91425" anchor="t" anchorCtr="0">
            <a:normAutofit fontScale="62500" lnSpcReduction="20000"/>
          </a:bodyPr>
          <a:lstStyle/>
          <a:p>
            <a:pPr marL="0" lvl="0" indent="0" algn="l" rtl="0">
              <a:spcBef>
                <a:spcPts val="0"/>
              </a:spcBef>
              <a:spcAft>
                <a:spcPts val="1200"/>
              </a:spcAft>
              <a:buNone/>
            </a:pPr>
            <a:r>
              <a:rPr lang="en">
                <a:solidFill>
                  <a:schemeClr val="dk1"/>
                </a:solidFill>
                <a:latin typeface="Times New Roman"/>
                <a:ea typeface="Times New Roman"/>
                <a:cs typeface="Times New Roman"/>
                <a:sym typeface="Times New Roman"/>
              </a:rPr>
              <a:t>After Apply Average Way</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200000"/>
              </a:lnSpc>
              <a:spcBef>
                <a:spcPts val="0"/>
              </a:spcBef>
              <a:spcAft>
                <a:spcPts val="0"/>
              </a:spcAft>
              <a:buClr>
                <a:schemeClr val="dk1"/>
              </a:buClr>
              <a:buSzPts val="1100"/>
              <a:buFont typeface="Arial"/>
              <a:buNone/>
            </a:pPr>
            <a:r>
              <a:rPr lang="en" sz="2400" b="1">
                <a:latin typeface="Times New Roman"/>
                <a:ea typeface="Times New Roman"/>
                <a:cs typeface="Times New Roman"/>
                <a:sym typeface="Times New Roman"/>
              </a:rPr>
              <a:t>References</a:t>
            </a:r>
            <a:endParaRPr sz="2400"/>
          </a:p>
        </p:txBody>
      </p:sp>
      <p:sp>
        <p:nvSpPr>
          <p:cNvPr id="172" name="Google Shape;172;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[1]</a:t>
            </a:r>
            <a:r>
              <a:rPr lang="en">
                <a:solidFill>
                  <a:schemeClr val="dk1"/>
                </a:solidFill>
                <a:latin typeface="Times New Roman"/>
                <a:ea typeface="Times New Roman"/>
                <a:cs typeface="Times New Roman"/>
                <a:sym typeface="Times New Roman"/>
              </a:rPr>
              <a:t> </a:t>
            </a:r>
            <a:r>
              <a:rPr lang="en">
                <a:solidFill>
                  <a:schemeClr val="accent2"/>
                </a:solidFill>
                <a:highlight>
                  <a:srgbClr val="FFFFFF"/>
                </a:highlight>
                <a:latin typeface="Times New Roman"/>
                <a:ea typeface="Times New Roman"/>
                <a:cs typeface="Times New Roman"/>
                <a:sym typeface="Times New Roman"/>
              </a:rPr>
              <a:t>Shi, Linli et al. “Non-genetic photoacoustic stimulation of single neurons by a tapered fiber optoacoustic emitter.” </a:t>
            </a:r>
            <a:r>
              <a:rPr lang="en" i="1">
                <a:solidFill>
                  <a:schemeClr val="accent2"/>
                </a:solidFill>
                <a:highlight>
                  <a:srgbClr val="FFFFFF"/>
                </a:highlight>
                <a:latin typeface="Times New Roman"/>
                <a:ea typeface="Times New Roman"/>
                <a:cs typeface="Times New Roman"/>
                <a:sym typeface="Times New Roman"/>
              </a:rPr>
              <a:t>Light, science &amp; applications</a:t>
            </a:r>
            <a:r>
              <a:rPr lang="en">
                <a:solidFill>
                  <a:schemeClr val="accent2"/>
                </a:solidFill>
                <a:highlight>
                  <a:srgbClr val="FFFFFF"/>
                </a:highlight>
                <a:latin typeface="Times New Roman"/>
                <a:ea typeface="Times New Roman"/>
                <a:cs typeface="Times New Roman"/>
                <a:sym typeface="Times New Roman"/>
              </a:rPr>
              <a:t> vol. 10,1 143. 14 Jul. 2021, doi:10.1038/s41377-021-00580-z</a:t>
            </a:r>
            <a:endParaRPr>
              <a:solidFill>
                <a:schemeClr val="accent2"/>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endParaRPr>
              <a:solidFill>
                <a:schemeClr val="accent2"/>
              </a:solidFill>
              <a:highlight>
                <a:srgbClr val="FFFFFF"/>
              </a:highlight>
              <a:latin typeface="Times New Roman"/>
              <a:ea typeface="Times New Roman"/>
              <a:cs typeface="Times New Roman"/>
              <a:sym typeface="Times New Roman"/>
            </a:endParaRPr>
          </a:p>
          <a:p>
            <a:pPr marL="0" lvl="0" indent="0" algn="l" rtl="0">
              <a:spcBef>
                <a:spcPts val="1200"/>
              </a:spcBef>
              <a:spcAft>
                <a:spcPts val="1200"/>
              </a:spcAft>
              <a:buNone/>
            </a:pPr>
            <a:r>
              <a:rPr lang="en">
                <a:solidFill>
                  <a:schemeClr val="dk1"/>
                </a:solidFill>
              </a:rPr>
              <a:t>[2]</a:t>
            </a:r>
            <a:r>
              <a:rPr lang="en">
                <a:solidFill>
                  <a:schemeClr val="dk1"/>
                </a:solidFill>
                <a:latin typeface="Times New Roman"/>
                <a:ea typeface="Times New Roman"/>
                <a:cs typeface="Times New Roman"/>
                <a:sym typeface="Times New Roman"/>
              </a:rPr>
              <a:t> </a:t>
            </a:r>
            <a:r>
              <a:rPr lang="en">
                <a:solidFill>
                  <a:srgbClr val="222222"/>
                </a:solidFill>
                <a:highlight>
                  <a:srgbClr val="FFFFFF"/>
                </a:highlight>
                <a:latin typeface="Times New Roman"/>
                <a:ea typeface="Times New Roman"/>
                <a:cs typeface="Times New Roman"/>
                <a:sym typeface="Times New Roman"/>
              </a:rPr>
              <a:t>Li, Y., Jiang, Y., Lan, L. </a:t>
            </a:r>
            <a:r>
              <a:rPr lang="en" i="1">
                <a:solidFill>
                  <a:srgbClr val="222222"/>
                </a:solidFill>
                <a:highlight>
                  <a:srgbClr val="FFFFFF"/>
                </a:highlight>
                <a:latin typeface="Times New Roman"/>
                <a:ea typeface="Times New Roman"/>
                <a:cs typeface="Times New Roman"/>
                <a:sym typeface="Times New Roman"/>
              </a:rPr>
              <a:t>et al.</a:t>
            </a:r>
            <a:r>
              <a:rPr lang="en">
                <a:solidFill>
                  <a:srgbClr val="222222"/>
                </a:solidFill>
                <a:highlight>
                  <a:srgbClr val="FFFFFF"/>
                </a:highlight>
                <a:latin typeface="Times New Roman"/>
                <a:ea typeface="Times New Roman"/>
                <a:cs typeface="Times New Roman"/>
                <a:sym typeface="Times New Roman"/>
              </a:rPr>
              <a:t> Optically-generated focused ultrasound for noninvasive brain stimulation with ultrahigh precision. </a:t>
            </a:r>
            <a:r>
              <a:rPr lang="en" i="1">
                <a:solidFill>
                  <a:srgbClr val="222222"/>
                </a:solidFill>
                <a:highlight>
                  <a:srgbClr val="FFFFFF"/>
                </a:highlight>
                <a:latin typeface="Times New Roman"/>
                <a:ea typeface="Times New Roman"/>
                <a:cs typeface="Times New Roman"/>
                <a:sym typeface="Times New Roman"/>
              </a:rPr>
              <a:t>Light Sci Appl</a:t>
            </a:r>
            <a:r>
              <a:rPr lang="en">
                <a:solidFill>
                  <a:srgbClr val="222222"/>
                </a:solidFill>
                <a:highlight>
                  <a:srgbClr val="FFFFFF"/>
                </a:highlight>
                <a:latin typeface="Times New Roman"/>
                <a:ea typeface="Times New Roman"/>
                <a:cs typeface="Times New Roman"/>
                <a:sym typeface="Times New Roman"/>
              </a:rPr>
              <a:t> 11, 321 (2022). https://doi.org/10.1038/s41377-022-01004-2</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9"/>
          <p:cNvSpPr txBox="1">
            <a:spLocks noGrp="1"/>
          </p:cNvSpPr>
          <p:nvPr>
            <p:ph type="title"/>
          </p:nvPr>
        </p:nvSpPr>
        <p:spPr>
          <a:xfrm>
            <a:off x="547750" y="11532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Thank you for your listening</a:t>
            </a:r>
            <a:endParaRPr/>
          </a:p>
        </p:txBody>
      </p:sp>
      <p:sp>
        <p:nvSpPr>
          <p:cNvPr id="178" name="Google Shape;178;p29"/>
          <p:cNvSpPr txBox="1">
            <a:spLocks noGrp="1"/>
          </p:cNvSpPr>
          <p:nvPr>
            <p:ph type="body" idx="1"/>
          </p:nvPr>
        </p:nvSpPr>
        <p:spPr>
          <a:xfrm>
            <a:off x="485625" y="2394875"/>
            <a:ext cx="8520600" cy="2171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chemeClr val="dk1"/>
                </a:solidFill>
                <a:latin typeface="Times New Roman"/>
                <a:ea typeface="Times New Roman"/>
                <a:cs typeface="Times New Roman"/>
                <a:sym typeface="Times New Roman"/>
              </a:rPr>
              <a:t>Special thanks to Dr. Chen Yang, my mentor Guo Chen, Yueming Li and </a:t>
            </a:r>
            <a:r>
              <a:rPr lang="en">
                <a:solidFill>
                  <a:srgbClr val="222222"/>
                </a:solidFill>
                <a:highlight>
                  <a:srgbClr val="FFFFFF"/>
                </a:highlight>
                <a:latin typeface="Times New Roman"/>
                <a:ea typeface="Times New Roman"/>
                <a:cs typeface="Times New Roman"/>
                <a:sym typeface="Times New Roman"/>
              </a:rPr>
              <a:t>Zhiyi Du</a:t>
            </a:r>
            <a:r>
              <a:rPr lang="en">
                <a:solidFill>
                  <a:schemeClr val="dk1"/>
                </a:solidFill>
                <a:latin typeface="Times New Roman"/>
                <a:ea typeface="Times New Roman"/>
                <a:cs typeface="Times New Roman"/>
                <a:sym typeface="Times New Roman"/>
              </a:rPr>
              <a:t>’s support during the project.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pic>
        <p:nvPicPr>
          <p:cNvPr id="183" name="Google Shape;183;p30"/>
          <p:cNvPicPr preferRelativeResize="0"/>
          <p:nvPr/>
        </p:nvPicPr>
        <p:blipFill>
          <a:blip r:embed="rId3">
            <a:alphaModFix/>
          </a:blip>
          <a:stretch>
            <a:fillRect/>
          </a:stretch>
        </p:blipFill>
        <p:spPr>
          <a:xfrm>
            <a:off x="1587138" y="682801"/>
            <a:ext cx="5969724" cy="36039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1"/>
          <p:cNvSpPr txBox="1">
            <a:spLocks noGrp="1"/>
          </p:cNvSpPr>
          <p:nvPr>
            <p:ph type="title"/>
          </p:nvPr>
        </p:nvSpPr>
        <p:spPr>
          <a:xfrm>
            <a:off x="3281025" y="3613100"/>
            <a:ext cx="42762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400">
                <a:latin typeface="Times New Roman"/>
                <a:ea typeface="Times New Roman"/>
                <a:cs typeface="Times New Roman"/>
                <a:sym typeface="Times New Roman"/>
              </a:rPr>
              <a:t>1D Color Map</a:t>
            </a:r>
            <a:endParaRPr sz="1400">
              <a:latin typeface="Times New Roman"/>
              <a:ea typeface="Times New Roman"/>
              <a:cs typeface="Times New Roman"/>
              <a:sym typeface="Times New Roman"/>
            </a:endParaRPr>
          </a:p>
          <a:p>
            <a:pPr marL="0" lvl="0" indent="0" algn="l" rtl="0">
              <a:spcBef>
                <a:spcPts val="0"/>
              </a:spcBef>
              <a:spcAft>
                <a:spcPts val="0"/>
              </a:spcAft>
              <a:buNone/>
            </a:pPr>
            <a:endParaRPr/>
          </a:p>
        </p:txBody>
      </p:sp>
      <p:pic>
        <p:nvPicPr>
          <p:cNvPr id="189" name="Google Shape;189;p31"/>
          <p:cNvPicPr preferRelativeResize="0"/>
          <p:nvPr/>
        </p:nvPicPr>
        <p:blipFill>
          <a:blip r:embed="rId3">
            <a:alphaModFix/>
          </a:blip>
          <a:stretch>
            <a:fillRect/>
          </a:stretch>
        </p:blipFill>
        <p:spPr>
          <a:xfrm>
            <a:off x="2363850" y="217825"/>
            <a:ext cx="3762188" cy="32089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Photoacoustic Field</a:t>
            </a:r>
            <a:endParaRPr/>
          </a:p>
        </p:txBody>
      </p:sp>
      <p:sp>
        <p:nvSpPr>
          <p:cNvPr id="61" name="Google Shape;61;p14"/>
          <p:cNvSpPr txBox="1">
            <a:spLocks noGrp="1"/>
          </p:cNvSpPr>
          <p:nvPr>
            <p:ph type="body" idx="1"/>
          </p:nvPr>
        </p:nvSpPr>
        <p:spPr>
          <a:xfrm>
            <a:off x="311700" y="1168700"/>
            <a:ext cx="5121000" cy="3805200"/>
          </a:xfrm>
          <a:prstGeom prst="rect">
            <a:avLst/>
          </a:prstGeom>
        </p:spPr>
        <p:txBody>
          <a:bodyPr spcFirstLastPara="1" wrap="square" lIns="91425" tIns="91425" rIns="91425" bIns="91425" anchor="t" anchorCtr="0">
            <a:noAutofit/>
          </a:bodyPr>
          <a:lstStyle/>
          <a:p>
            <a:pPr marL="0" lvl="0" indent="457200" algn="l" rtl="0">
              <a:spcBef>
                <a:spcPts val="0"/>
              </a:spcBef>
              <a:spcAft>
                <a:spcPts val="0"/>
              </a:spcAft>
              <a:buNone/>
            </a:pPr>
            <a:r>
              <a:rPr lang="en">
                <a:solidFill>
                  <a:schemeClr val="dk1"/>
                </a:solidFill>
                <a:latin typeface="Times New Roman"/>
                <a:ea typeface="Times New Roman"/>
                <a:cs typeface="Times New Roman"/>
                <a:sym typeface="Times New Roman"/>
              </a:rPr>
              <a:t>Yang’s lab has research focusing on developing “fiber-based optoacoustic converter”  to produce ultrasound that could do neuromodulation. [1] </a:t>
            </a:r>
            <a:endParaRPr>
              <a:solidFill>
                <a:schemeClr val="dk1"/>
              </a:solidFill>
              <a:latin typeface="Times New Roman"/>
              <a:ea typeface="Times New Roman"/>
              <a:cs typeface="Times New Roman"/>
              <a:sym typeface="Times New Roman"/>
            </a:endParaRPr>
          </a:p>
          <a:p>
            <a:pPr marL="0" lvl="0" indent="457200" algn="l" rtl="0">
              <a:spcBef>
                <a:spcPts val="1200"/>
              </a:spcBef>
              <a:spcAft>
                <a:spcPts val="0"/>
              </a:spcAft>
              <a:buNone/>
            </a:pPr>
            <a:r>
              <a:rPr lang="en">
                <a:solidFill>
                  <a:schemeClr val="dk1"/>
                </a:solidFill>
                <a:latin typeface="Times New Roman"/>
                <a:ea typeface="Times New Roman"/>
                <a:cs typeface="Times New Roman"/>
                <a:sym typeface="Times New Roman"/>
              </a:rPr>
              <a:t>The ultrasound wave produced by the material could achieve submillimeter level spatial resolution which is accurate compare to old method like electrical stimulation. Ultrasound wave causes less damage to tissue than photothermal neural.</a:t>
            </a:r>
            <a:endParaRPr>
              <a:solidFill>
                <a:schemeClr val="dk1"/>
              </a:solidFill>
              <a:latin typeface="Times New Roman"/>
              <a:ea typeface="Times New Roman"/>
              <a:cs typeface="Times New Roman"/>
              <a:sym typeface="Times New Roman"/>
            </a:endParaRPr>
          </a:p>
          <a:p>
            <a:pPr marL="0" lvl="0" indent="457200" algn="l" rtl="0">
              <a:spcBef>
                <a:spcPts val="120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To able to analyse sample’s ultrasound field, the groups collected ultrasound intensity on sampling points to map out the behavior of the field. </a:t>
            </a: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endParaRPr>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endParaRPr>
              <a:solidFill>
                <a:schemeClr val="dk1"/>
              </a:solidFill>
              <a:latin typeface="Times New Roman"/>
              <a:ea typeface="Times New Roman"/>
              <a:cs typeface="Times New Roman"/>
              <a:sym typeface="Times New Roman"/>
            </a:endParaRPr>
          </a:p>
        </p:txBody>
      </p:sp>
      <p:pic>
        <p:nvPicPr>
          <p:cNvPr id="62" name="Google Shape;62;p14"/>
          <p:cNvPicPr preferRelativeResize="0"/>
          <p:nvPr/>
        </p:nvPicPr>
        <p:blipFill>
          <a:blip r:embed="rId3">
            <a:alphaModFix/>
          </a:blip>
          <a:stretch>
            <a:fillRect/>
          </a:stretch>
        </p:blipFill>
        <p:spPr>
          <a:xfrm>
            <a:off x="5522975" y="1704350"/>
            <a:ext cx="3406500" cy="2305738"/>
          </a:xfrm>
          <a:prstGeom prst="rect">
            <a:avLst/>
          </a:prstGeom>
          <a:noFill/>
          <a:ln>
            <a:noFill/>
          </a:ln>
        </p:spPr>
      </p:pic>
      <p:sp>
        <p:nvSpPr>
          <p:cNvPr id="63" name="Google Shape;63;p14"/>
          <p:cNvSpPr txBox="1"/>
          <p:nvPr/>
        </p:nvSpPr>
        <p:spPr>
          <a:xfrm>
            <a:off x="5668700" y="3659400"/>
            <a:ext cx="2733300" cy="35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Times New Roman"/>
                <a:ea typeface="Times New Roman"/>
                <a:cs typeface="Times New Roman"/>
                <a:sym typeface="Times New Roman"/>
              </a:rPr>
              <a:t>Schematic of TFOE enabling single neuron stimulation[1]</a:t>
            </a:r>
            <a:endParaRPr sz="18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4" name="Google Shape;194;p32"/>
          <p:cNvPicPr preferRelativeResize="0"/>
          <p:nvPr/>
        </p:nvPicPr>
        <p:blipFill>
          <a:blip r:embed="rId3">
            <a:alphaModFix/>
          </a:blip>
          <a:stretch>
            <a:fillRect/>
          </a:stretch>
        </p:blipFill>
        <p:spPr>
          <a:xfrm>
            <a:off x="450575" y="251775"/>
            <a:ext cx="8587223" cy="48386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200" name="Google Shape;200;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01" name="Google Shape;201;p33"/>
          <p:cNvPicPr preferRelativeResize="0"/>
          <p:nvPr/>
        </p:nvPicPr>
        <p:blipFill>
          <a:blip r:embed="rId3">
            <a:alphaModFix/>
          </a:blip>
          <a:stretch>
            <a:fillRect/>
          </a:stretch>
        </p:blipFill>
        <p:spPr>
          <a:xfrm>
            <a:off x="2216488" y="445025"/>
            <a:ext cx="4711026" cy="39451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DA0A43-AFFC-4760-72EB-8DF8F98E5CB5}"/>
              </a:ext>
            </a:extLst>
          </p:cNvPr>
          <p:cNvSpPr txBox="1"/>
          <p:nvPr/>
        </p:nvSpPr>
        <p:spPr>
          <a:xfrm>
            <a:off x="5147388" y="1796728"/>
            <a:ext cx="3024497" cy="307777"/>
          </a:xfrm>
          <a:prstGeom prst="rect">
            <a:avLst/>
          </a:prstGeom>
          <a:noFill/>
        </p:spPr>
        <p:txBody>
          <a:bodyPr wrap="square">
            <a:spAutoFit/>
          </a:bodyPr>
          <a:lstStyle/>
          <a:p>
            <a:r>
              <a:rPr lang="zh-CN" altLang="en-US" b="0" dirty="0">
                <a:effectLst/>
              </a:rPr>
              <a:t> </a:t>
            </a:r>
            <a:endParaRPr lang="zh-CN" altLang="en-US" dirty="0"/>
          </a:p>
        </p:txBody>
      </p:sp>
      <p:pic>
        <p:nvPicPr>
          <p:cNvPr id="1026" name="Picture 2">
            <a:extLst>
              <a:ext uri="{FF2B5EF4-FFF2-40B4-BE49-F238E27FC236}">
                <a16:creationId xmlns:a16="http://schemas.microsoft.com/office/drawing/2014/main" id="{6DF4DC24-A3A8-597E-681D-8F0949D799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939" y="307777"/>
            <a:ext cx="3239055" cy="43169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C6DBBAE-6461-BE52-079C-475F051CAF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5977" y="706016"/>
            <a:ext cx="4972986" cy="3731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0390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41509"/>
              <a:buFont typeface="Arial"/>
              <a:buNone/>
            </a:pPr>
            <a:r>
              <a:rPr lang="en" sz="2650">
                <a:latin typeface="Times New Roman"/>
                <a:ea typeface="Times New Roman"/>
                <a:cs typeface="Times New Roman"/>
                <a:sym typeface="Times New Roman"/>
              </a:rPr>
              <a:t>3D </a:t>
            </a:r>
            <a:r>
              <a:rPr lang="en" sz="2650">
                <a:highlight>
                  <a:srgbClr val="FFFFFF"/>
                </a:highlight>
                <a:latin typeface="Times New Roman"/>
                <a:ea typeface="Times New Roman"/>
                <a:cs typeface="Times New Roman"/>
                <a:sym typeface="Times New Roman"/>
              </a:rPr>
              <a:t>Photoacoustic Field Mapping System</a:t>
            </a:r>
            <a:endParaRPr sz="2650">
              <a:highlight>
                <a:srgbClr val="FFFFFF"/>
              </a:highlight>
              <a:latin typeface="Times New Roman"/>
              <a:ea typeface="Times New Roman"/>
              <a:cs typeface="Times New Roman"/>
              <a:sym typeface="Times New Roman"/>
            </a:endParaRPr>
          </a:p>
          <a:p>
            <a:pPr marL="0" lvl="0" indent="0" algn="l" rtl="0">
              <a:spcBef>
                <a:spcPts val="0"/>
              </a:spcBef>
              <a:spcAft>
                <a:spcPts val="0"/>
              </a:spcAft>
              <a:buNone/>
            </a:pPr>
            <a:endParaRPr/>
          </a:p>
        </p:txBody>
      </p:sp>
      <p:pic>
        <p:nvPicPr>
          <p:cNvPr id="69" name="Google Shape;69;p15"/>
          <p:cNvPicPr preferRelativeResize="0"/>
          <p:nvPr/>
        </p:nvPicPr>
        <p:blipFill>
          <a:blip r:embed="rId3">
            <a:alphaModFix/>
          </a:blip>
          <a:stretch>
            <a:fillRect/>
          </a:stretch>
        </p:blipFill>
        <p:spPr>
          <a:xfrm>
            <a:off x="5779825" y="2105575"/>
            <a:ext cx="3181199" cy="2609874"/>
          </a:xfrm>
          <a:prstGeom prst="rect">
            <a:avLst/>
          </a:prstGeom>
          <a:noFill/>
          <a:ln>
            <a:noFill/>
          </a:ln>
        </p:spPr>
      </p:pic>
      <p:sp>
        <p:nvSpPr>
          <p:cNvPr id="70" name="Google Shape;70;p15"/>
          <p:cNvSpPr txBox="1">
            <a:spLocks noGrp="1"/>
          </p:cNvSpPr>
          <p:nvPr>
            <p:ph type="body" idx="1"/>
          </p:nvPr>
        </p:nvSpPr>
        <p:spPr>
          <a:xfrm>
            <a:off x="311700" y="1152475"/>
            <a:ext cx="8520600" cy="3885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Lack of machine helps, sampling points are taken by researchers moving sample points by hands which is time consuming and is a </a:t>
            </a:r>
            <a:r>
              <a:rPr lang="en">
                <a:solidFill>
                  <a:srgbClr val="0D0D0D"/>
                </a:solidFill>
                <a:highlight>
                  <a:srgbClr val="FFFFFF"/>
                </a:highlight>
                <a:latin typeface="Times New Roman"/>
                <a:ea typeface="Times New Roman"/>
                <a:cs typeface="Times New Roman"/>
                <a:sym typeface="Times New Roman"/>
              </a:rPr>
              <a:t>manual process.</a:t>
            </a:r>
            <a:endParaRPr>
              <a:solidFill>
                <a:srgbClr val="0D0D0D"/>
              </a:solidFill>
              <a:highlight>
                <a:srgbClr val="FFFFFF"/>
              </a:highlight>
              <a:latin typeface="Times New Roman"/>
              <a:ea typeface="Times New Roman"/>
              <a:cs typeface="Times New Roman"/>
              <a:sym typeface="Times New Roman"/>
            </a:endParaRPr>
          </a:p>
          <a:p>
            <a:pPr marL="0" lvl="0" indent="0" algn="l" rtl="0">
              <a:spcBef>
                <a:spcPts val="1200"/>
              </a:spcBef>
              <a:spcAft>
                <a:spcPts val="0"/>
              </a:spcAft>
              <a:buNone/>
            </a:pPr>
            <a:r>
              <a:rPr lang="en">
                <a:solidFill>
                  <a:srgbClr val="0D0D0D"/>
                </a:solidFill>
                <a:highlight>
                  <a:srgbClr val="FFFFFF"/>
                </a:highlight>
                <a:latin typeface="Times New Roman"/>
                <a:ea typeface="Times New Roman"/>
                <a:cs typeface="Times New Roman"/>
                <a:sym typeface="Times New Roman"/>
              </a:rPr>
              <a:t>To help address the issue, a 3D scanner that could do </a:t>
            </a:r>
            <a:r>
              <a:rPr lang="en">
                <a:solidFill>
                  <a:schemeClr val="dk1"/>
                </a:solidFill>
                <a:latin typeface="Times New Roman"/>
                <a:ea typeface="Times New Roman"/>
                <a:cs typeface="Times New Roman"/>
                <a:sym typeface="Times New Roman"/>
              </a:rPr>
              <a:t>submillimeter level</a:t>
            </a: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a:solidFill>
                  <a:schemeClr val="dk1"/>
                </a:solidFill>
                <a:latin typeface="Times New Roman"/>
                <a:ea typeface="Times New Roman"/>
                <a:cs typeface="Times New Roman"/>
                <a:sym typeface="Times New Roman"/>
              </a:rPr>
              <a:t>field scanning could reduce time cost on the experiment. We also would like</a:t>
            </a:r>
            <a:endParaRPr>
              <a:solidFill>
                <a:schemeClr val="dk1"/>
              </a:solidFill>
              <a:latin typeface="Times New Roman"/>
              <a:ea typeface="Times New Roman"/>
              <a:cs typeface="Times New Roman"/>
              <a:sym typeface="Times New Roman"/>
            </a:endParaRPr>
          </a:p>
          <a:p>
            <a:pPr marL="0" lvl="0" indent="0" algn="l" rtl="0">
              <a:spcBef>
                <a:spcPts val="1200"/>
              </a:spcBef>
              <a:spcAft>
                <a:spcPts val="0"/>
              </a:spcAft>
              <a:buNone/>
            </a:pPr>
            <a:r>
              <a:rPr lang="en">
                <a:solidFill>
                  <a:schemeClr val="dk1"/>
                </a:solidFill>
                <a:latin typeface="Times New Roman"/>
                <a:ea typeface="Times New Roman"/>
                <a:cs typeface="Times New Roman"/>
                <a:sym typeface="Times New Roman"/>
              </a:rPr>
              <a:t>to reduce the time in data collection such that a 20*20 sampling </a:t>
            </a:r>
            <a:endParaRPr>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r>
              <a:rPr lang="en">
                <a:solidFill>
                  <a:schemeClr val="dk1"/>
                </a:solidFill>
                <a:latin typeface="Times New Roman"/>
                <a:ea typeface="Times New Roman"/>
                <a:cs typeface="Times New Roman"/>
                <a:sym typeface="Times New Roman"/>
              </a:rPr>
              <a:t>points scan could be done within an hour.</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Aims of the project</a:t>
            </a:r>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lnSpc>
                <a:spcPct val="200000"/>
              </a:lnSpc>
              <a:spcBef>
                <a:spcPts val="0"/>
              </a:spcBef>
              <a:spcAft>
                <a:spcPts val="0"/>
              </a:spcAft>
              <a:buNone/>
            </a:pPr>
            <a:r>
              <a:rPr lang="en">
                <a:solidFill>
                  <a:schemeClr val="dk1"/>
                </a:solidFill>
                <a:latin typeface="Times New Roman"/>
                <a:ea typeface="Times New Roman"/>
                <a:cs typeface="Times New Roman"/>
                <a:sym typeface="Times New Roman"/>
              </a:rPr>
              <a:t>Aim 1 : 3D scanner using an oscilloscope, Nema 17 step motors, and sequential programming in Matlab.</a:t>
            </a:r>
            <a:endParaRPr>
              <a:solidFill>
                <a:schemeClr val="dk1"/>
              </a:solidFill>
              <a:latin typeface="Times New Roman"/>
              <a:ea typeface="Times New Roman"/>
              <a:cs typeface="Times New Roman"/>
              <a:sym typeface="Times New Roman"/>
            </a:endParaRPr>
          </a:p>
          <a:p>
            <a:pPr marL="0" lvl="0" indent="0" algn="l" rtl="0">
              <a:lnSpc>
                <a:spcPct val="200000"/>
              </a:lnSpc>
              <a:spcBef>
                <a:spcPts val="0"/>
              </a:spcBef>
              <a:spcAft>
                <a:spcPts val="0"/>
              </a:spcAft>
              <a:buNone/>
            </a:pPr>
            <a:r>
              <a:rPr lang="en">
                <a:solidFill>
                  <a:schemeClr val="dk1"/>
                </a:solidFill>
                <a:latin typeface="Times New Roman"/>
                <a:ea typeface="Times New Roman"/>
                <a:cs typeface="Times New Roman"/>
                <a:sym typeface="Times New Roman"/>
              </a:rPr>
              <a:t>Aim 2: Allow data filter to improve graphic quality (FFT/Average)</a:t>
            </a:r>
            <a:endParaRPr>
              <a:solidFill>
                <a:schemeClr val="dk1"/>
              </a:solidFill>
              <a:latin typeface="Times New Roman"/>
              <a:ea typeface="Times New Roman"/>
              <a:cs typeface="Times New Roman"/>
              <a:sym typeface="Times New Roman"/>
            </a:endParaRPr>
          </a:p>
          <a:p>
            <a:pPr marL="0" lvl="0" indent="0" algn="l" rtl="0">
              <a:lnSpc>
                <a:spcPct val="200000"/>
              </a:lnSpc>
              <a:spcBef>
                <a:spcPts val="0"/>
              </a:spcBef>
              <a:spcAft>
                <a:spcPts val="0"/>
              </a:spcAft>
              <a:buNone/>
            </a:pPr>
            <a:r>
              <a:rPr lang="en">
                <a:solidFill>
                  <a:schemeClr val="dk1"/>
                </a:solidFill>
                <a:latin typeface="Times New Roman"/>
                <a:ea typeface="Times New Roman"/>
                <a:cs typeface="Times New Roman"/>
                <a:sym typeface="Times New Roman"/>
              </a:rPr>
              <a:t>Aim 3: Sparse Scanning strategy (to be explored in future)</a:t>
            </a:r>
            <a:endParaRPr>
              <a:solidFill>
                <a:schemeClr val="dk1"/>
              </a:solidFill>
              <a:latin typeface="Times New Roman"/>
              <a:ea typeface="Times New Roman"/>
              <a:cs typeface="Times New Roman"/>
              <a:sym typeface="Times New Roman"/>
            </a:endParaRPr>
          </a:p>
          <a:p>
            <a:pPr marL="0" lvl="0" indent="0" algn="l" rtl="0">
              <a:lnSpc>
                <a:spcPct val="200000"/>
              </a:lnSpc>
              <a:spcBef>
                <a:spcPts val="0"/>
              </a:spcBef>
              <a:spcAft>
                <a:spcPts val="0"/>
              </a:spcAft>
              <a:buClr>
                <a:schemeClr val="dk1"/>
              </a:buClr>
              <a:buSzPts val="1100"/>
              <a:buFont typeface="Arial"/>
              <a:buNone/>
            </a:pP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pic>
        <p:nvPicPr>
          <p:cNvPr id="81" name="Google Shape;81;p17"/>
          <p:cNvPicPr preferRelativeResize="0"/>
          <p:nvPr/>
        </p:nvPicPr>
        <p:blipFill>
          <a:blip r:embed="rId3">
            <a:alphaModFix/>
          </a:blip>
          <a:stretch>
            <a:fillRect/>
          </a:stretch>
        </p:blipFill>
        <p:spPr>
          <a:xfrm>
            <a:off x="-5" y="0"/>
            <a:ext cx="7155811" cy="5143500"/>
          </a:xfrm>
          <a:prstGeom prst="rect">
            <a:avLst/>
          </a:prstGeom>
          <a:noFill/>
          <a:ln>
            <a:noFill/>
          </a:ln>
        </p:spPr>
      </p:pic>
      <p:sp>
        <p:nvSpPr>
          <p:cNvPr id="82" name="Google Shape;82;p17"/>
          <p:cNvSpPr txBox="1">
            <a:spLocks noGrp="1"/>
          </p:cNvSpPr>
          <p:nvPr>
            <p:ph type="title"/>
          </p:nvPr>
        </p:nvSpPr>
        <p:spPr>
          <a:xfrm>
            <a:off x="5820675" y="286975"/>
            <a:ext cx="47715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Schematic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18"/>
          <p:cNvPicPr preferRelativeResize="0"/>
          <p:nvPr/>
        </p:nvPicPr>
        <p:blipFill>
          <a:blip r:embed="rId3">
            <a:alphaModFix/>
          </a:blip>
          <a:stretch>
            <a:fillRect/>
          </a:stretch>
        </p:blipFill>
        <p:spPr>
          <a:xfrm>
            <a:off x="559100" y="1483750"/>
            <a:ext cx="4094349" cy="3071974"/>
          </a:xfrm>
          <a:prstGeom prst="rect">
            <a:avLst/>
          </a:prstGeom>
          <a:noFill/>
          <a:ln>
            <a:noFill/>
          </a:ln>
        </p:spPr>
      </p:pic>
      <p:sp>
        <p:nvSpPr>
          <p:cNvPr id="88" name="Google Shape;88;p18"/>
          <p:cNvSpPr txBox="1"/>
          <p:nvPr/>
        </p:nvSpPr>
        <p:spPr>
          <a:xfrm>
            <a:off x="559100" y="559075"/>
            <a:ext cx="3000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latin typeface="Times New Roman"/>
                <a:ea typeface="Times New Roman"/>
                <a:cs typeface="Times New Roman"/>
                <a:sym typeface="Times New Roman"/>
              </a:rPr>
              <a:t>Mechanical Set Up</a:t>
            </a:r>
            <a:endParaRPr sz="2400">
              <a:latin typeface="Times New Roman"/>
              <a:ea typeface="Times New Roman"/>
              <a:cs typeface="Times New Roman"/>
              <a:sym typeface="Times New Roman"/>
            </a:endParaRPr>
          </a:p>
        </p:txBody>
      </p:sp>
      <p:pic>
        <p:nvPicPr>
          <p:cNvPr id="89" name="Google Shape;89;p18"/>
          <p:cNvPicPr preferRelativeResize="0"/>
          <p:nvPr/>
        </p:nvPicPr>
        <p:blipFill>
          <a:blip r:embed="rId4">
            <a:alphaModFix/>
          </a:blip>
          <a:stretch>
            <a:fillRect/>
          </a:stretch>
        </p:blipFill>
        <p:spPr>
          <a:xfrm>
            <a:off x="4818274" y="1284500"/>
            <a:ext cx="4185751" cy="3470464"/>
          </a:xfrm>
          <a:prstGeom prst="rect">
            <a:avLst/>
          </a:prstGeom>
          <a:noFill/>
          <a:ln>
            <a:noFill/>
          </a:ln>
        </p:spPr>
      </p:pic>
      <p:cxnSp>
        <p:nvCxnSpPr>
          <p:cNvPr id="90" name="Google Shape;90;p18"/>
          <p:cNvCxnSpPr/>
          <p:nvPr/>
        </p:nvCxnSpPr>
        <p:spPr>
          <a:xfrm rot="10800000" flipH="1">
            <a:off x="2612400" y="2690425"/>
            <a:ext cx="4050300" cy="99300"/>
          </a:xfrm>
          <a:prstGeom prst="straightConnector1">
            <a:avLst/>
          </a:prstGeom>
          <a:noFill/>
          <a:ln w="38100" cap="flat" cmpd="sng">
            <a:solidFill>
              <a:srgbClr val="FF0000"/>
            </a:solidFill>
            <a:prstDash val="solid"/>
            <a:round/>
            <a:headEnd type="none" w="med" len="med"/>
            <a:tailEnd type="triangle" w="med" len="med"/>
          </a:ln>
        </p:spPr>
      </p:cxnSp>
      <p:cxnSp>
        <p:nvCxnSpPr>
          <p:cNvPr id="91" name="Google Shape;91;p18"/>
          <p:cNvCxnSpPr/>
          <p:nvPr/>
        </p:nvCxnSpPr>
        <p:spPr>
          <a:xfrm>
            <a:off x="1879400" y="4081825"/>
            <a:ext cx="4683900" cy="223500"/>
          </a:xfrm>
          <a:prstGeom prst="straightConnector1">
            <a:avLst/>
          </a:prstGeom>
          <a:noFill/>
          <a:ln w="38100" cap="flat" cmpd="sng">
            <a:solidFill>
              <a:srgbClr val="FF0000"/>
            </a:solidFill>
            <a:prstDash val="solid"/>
            <a:round/>
            <a:headEnd type="none" w="med" len="med"/>
            <a:tailEnd type="triangle" w="med" len="med"/>
          </a:ln>
        </p:spPr>
      </p:cxnSp>
      <p:cxnSp>
        <p:nvCxnSpPr>
          <p:cNvPr id="92" name="Google Shape;92;p18"/>
          <p:cNvCxnSpPr/>
          <p:nvPr/>
        </p:nvCxnSpPr>
        <p:spPr>
          <a:xfrm>
            <a:off x="2599975" y="2876700"/>
            <a:ext cx="3901200" cy="608700"/>
          </a:xfrm>
          <a:prstGeom prst="straightConnector1">
            <a:avLst/>
          </a:prstGeom>
          <a:noFill/>
          <a:ln w="38100" cap="flat" cmpd="sng">
            <a:solidFill>
              <a:srgbClr val="FF0000"/>
            </a:solidFill>
            <a:prstDash val="solid"/>
            <a:round/>
            <a:headEnd type="none" w="med" len="med"/>
            <a:tailEnd type="triangl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Physical Set Up</a:t>
            </a:r>
            <a:endParaRPr/>
          </a:p>
        </p:txBody>
      </p:sp>
      <p:sp>
        <p:nvSpPr>
          <p:cNvPr id="98" name="Google Shape;98;p19"/>
          <p:cNvSpPr txBox="1">
            <a:spLocks noGrp="1"/>
          </p:cNvSpPr>
          <p:nvPr>
            <p:ph type="body" idx="1"/>
          </p:nvPr>
        </p:nvSpPr>
        <p:spPr>
          <a:xfrm>
            <a:off x="5331425" y="1152475"/>
            <a:ext cx="35010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latin typeface="Times New Roman"/>
                <a:ea typeface="Times New Roman"/>
                <a:cs typeface="Times New Roman"/>
                <a:sym typeface="Times New Roman"/>
              </a:rPr>
              <a:t>The block involves Step Nema 17 Motors and 2mm lead screw which could provides 1.8°/360°*2 mm = 10 μm accuracy. </a:t>
            </a:r>
            <a:endParaRPr>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r>
              <a:rPr lang="en">
                <a:solidFill>
                  <a:schemeClr val="dk1"/>
                </a:solidFill>
                <a:latin typeface="Times New Roman"/>
                <a:ea typeface="Times New Roman"/>
                <a:cs typeface="Times New Roman"/>
                <a:sym typeface="Times New Roman"/>
              </a:rPr>
              <a:t>The control of the motors achieve by Arduino and A4988 allows 4s motor motion speed.</a:t>
            </a:r>
            <a:endParaRPr>
              <a:solidFill>
                <a:schemeClr val="dk1"/>
              </a:solidFill>
              <a:latin typeface="Times New Roman"/>
              <a:ea typeface="Times New Roman"/>
              <a:cs typeface="Times New Roman"/>
              <a:sym typeface="Times New Roman"/>
            </a:endParaRPr>
          </a:p>
        </p:txBody>
      </p:sp>
      <p:pic>
        <p:nvPicPr>
          <p:cNvPr id="99" name="Google Shape;99;p19"/>
          <p:cNvPicPr preferRelativeResize="0"/>
          <p:nvPr/>
        </p:nvPicPr>
        <p:blipFill>
          <a:blip r:embed="rId3">
            <a:alphaModFix/>
          </a:blip>
          <a:stretch>
            <a:fillRect/>
          </a:stretch>
        </p:blipFill>
        <p:spPr>
          <a:xfrm>
            <a:off x="163700" y="1017725"/>
            <a:ext cx="4098651" cy="36620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Set Up Pictures</a:t>
            </a:r>
            <a:endParaRPr/>
          </a:p>
        </p:txBody>
      </p:sp>
      <p:sp>
        <p:nvSpPr>
          <p:cNvPr id="105" name="Google Shape;105;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6" name="Google Shape;106;p20"/>
          <p:cNvPicPr preferRelativeResize="0"/>
          <p:nvPr/>
        </p:nvPicPr>
        <p:blipFill>
          <a:blip r:embed="rId3">
            <a:alphaModFix/>
          </a:blip>
          <a:stretch>
            <a:fillRect/>
          </a:stretch>
        </p:blipFill>
        <p:spPr>
          <a:xfrm>
            <a:off x="163700" y="1017725"/>
            <a:ext cx="4098651" cy="3662025"/>
          </a:xfrm>
          <a:prstGeom prst="rect">
            <a:avLst/>
          </a:prstGeom>
          <a:noFill/>
          <a:ln>
            <a:noFill/>
          </a:ln>
        </p:spPr>
      </p:pic>
      <p:pic>
        <p:nvPicPr>
          <p:cNvPr id="107" name="Google Shape;107;p20"/>
          <p:cNvPicPr preferRelativeResize="0"/>
          <p:nvPr/>
        </p:nvPicPr>
        <p:blipFill>
          <a:blip r:embed="rId4">
            <a:alphaModFix/>
          </a:blip>
          <a:stretch>
            <a:fillRect/>
          </a:stretch>
        </p:blipFill>
        <p:spPr>
          <a:xfrm>
            <a:off x="4345976" y="1068525"/>
            <a:ext cx="5151050" cy="3725050"/>
          </a:xfrm>
          <a:prstGeom prst="rect">
            <a:avLst/>
          </a:prstGeom>
          <a:noFill/>
          <a:ln>
            <a:noFill/>
          </a:ln>
        </p:spPr>
      </p:pic>
      <p:sp>
        <p:nvSpPr>
          <p:cNvPr id="108" name="Google Shape;108;p20"/>
          <p:cNvSpPr/>
          <p:nvPr/>
        </p:nvSpPr>
        <p:spPr>
          <a:xfrm>
            <a:off x="2686950" y="3063050"/>
            <a:ext cx="1575300" cy="13419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cxnSp>
        <p:nvCxnSpPr>
          <p:cNvPr id="109" name="Google Shape;109;p20"/>
          <p:cNvCxnSpPr/>
          <p:nvPr/>
        </p:nvCxnSpPr>
        <p:spPr>
          <a:xfrm rot="10800000" flipH="1">
            <a:off x="3847300" y="2777400"/>
            <a:ext cx="4169400" cy="108090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Collection</a:t>
            </a:r>
            <a:endParaRPr/>
          </a:p>
        </p:txBody>
      </p:sp>
      <p:sp>
        <p:nvSpPr>
          <p:cNvPr id="115" name="Google Shape;115;p21"/>
          <p:cNvSpPr txBox="1">
            <a:spLocks noGrp="1"/>
          </p:cNvSpPr>
          <p:nvPr>
            <p:ph type="body" idx="1"/>
          </p:nvPr>
        </p:nvSpPr>
        <p:spPr>
          <a:xfrm>
            <a:off x="311700" y="1017725"/>
            <a:ext cx="8520600" cy="11793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1200"/>
              </a:spcAft>
              <a:buNone/>
            </a:pPr>
            <a:r>
              <a:rPr lang="en">
                <a:solidFill>
                  <a:schemeClr val="dk1"/>
                </a:solidFill>
                <a:latin typeface="Times New Roman"/>
                <a:ea typeface="Times New Roman"/>
                <a:cs typeface="Times New Roman"/>
                <a:sym typeface="Times New Roman"/>
              </a:rPr>
              <a:t>The data collection is done by ONDA HNR-1000 which could covert sound signal (AC) ranging from 0~20 MHz.  In our test case, the central frequency of the sample is approximately 10MHZ. Oscilloscope DS 4024 has sampling rate up to 4G/s.</a:t>
            </a:r>
            <a:endParaRPr>
              <a:solidFill>
                <a:schemeClr val="dk1"/>
              </a:solidFill>
              <a:latin typeface="Times New Roman"/>
              <a:ea typeface="Times New Roman"/>
              <a:cs typeface="Times New Roman"/>
              <a:sym typeface="Times New Roman"/>
            </a:endParaRPr>
          </a:p>
        </p:txBody>
      </p:sp>
      <p:pic>
        <p:nvPicPr>
          <p:cNvPr id="116" name="Google Shape;116;p21"/>
          <p:cNvPicPr preferRelativeResize="0"/>
          <p:nvPr/>
        </p:nvPicPr>
        <p:blipFill>
          <a:blip r:embed="rId3">
            <a:alphaModFix/>
          </a:blip>
          <a:stretch>
            <a:fillRect/>
          </a:stretch>
        </p:blipFill>
        <p:spPr>
          <a:xfrm>
            <a:off x="5275125" y="2070475"/>
            <a:ext cx="3557174" cy="2904557"/>
          </a:xfrm>
          <a:prstGeom prst="rect">
            <a:avLst/>
          </a:prstGeom>
          <a:noFill/>
          <a:ln>
            <a:noFill/>
          </a:ln>
        </p:spPr>
      </p:pic>
      <p:pic>
        <p:nvPicPr>
          <p:cNvPr id="117" name="Google Shape;117;p21"/>
          <p:cNvPicPr preferRelativeResize="0"/>
          <p:nvPr/>
        </p:nvPicPr>
        <p:blipFill>
          <a:blip r:embed="rId4">
            <a:alphaModFix/>
          </a:blip>
          <a:stretch>
            <a:fillRect/>
          </a:stretch>
        </p:blipFill>
        <p:spPr>
          <a:xfrm>
            <a:off x="479775" y="2224525"/>
            <a:ext cx="4943376" cy="2506926"/>
          </a:xfrm>
          <a:prstGeom prst="rect">
            <a:avLst/>
          </a:prstGeom>
          <a:noFill/>
          <a:ln>
            <a:noFill/>
          </a:ln>
        </p:spPr>
      </p:pic>
      <p:cxnSp>
        <p:nvCxnSpPr>
          <p:cNvPr id="118" name="Google Shape;118;p21"/>
          <p:cNvCxnSpPr/>
          <p:nvPr/>
        </p:nvCxnSpPr>
        <p:spPr>
          <a:xfrm rot="10800000" flipH="1">
            <a:off x="3152675" y="2512500"/>
            <a:ext cx="11400" cy="2020500"/>
          </a:xfrm>
          <a:prstGeom prst="straightConnector1">
            <a:avLst/>
          </a:prstGeom>
          <a:noFill/>
          <a:ln w="9525" cap="flat" cmpd="sng">
            <a:solidFill>
              <a:srgbClr val="FF0000"/>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643</Words>
  <Application>Microsoft Office PowerPoint</Application>
  <PresentationFormat>On-screen Show (16:9)</PresentationFormat>
  <Paragraphs>61</Paragraphs>
  <Slides>22</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Times New Roman</vt:lpstr>
      <vt:lpstr>Simple Light</vt:lpstr>
      <vt:lpstr>3D Photoacoustic Field Mapping System </vt:lpstr>
      <vt:lpstr>Photoacoustic Field</vt:lpstr>
      <vt:lpstr>3D Photoacoustic Field Mapping System </vt:lpstr>
      <vt:lpstr>Aims of the project</vt:lpstr>
      <vt:lpstr>Project Schematic</vt:lpstr>
      <vt:lpstr>PowerPoint Presentation</vt:lpstr>
      <vt:lpstr>Physical Set Up</vt:lpstr>
      <vt:lpstr>Set Up Pictures</vt:lpstr>
      <vt:lpstr>Data Collection</vt:lpstr>
      <vt:lpstr>Software Setup</vt:lpstr>
      <vt:lpstr>1D/2D Graphic </vt:lpstr>
      <vt:lpstr>PowerPoint Presentation</vt:lpstr>
      <vt:lpstr>3D Graphic</vt:lpstr>
      <vt:lpstr>Sampling rate</vt:lpstr>
      <vt:lpstr>Average Graph </vt:lpstr>
      <vt:lpstr>References</vt:lpstr>
      <vt:lpstr>Thank you for your listening</vt:lpstr>
      <vt:lpstr>PowerPoint Presentation</vt:lpstr>
      <vt:lpstr>1D Color Map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3D Photoacoustic Field Mapping System </dc:title>
  <cp:lastModifiedBy>Shen, Jinzhi</cp:lastModifiedBy>
  <cp:revision>1</cp:revision>
  <dcterms:modified xsi:type="dcterms:W3CDTF">2024-04-19T14:39:01Z</dcterms:modified>
</cp:coreProperties>
</file>