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9"/>
  </p:normalViewPr>
  <p:slideViewPr>
    <p:cSldViewPr snapToGrid="0">
      <p:cViewPr>
        <p:scale>
          <a:sx n="60" d="100"/>
          <a:sy n="60" d="100"/>
        </p:scale>
        <p:origin x="560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D9C5F-1C03-B04C-FB02-7E28D85658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05EAE-C0F3-6070-2554-F7C1038C49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A5EB8-BD3D-21CA-3CAD-1630D52AB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10296-2B68-2143-8049-F60F347FD869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8E192-EA74-2E8A-F881-83B8C5175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D2A1A-9B91-DAC6-E672-BFF8D56D8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DCDA-8D55-9D4F-8EDC-8A4F330A7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11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B8C27-A426-BCEE-8448-2640A1D2E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0352C9-0DE0-C43B-BF1A-572829FA6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C188D-D1D9-E5FD-60C9-D4C3328FE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10296-2B68-2143-8049-F60F347FD869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F6324-8B85-C8E0-557D-AFAC67865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14BF8-D4A2-B39A-E737-E5CFE5D87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DCDA-8D55-9D4F-8EDC-8A4F330A7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279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1F4BAB-B77A-3949-40FC-404D53582F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7F4D61-B909-2703-DCAE-8B4E4EB17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F2F80-441A-5797-2BC5-DDFE3F14F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10296-2B68-2143-8049-F60F347FD869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C3793-BDB5-BD29-27BE-2CCFD7C5E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C223F-D96D-0E9C-B352-6BDC72423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DCDA-8D55-9D4F-8EDC-8A4F330A7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76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9A7B-F441-0919-AE06-D4E6142B4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147FB-5DE0-A986-69D6-87A6C4368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9A15B-BA97-945C-7E0C-74F720428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10296-2B68-2143-8049-F60F347FD869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A1A2F-2003-D1D1-0F8E-3FFD9AADD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18B01-1D6A-7ADE-1EE1-1617F2916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DCDA-8D55-9D4F-8EDC-8A4F330A7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74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969A9-B74F-44A4-633C-33580416E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2C882A-77F1-D5CD-BCDC-834B200F6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11140-2E86-97C6-7C10-D36A45CE0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10296-2B68-2143-8049-F60F347FD869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AA76C-4114-B1A8-EC9B-5718FA3DD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88CF4-BEBE-BE40-3D26-31F5D9CF2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DCDA-8D55-9D4F-8EDC-8A4F330A7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1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431A7-6557-8ECF-7D0B-AD05D73EF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B1569-DCC0-CA0A-DEF8-FEE98C99DF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E07788-B671-6C7E-9E9A-320BEEF4B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B7E71-35FA-7A0D-7943-3F5B67801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10296-2B68-2143-8049-F60F347FD869}" type="datetimeFigureOut">
              <a:rPr lang="en-US" smtClean="0"/>
              <a:t>12/5/23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BAFD49-4A45-9F0A-325F-2F3881125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057C6-0FD0-849D-DB46-1A8E1CAB6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DCDA-8D55-9D4F-8EDC-8A4F330A7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697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B2053-5119-5506-2508-3AD8D1726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BBDC9-649D-8A22-7482-EC59E7C87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546F99-48A3-A166-9C8A-AA1C54CEA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04856E-6DCF-FF4D-4C06-C41B7D30B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13668E-6E6D-D01B-B42B-A5C258575F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F7F13A-1A94-A8CC-0F35-71108D1C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10296-2B68-2143-8049-F60F347FD869}" type="datetimeFigureOut">
              <a:rPr lang="en-US" smtClean="0"/>
              <a:t>12/5/23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E5215B-60BE-326A-50AD-8BD511D72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0C2C79-3DEE-6B50-F9CD-1AA846AD7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DCDA-8D55-9D4F-8EDC-8A4F330A7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418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E0B2E-35BE-AF9C-3835-6273F5AE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41B7F0-406C-E961-CF47-3FEA663D7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10296-2B68-2143-8049-F60F347FD869}" type="datetimeFigureOut">
              <a:rPr lang="en-US" smtClean="0"/>
              <a:t>12/5/23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1CD678-9E0D-37D4-CD18-4DF018CC6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511628-D3B5-CF29-10C9-9FDC908CD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DCDA-8D55-9D4F-8EDC-8A4F330A7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396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CCFB5C-03F4-5C25-F8BC-E79730A01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10296-2B68-2143-8049-F60F347FD869}" type="datetimeFigureOut">
              <a:rPr lang="en-US" smtClean="0"/>
              <a:t>12/5/23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1D9478-DA6E-CF18-4D40-AD7404AB1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107AF-B7A9-E8B5-A487-EC6923E5A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DCDA-8D55-9D4F-8EDC-8A4F330A7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76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6E612-D9A1-AE25-39EE-C8161D99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0A77B-66C7-9B28-DF27-6FB46E13A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568F9D-F51A-4D66-4FFA-7DFFE60BC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39E717-4CE6-75F2-E636-7F567047E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10296-2B68-2143-8049-F60F347FD869}" type="datetimeFigureOut">
              <a:rPr lang="en-US" smtClean="0"/>
              <a:t>12/5/23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4AB655-58AB-EDDF-1757-4BAB23323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9690FF-A0DD-9371-5ED5-B51746C81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DCDA-8D55-9D4F-8EDC-8A4F330A7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16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106C9-EBA1-9B53-F8B5-89390B653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C31525-2D3D-1B3D-BA6E-03280490DA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16806F-7A47-CF78-1423-20C35D7D0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94C03-5858-0029-8769-0DAB465DB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10296-2B68-2143-8049-F60F347FD869}" type="datetimeFigureOut">
              <a:rPr lang="en-US" smtClean="0"/>
              <a:t>12/5/23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F3CD1F-B8D5-1D33-2986-E9FB38ED1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2D725E-1511-38BC-F826-A5673FFA3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DCDA-8D55-9D4F-8EDC-8A4F330A7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837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DEB839-CCA8-3227-248B-4FD7066CB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7B2A8-3392-76AE-BE76-5DF18FF0C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85F45-7A11-299C-78A0-1382FE02FD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10296-2B68-2143-8049-F60F347FD869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D8F29-3D06-253D-ECBD-FCBCD37979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21EB3-E6B2-9AE0-C373-31F1A04E4A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2DCDA-8D55-9D4F-8EDC-8A4F330A7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01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EDEA-0E68-B0C5-7599-022D513192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 task schematics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38DB7-CFBC-2E75-007F-661F691BFC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37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CD40A7F-F72A-5D3B-4C90-C89633A8435D}"/>
              </a:ext>
            </a:extLst>
          </p:cNvPr>
          <p:cNvGrpSpPr/>
          <p:nvPr/>
        </p:nvGrpSpPr>
        <p:grpSpPr>
          <a:xfrm>
            <a:off x="4834539" y="1600077"/>
            <a:ext cx="2522921" cy="3657846"/>
            <a:chOff x="956395" y="2076110"/>
            <a:chExt cx="1897855" cy="2826677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553D48AB-3B66-A8EA-E6E0-D5AC16BABB4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35291" y="2981737"/>
              <a:ext cx="1218959" cy="978461"/>
            </a:xfrm>
            <a:prstGeom prst="roundRect">
              <a:avLst>
                <a:gd name="adj" fmla="val 9206"/>
              </a:avLst>
            </a:prstGeom>
            <a:solidFill>
              <a:srgbClr val="487BD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457200" tIns="457200" rIns="457200" bIns="4572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273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DC7F347-70CD-7457-5EB8-379484C74580}"/>
                </a:ext>
              </a:extLst>
            </p:cNvPr>
            <p:cNvGrpSpPr/>
            <p:nvPr/>
          </p:nvGrpSpPr>
          <p:grpSpPr>
            <a:xfrm>
              <a:off x="956395" y="2076110"/>
              <a:ext cx="1539243" cy="2826677"/>
              <a:chOff x="964094" y="32373154"/>
              <a:chExt cx="1539243" cy="2826677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A8E4F8-12D4-EFFA-AB16-FEC8165CFC17}"/>
                  </a:ext>
                </a:extLst>
              </p:cNvPr>
              <p:cNvSpPr txBox="1"/>
              <p:nvPr/>
            </p:nvSpPr>
            <p:spPr>
              <a:xfrm>
                <a:off x="1345121" y="32373154"/>
                <a:ext cx="1158216" cy="5503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6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Avenir Book" charset="0"/>
                    <a:cs typeface="Arial" panose="020B0604020202020204" pitchFamily="34" charset="0"/>
                  </a:rPr>
                  <a:t>Phase 1</a:t>
                </a:r>
              </a:p>
              <a:p>
                <a:pPr algn="ctr"/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Avenir Book" charset="0"/>
                    <a:cs typeface="Arial" panose="020B0604020202020204" pitchFamily="34" charset="0"/>
                  </a:rPr>
                  <a:t>(pre-ratings)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38540D-256C-97E5-F9C4-A599B05C0C15}"/>
                  </a:ext>
                </a:extLst>
              </p:cNvPr>
              <p:cNvSpPr txBox="1"/>
              <p:nvPr/>
            </p:nvSpPr>
            <p:spPr>
              <a:xfrm>
                <a:off x="964094" y="34669112"/>
                <a:ext cx="1094435" cy="5307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Avenir Book" charset="0"/>
                    <a:cs typeface="Arial" panose="020B0604020202020204" pitchFamily="34" charset="0"/>
                  </a:rPr>
                  <a:t>Liking?</a:t>
                </a:r>
              </a:p>
              <a:p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Avenir Book" charset="0"/>
                    <a:cs typeface="Arial" panose="020B0604020202020204" pitchFamily="34" charset="0"/>
                  </a:rPr>
                  <a:t>Familiarity?</a:t>
                </a:r>
              </a:p>
            </p:txBody>
          </p:sp>
        </p:grp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DBCDD4D8-9D38-4E4A-B282-9B7666A35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113" y="3220837"/>
              <a:ext cx="1188720" cy="950976"/>
            </a:xfrm>
            <a:prstGeom prst="roundRect">
              <a:avLst>
                <a:gd name="adj" fmla="val 9206"/>
              </a:avLst>
            </a:prstGeom>
            <a:solidFill>
              <a:srgbClr val="EE7F05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457200" tIns="457200" rIns="457200" bIns="4572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273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9451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1070831-154D-77CC-BE12-55E643DF5A1F}"/>
              </a:ext>
            </a:extLst>
          </p:cNvPr>
          <p:cNvGrpSpPr/>
          <p:nvPr/>
        </p:nvGrpSpPr>
        <p:grpSpPr>
          <a:xfrm>
            <a:off x="385870" y="2298452"/>
            <a:ext cx="11177116" cy="3737651"/>
            <a:chOff x="385870" y="2298452"/>
            <a:chExt cx="11177116" cy="3737651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37FAD437-18B2-3E9B-6561-2E9C6ED3C0C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5870" y="4720575"/>
              <a:ext cx="774244" cy="69612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457200" tIns="457200" rIns="457200" bIns="4572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273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400" dirty="0">
                  <a:solidFill>
                    <a:srgbClr val="000000"/>
                  </a:solidFill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rPr>
                <a:t>B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endParaRP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B89B1CA2-1300-C765-D788-1C76DEE933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60114" y="3946591"/>
              <a:ext cx="1267579" cy="1643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8E6A2278-4BA2-B83F-D21F-D2F21AA4FE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7693" y="3413454"/>
              <a:ext cx="4766016" cy="1230605"/>
            </a:xfrm>
            <a:prstGeom prst="roundRect">
              <a:avLst>
                <a:gd name="adj" fmla="val 9206"/>
              </a:avLst>
            </a:prstGeom>
            <a:solidFill>
              <a:srgbClr val="EE7F05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457200" tIns="457200" rIns="457200" bIns="4572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273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rPr>
                <a:t>Clarinet</a:t>
              </a:r>
              <a:r>
                <a:rPr lang="en-US" sz="2400" dirty="0">
                  <a:solidFill>
                    <a:srgbClr val="000000"/>
                  </a:solidFill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rPr>
                <a:t> Melody from</a:t>
              </a:r>
            </a:p>
            <a:p>
              <a:pPr marL="0" marR="0" indent="0" algn="ctr" defTabSz="1273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400" dirty="0">
                  <a:solidFill>
                    <a:srgbClr val="000000"/>
                  </a:solidFill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rPr>
                <a:t>Exposure phase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endParaRP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A9E45FC2-2E6D-87E3-AFC9-DB5F3AE86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7382" y="4738326"/>
              <a:ext cx="4766016" cy="1230605"/>
            </a:xfrm>
            <a:prstGeom prst="roundRect">
              <a:avLst>
                <a:gd name="adj" fmla="val 9206"/>
              </a:avLst>
            </a:prstGeom>
            <a:solidFill>
              <a:srgbClr val="EE7F05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457200" tIns="457200" rIns="457200" bIns="4572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273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rPr>
                <a:t>Violin Melody from</a:t>
              </a:r>
            </a:p>
            <a:p>
              <a:pPr marL="0" marR="0" indent="0" algn="ctr" defTabSz="1273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400" dirty="0">
                  <a:solidFill>
                    <a:srgbClr val="000000"/>
                  </a:solidFill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rPr>
                <a:t>Exposure phase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endParaRP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5AA48AC8-4071-2A5A-03D9-AF437507E64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5870" y="3762860"/>
              <a:ext cx="774244" cy="69612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457200" tIns="457200" rIns="457200" bIns="4572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273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400" dirty="0">
                  <a:solidFill>
                    <a:srgbClr val="000000"/>
                  </a:solidFill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rPr>
                <a:t>A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1BB40CC-50CD-E57D-0453-CD52EC3F0E9B}"/>
                </a:ext>
              </a:extLst>
            </p:cNvPr>
            <p:cNvSpPr/>
            <p:nvPr/>
          </p:nvSpPr>
          <p:spPr>
            <a:xfrm>
              <a:off x="7253106" y="3475655"/>
              <a:ext cx="1678488" cy="11062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6611C71-C0F4-A994-6FE1-6E06A0144344}"/>
                </a:ext>
              </a:extLst>
            </p:cNvPr>
            <p:cNvSpPr/>
            <p:nvPr/>
          </p:nvSpPr>
          <p:spPr>
            <a:xfrm>
              <a:off x="7255194" y="4805499"/>
              <a:ext cx="1678488" cy="11062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CF05AC0-82B7-EC13-FF55-1FA99042CFAE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1160114" y="5086390"/>
              <a:ext cx="1257268" cy="2672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10B748B-E2EF-C43E-9884-75C5D33774FA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8171730" y="3839448"/>
              <a:ext cx="1513764" cy="1837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716E8447-1D98-8D0A-11ED-D13ECFD5E8EC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3025" y="4805498"/>
              <a:ext cx="1877492" cy="1230605"/>
            </a:xfrm>
            <a:prstGeom prst="roundRect">
              <a:avLst>
                <a:gd name="adj" fmla="val 9206"/>
              </a:avLst>
            </a:prstGeom>
            <a:pattFill prst="pct90">
              <a:fgClr>
                <a:srgbClr val="EE7F05"/>
              </a:fgClr>
              <a:bgClr>
                <a:schemeClr val="tx2"/>
              </a:bgClr>
            </a:patt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457200" tIns="457200" rIns="457200" bIns="4572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273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rPr>
                <a:t>Altered Ending</a:t>
              </a:r>
            </a:p>
            <a:p>
              <a:pPr marL="0" marR="0" indent="0" algn="ctr" defTabSz="1273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rPr>
                <a:t>+</a:t>
              </a:r>
            </a:p>
            <a:p>
              <a:pPr marL="0" marR="0" indent="0" algn="ctr" defTabSz="1273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rPr>
                <a:t>Memory cue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93DDB3F-4293-41B9-D123-F4DB4D9AF3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71730" y="5496122"/>
              <a:ext cx="1513764" cy="1305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BB2E469A-EE73-4530-A7D5-1F3E63E12CAC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5494" y="3407876"/>
              <a:ext cx="1877492" cy="1230605"/>
            </a:xfrm>
            <a:prstGeom prst="roundRect">
              <a:avLst>
                <a:gd name="adj" fmla="val 9206"/>
              </a:avLst>
            </a:prstGeom>
            <a:solidFill>
              <a:srgbClr val="EE7F05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457200" tIns="457200" rIns="457200" bIns="4572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273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rPr>
                <a:t>Original Ending </a:t>
              </a:r>
              <a:r>
                <a:rPr kumimoji="0" lang="en-US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rPr>
                <a:t>+</a:t>
              </a:r>
            </a:p>
            <a:p>
              <a:pPr marL="0" marR="0" indent="0" algn="ctr" defTabSz="12731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rPr>
                <a:t>Memory cue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F80C442-ADA4-85A6-A0E8-7ACC0C910243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1160114" y="4110924"/>
              <a:ext cx="1282434" cy="881201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2CD4737-52A7-759B-6A5C-03BDB40F9C11}"/>
                </a:ext>
              </a:extLst>
            </p:cNvPr>
            <p:cNvCxnSpPr>
              <a:cxnSpLocks/>
              <a:stCxn id="5" idx="3"/>
              <a:endCxn id="7" idx="1"/>
            </p:cNvCxnSpPr>
            <p:nvPr/>
          </p:nvCxnSpPr>
          <p:spPr>
            <a:xfrm flipV="1">
              <a:off x="1160114" y="4028757"/>
              <a:ext cx="1267579" cy="1039882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9FC4F98-9946-0CF8-F349-3697BF0FCDD9}"/>
                </a:ext>
              </a:extLst>
            </p:cNvPr>
            <p:cNvCxnSpPr>
              <a:cxnSpLocks/>
            </p:cNvCxnSpPr>
            <p:nvPr/>
          </p:nvCxnSpPr>
          <p:spPr>
            <a:xfrm>
              <a:off x="8171730" y="4339524"/>
              <a:ext cx="1513764" cy="871609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01BD505-16E4-8EEF-CCE9-513DDFF47D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89383" y="4092813"/>
              <a:ext cx="1496111" cy="96837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D1033FD-3997-1FEB-FB38-EBB27747FF0F}"/>
                </a:ext>
              </a:extLst>
            </p:cNvPr>
            <p:cNvSpPr txBox="1"/>
            <p:nvPr/>
          </p:nvSpPr>
          <p:spPr>
            <a:xfrm>
              <a:off x="3300094" y="2298452"/>
              <a:ext cx="4391330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600" b="1" dirty="0">
                  <a:solidFill>
                    <a:srgbClr val="000000"/>
                  </a:solidFill>
                  <a:latin typeface="Arial" panose="020B0604020202020204" pitchFamily="34" charset="0"/>
                  <a:ea typeface="Avenir Book" charset="0"/>
                  <a:cs typeface="Arial" panose="020B0604020202020204" pitchFamily="34" charset="0"/>
                </a:rPr>
                <a:t>Phase 2</a:t>
              </a:r>
            </a:p>
            <a:p>
              <a:pPr algn="ctr"/>
              <a:r>
                <a:rPr lang="en-US" sz="2400" dirty="0">
                  <a:solidFill>
                    <a:srgbClr val="000000"/>
                  </a:solidFill>
                  <a:latin typeface="Arial" panose="020B0604020202020204" pitchFamily="34" charset="0"/>
                  <a:ea typeface="Avenir Book" charset="0"/>
                  <a:cs typeface="Arial" panose="020B0604020202020204" pitchFamily="34" charset="0"/>
                </a:rPr>
                <a:t>(Reinforcement Learning Task)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5548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F004380D-14BC-71EA-D49E-AC7BF98CADF2}"/>
              </a:ext>
            </a:extLst>
          </p:cNvPr>
          <p:cNvGrpSpPr/>
          <p:nvPr/>
        </p:nvGrpSpPr>
        <p:grpSpPr>
          <a:xfrm>
            <a:off x="2669059" y="1533292"/>
            <a:ext cx="6524368" cy="4674301"/>
            <a:chOff x="2669059" y="1533292"/>
            <a:chExt cx="6524368" cy="467430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AA8CE73-B1E2-5220-EE67-89BCEA392B7F}"/>
                </a:ext>
              </a:extLst>
            </p:cNvPr>
            <p:cNvGrpSpPr/>
            <p:nvPr/>
          </p:nvGrpSpPr>
          <p:grpSpPr>
            <a:xfrm>
              <a:off x="2669059" y="1533292"/>
              <a:ext cx="6524368" cy="4674301"/>
              <a:chOff x="8075891" y="2076110"/>
              <a:chExt cx="3157154" cy="4108850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40A5B85-F2B7-82E0-FD17-1CA9ED9741AC}"/>
                  </a:ext>
                </a:extLst>
              </p:cNvPr>
              <p:cNvSpPr txBox="1"/>
              <p:nvPr/>
            </p:nvSpPr>
            <p:spPr>
              <a:xfrm>
                <a:off x="8075891" y="2076110"/>
                <a:ext cx="3157154" cy="7575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6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Avenir Book" charset="0"/>
                    <a:cs typeface="Arial" panose="020B0604020202020204" pitchFamily="34" charset="0"/>
                  </a:rPr>
                  <a:t>Phase 3</a:t>
                </a:r>
              </a:p>
              <a:p>
                <a:pPr algn="ctr"/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Avenir Book" charset="0"/>
                    <a:cs typeface="Arial" panose="020B0604020202020204" pitchFamily="34" charset="0"/>
                  </a:rPr>
                  <a:t>(Surprise Memory Test)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F89FD1A-7303-1DB6-2117-FD8671233BC7}"/>
                  </a:ext>
                </a:extLst>
              </p:cNvPr>
              <p:cNvSpPr txBox="1"/>
              <p:nvPr/>
            </p:nvSpPr>
            <p:spPr>
              <a:xfrm>
                <a:off x="8305800" y="4805182"/>
                <a:ext cx="2927245" cy="1379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Avenir Book" charset="0"/>
                    <a:cs typeface="Arial" panose="020B0604020202020204" pitchFamily="34" charset="0"/>
                  </a:rPr>
                  <a:t>Definitely saw, Maybe Saw, Maybe Didn’t See, Definitely Didn’t See</a:t>
                </a:r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D4EA395-CE08-8343-7260-164FCE50183C}"/>
                </a:ext>
              </a:extLst>
            </p:cNvPr>
            <p:cNvSpPr/>
            <p:nvPr/>
          </p:nvSpPr>
          <p:spPr>
            <a:xfrm>
              <a:off x="4211595" y="2395066"/>
              <a:ext cx="3768810" cy="22428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Memory Cue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0647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67</Words>
  <Application>Microsoft Macintosh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TEAM task schematics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task schematics</dc:title>
  <dc:creator>Nicholas Kathios</dc:creator>
  <cp:lastModifiedBy>Nicholas Kathios</cp:lastModifiedBy>
  <cp:revision>1</cp:revision>
  <dcterms:created xsi:type="dcterms:W3CDTF">2023-12-05T19:07:21Z</dcterms:created>
  <dcterms:modified xsi:type="dcterms:W3CDTF">2023-12-05T19:16:10Z</dcterms:modified>
</cp:coreProperties>
</file>