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5" r:id="rId4"/>
    <p:sldId id="266" r:id="rId5"/>
    <p:sldId id="257" r:id="rId6"/>
    <p:sldId id="258" r:id="rId7"/>
    <p:sldId id="267" r:id="rId8"/>
    <p:sldId id="259" r:id="rId9"/>
    <p:sldId id="26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1"/>
    <p:restoredTop sz="95603"/>
  </p:normalViewPr>
  <p:slideViewPr>
    <p:cSldViewPr snapToGrid="0">
      <p:cViewPr varScale="1">
        <p:scale>
          <a:sx n="101" d="100"/>
          <a:sy n="10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0DE22-8EB4-A842-81DB-4420B7344D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3139F-56CF-E940-954B-77D17CA4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account for the fact that there are more questions on Unhealthy compared to Healthy?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3139F-56CF-E940-954B-77D17CA4B5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Secondary analyses of using subscales of escapism [pos &amp; neg]; interaction with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pos+neg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but with just AIMS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3139F-56CF-E940-954B-77D17CA4B5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38A2-ED1B-64F8-86BD-4EA1F6766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8F4AD-75F3-D006-E668-D42BAC856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913A-C3E2-3C60-1609-B3B01DE5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40C0-A909-87CD-52F8-7A1321CA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B99D-AA41-1CB4-580A-4DBC5460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F735-8307-2AFB-CBF0-264FCC0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435B3-4637-A410-9FD4-3B1A7333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EE3D-CD46-F799-E146-4F4CBAF7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7FF2-B7DB-7AB3-8788-9DA3600A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B814-B23C-46BC-AE5F-01C6A1F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67F88-3032-1B00-E3B0-41E69BB5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4337F-6D74-7C60-747F-0EE020433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2D37-9097-C9CB-A8CA-3027BDD3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A831-2938-A837-9D56-C5255F99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6B07-021C-BF48-B4F8-E5E27D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BB3F-2348-D2B8-9089-79313856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DD4E-7E77-CA92-E2D6-EC3DFF7C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2B2B-D07A-1BF3-8C8D-953487A0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94D5-CE19-2DE9-85FF-CC3CFAA2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FBCE-E07E-1DF5-068C-59617FC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7B1B-8B60-1213-C7D1-2A94FE7A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D00F-CCE4-4801-0BB6-2D798DD6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F69A-F764-F571-CDFB-63ACBEFA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9676-0F8A-3834-C568-250A9BD1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B539-B7FD-AA98-8B7C-8554B468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3D28-8BD5-429B-CC14-C27C4643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13CD-21F2-0961-C829-2734EC3EE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625F-5049-E733-911C-A0E56B99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755E-6097-733F-EB9A-4E3A545C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50633-C027-8DF2-0AB4-64D4EAE7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960E-37B2-C684-38AB-59629BF1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E550-DF15-1691-E1CD-01DB8B7C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EE5C-F13C-6844-AE00-C238A3E6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C90A6-C042-CA29-7F2F-F531F517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29982-3034-299A-261E-67DCF22A4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0F244-E2B0-E03E-C568-AA0A30BD3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5BA70-3BA8-01B1-0DA9-AC6FF20B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84B2D-327D-8D7F-824F-6745D18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1BAA1-6753-9398-A9DD-09CD4F3E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2A90-54F4-C7D7-28A6-7C30DA0A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23F78-9CFD-E488-47A8-093202A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BA8B-0ADA-CDA2-9F32-F0AEBF1B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E0CBC-646A-CB47-3A54-0D50A227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1D8EB-062C-2538-81E2-67FF52A3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38DCA-90B5-CD8B-06CA-3A1C578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38225-CDF7-CC81-0DE5-2FFEE7DE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764B-B0E4-C759-53E0-396834E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13AD-7247-C66B-CC52-20007016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60B89-2B10-7694-10FA-32A14A82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8405E-C6DC-9D40-229D-4388617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5929A-C8F7-D015-B614-9065A457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821C2-F6F7-B25D-C80D-76C1031E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78D-7DCB-5EE8-1E35-98CEDBA4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C8217-F74F-23AF-EC5A-B100A6F6A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91A9A-772D-1DB2-44B8-F1644EB1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8B8BF-CF82-3B2C-2CD6-2EE58E2C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75605-4304-E405-0876-CC87698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2253-6CCE-5DF8-6924-A605245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41E0D-6FEB-4289-4EF8-35380154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1248C-6DD6-4E55-33DE-1FED04D0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CE68-2A4D-831A-0441-D664EB716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3AA0-5CD8-A64D-B5E6-377EEDA896B2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32E6-B5D8-7DBC-EAD2-7291624E1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4D65-8D50-F2D2-19ED-BF24C84C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D7E0-3745-C268-1621-DFA746E11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AIMS Paper Figures</a:t>
            </a:r>
          </a:p>
        </p:txBody>
      </p:sp>
    </p:spTree>
    <p:extLst>
      <p:ext uri="{BB962C8B-B14F-4D97-AF65-F5344CB8AC3E}">
        <p14:creationId xmlns:p14="http://schemas.microsoft.com/office/powerpoint/2010/main" val="252160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96C7-BDD1-98A1-BB24-B9AC7FEB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Conceptual replication of CHAOS &amp; threat associations with absorption (via AIMS)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53FC9-EF33-66A7-656E-7FC502F9B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8" b="12960"/>
          <a:stretch/>
        </p:blipFill>
        <p:spPr>
          <a:xfrm>
            <a:off x="3272140" y="1906241"/>
            <a:ext cx="6201044" cy="44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1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7E66-9999-1D14-D0E7-3A0F3950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into music associated with using music for escapism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CF1D-1B20-829C-75A0-0E4AE579B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48" y="2161691"/>
            <a:ext cx="5481104" cy="38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C297-C22E-60CC-8F6A-9C0AB815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mediates the relationship between CHAOS and resilience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8EBE1-D671-B28C-6D61-6737521F1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5" b="58712"/>
          <a:stretch/>
        </p:blipFill>
        <p:spPr>
          <a:xfrm>
            <a:off x="3564075" y="2273000"/>
            <a:ext cx="5063850" cy="42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663C-931B-F83B-124B-7C72804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Study 1</a:t>
            </a:r>
            <a:br>
              <a:rPr lang="en-US" dirty="0"/>
            </a:br>
            <a:r>
              <a:rPr lang="en-US" dirty="0"/>
              <a:t>move to conceptual organization</a:t>
            </a:r>
          </a:p>
        </p:txBody>
      </p:sp>
    </p:spTree>
    <p:extLst>
      <p:ext uri="{BB962C8B-B14F-4D97-AF65-F5344CB8AC3E}">
        <p14:creationId xmlns:p14="http://schemas.microsoft.com/office/powerpoint/2010/main" val="116764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4B05-007E-DBB2-DFA3-57CF9C27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D2FA-8EFC-A499-672E-2EE15688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ELA → lower resilience + higher trait anxiety 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Correlation matrix (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eBMRQ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ELA) [study 1]: four block figure (AIMS + threat for both)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Correlation (?) replication (conceptual replication w/ AIMS → threat + chaos) [study 2]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HUMS ~ absorption [try study 2]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Escapsim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~ BMRQ + AIMS subscales (only sig. ‘Predictor’ is AIMS; use full score. Secondary analyses of using subscales of escapism [pos &amp; neg]; interaction with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pos+neg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but with just AIMS)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Absorption → resilience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Mediation model (CHAOS - AIMS - resilience) / (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STAI)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N.s. for just childhood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Significant for adolescence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CHAOS mediation remained sig w/ age as a covariate (cite music reward decreasing of age/retrospective reporting could be confound)</a:t>
            </a:r>
          </a:p>
        </p:txBody>
      </p:sp>
    </p:spTree>
    <p:extLst>
      <p:ext uri="{BB962C8B-B14F-4D97-AF65-F5344CB8AC3E}">
        <p14:creationId xmlns:p14="http://schemas.microsoft.com/office/powerpoint/2010/main" val="307142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8911-70F8-9B00-7555-BB144162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 &amp; Mental Health Outcomes Table</a:t>
            </a:r>
          </a:p>
        </p:txBody>
      </p:sp>
      <p:pic>
        <p:nvPicPr>
          <p:cNvPr id="5" name="Picture 4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5D4C5A96-72E1-9B1D-7F2B-A95B701D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43" y="1419678"/>
            <a:ext cx="7772400" cy="463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6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2CE0-EDFF-4F9C-0961-9AD3EC44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365125"/>
            <a:ext cx="10913533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All dimensions of ELA are positively associated with reports of absorption into music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FBDDA-037C-2015-C51F-DCE5655D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50" y="-330203"/>
            <a:ext cx="7518406" cy="75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0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58B9-412E-B46D-88D1-39CBCC17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Study 1: Absorption related to both healthy + unhealthy music usage, but more strongly associated with healthy music usage</a:t>
            </a:r>
            <a:endParaRPr lang="en-US" sz="3200" dirty="0"/>
          </a:p>
        </p:txBody>
      </p:sp>
      <p:pic>
        <p:nvPicPr>
          <p:cNvPr id="12" name="Picture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6917EA8-5D49-C9C9-8EBB-EA2659D6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574800"/>
            <a:ext cx="50546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0345-97BC-7CC5-DC57-E4DB3EFC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Study 2 Conceptual Replication</a:t>
            </a:r>
          </a:p>
        </p:txBody>
      </p:sp>
      <p:pic>
        <p:nvPicPr>
          <p:cNvPr id="12" name="Picture 11" descr="A graph of a music score&#10;&#10;Description automatically generated with medium confidence">
            <a:extLst>
              <a:ext uri="{FF2B5EF4-FFF2-40B4-BE49-F238E27FC236}">
                <a16:creationId xmlns:a16="http://schemas.microsoft.com/office/drawing/2014/main" id="{3A252C55-C523-F653-E375-06ADDCBA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325563"/>
            <a:ext cx="5092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6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92B0-B777-087E-FF15-B5A5D74C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9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also positively related to resilience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49EC7-DE02-BDEC-6831-A657A05FE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92" y="1934159"/>
            <a:ext cx="4340352" cy="43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0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4D18-01E5-31EC-7C9A-668060D4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Study 2</a:t>
            </a:r>
          </a:p>
        </p:txBody>
      </p:sp>
    </p:spTree>
    <p:extLst>
      <p:ext uri="{BB962C8B-B14F-4D97-AF65-F5344CB8AC3E}">
        <p14:creationId xmlns:p14="http://schemas.microsoft.com/office/powerpoint/2010/main" val="363895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285</Words>
  <Application>Microsoft Macintosh PowerPoint</Application>
  <PresentationFormat>Widescreen</PresentationFormat>
  <Paragraphs>26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AIMS Paper Figures</vt:lpstr>
      <vt:lpstr>Study 1 move to conceptual organization</vt:lpstr>
      <vt:lpstr>Results Outline</vt:lpstr>
      <vt:lpstr>ELA &amp; Mental Health Outcomes Table</vt:lpstr>
      <vt:lpstr>All dimensions of ELA are positively associated with reports of absorption into music </vt:lpstr>
      <vt:lpstr>Study 1: Absorption related to both healthy + unhealthy music usage, but more strongly associated with healthy music usage</vt:lpstr>
      <vt:lpstr>Study 2 Conceptual Replication</vt:lpstr>
      <vt:lpstr>Absorption also positively related to resilience</vt:lpstr>
      <vt:lpstr>Study 2</vt:lpstr>
      <vt:lpstr>Conceptual replication of CHAOS &amp; threat associations with absorption (via AIMS)</vt:lpstr>
      <vt:lpstr>Absorption into music associated with using music for escapism </vt:lpstr>
      <vt:lpstr>Absorption mediates the relationship between CHAOS and resilience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 Paper Figures</dc:title>
  <dc:creator>Nicholas Kathios</dc:creator>
  <cp:lastModifiedBy>Nicholas Kathios</cp:lastModifiedBy>
  <cp:revision>8</cp:revision>
  <dcterms:created xsi:type="dcterms:W3CDTF">2023-09-28T02:41:43Z</dcterms:created>
  <dcterms:modified xsi:type="dcterms:W3CDTF">2023-11-08T19:13:16Z</dcterms:modified>
</cp:coreProperties>
</file>