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0175200" cy="40233600"/>
  <p:notesSz cx="6858000" cy="9144000"/>
  <p:embeddedFontLst>
    <p:embeddedFont>
      <p:font typeface="Calibri" panose="020F0502020204030204" pitchFamily="3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gUZ/EanI988gELEzf8evnhnh3My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43ED59-20C7-4FDF-8DCA-8A14D1AA1C8C}" name="Microsoft Office User" initials="MOU" userId="Microsoft Office User" providerId="None"/>
  <p188:author id="{69476EAC-FB54-8C2F-AB79-40A1C2D50B41}" name="Nicholas Kathios" initials="NK" userId="S::kathios.n@northeastern.edu::77c2cf40-b9b3-4832-a38c-f57aba02b30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A99A4"/>
    <a:srgbClr val="E7D3E1"/>
    <a:srgbClr val="9A0000"/>
    <a:srgbClr val="CB86BA"/>
    <a:srgbClr val="CFC6D8"/>
    <a:srgbClr val="159BD4"/>
    <a:srgbClr val="161693"/>
    <a:srgbClr val="F50005"/>
    <a:srgbClr val="136E12"/>
    <a:srgbClr val="616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393"/>
    <p:restoredTop sz="96296"/>
  </p:normalViewPr>
  <p:slideViewPr>
    <p:cSldViewPr snapToGrid="0" snapToObjects="1">
      <p:cViewPr>
        <p:scale>
          <a:sx n="40" d="100"/>
          <a:sy n="40" d="100"/>
        </p:scale>
        <p:origin x="2040" y="-2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5" Type="http://schemas.openxmlformats.org/officeDocument/2006/relationships/theme" Target="theme/theme1.xml"/><Relationship Id="rId4"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82" name="Google Shape;82;p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263140" y="6584529"/>
            <a:ext cx="25648920" cy="1400725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1980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3771900" y="21131957"/>
            <a:ext cx="22631400" cy="971380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300"/>
              </a:spcBef>
              <a:spcAft>
                <a:spcPts val="0"/>
              </a:spcAft>
              <a:buClr>
                <a:schemeClr val="dk1"/>
              </a:buClr>
              <a:buSzPts val="11520"/>
              <a:buNone/>
              <a:defRPr sz="7920"/>
            </a:lvl1pPr>
            <a:lvl2pPr lvl="1" algn="ctr">
              <a:lnSpc>
                <a:spcPct val="90000"/>
              </a:lnSpc>
              <a:spcBef>
                <a:spcPts val="1650"/>
              </a:spcBef>
              <a:spcAft>
                <a:spcPts val="0"/>
              </a:spcAft>
              <a:buClr>
                <a:schemeClr val="dk1"/>
              </a:buClr>
              <a:buSzPts val="9600"/>
              <a:buNone/>
              <a:defRPr sz="6600"/>
            </a:lvl2pPr>
            <a:lvl3pPr lvl="2" algn="ctr">
              <a:lnSpc>
                <a:spcPct val="90000"/>
              </a:lnSpc>
              <a:spcBef>
                <a:spcPts val="1650"/>
              </a:spcBef>
              <a:spcAft>
                <a:spcPts val="0"/>
              </a:spcAft>
              <a:buClr>
                <a:schemeClr val="dk1"/>
              </a:buClr>
              <a:buSzPts val="8640"/>
              <a:buNone/>
              <a:defRPr sz="5940"/>
            </a:lvl3pPr>
            <a:lvl4pPr lvl="3" algn="ctr">
              <a:lnSpc>
                <a:spcPct val="90000"/>
              </a:lnSpc>
              <a:spcBef>
                <a:spcPts val="1650"/>
              </a:spcBef>
              <a:spcAft>
                <a:spcPts val="0"/>
              </a:spcAft>
              <a:buClr>
                <a:schemeClr val="dk1"/>
              </a:buClr>
              <a:buSzPts val="7680"/>
              <a:buNone/>
              <a:defRPr sz="5280"/>
            </a:lvl4pPr>
            <a:lvl5pPr lvl="4" algn="ctr">
              <a:lnSpc>
                <a:spcPct val="90000"/>
              </a:lnSpc>
              <a:spcBef>
                <a:spcPts val="1650"/>
              </a:spcBef>
              <a:spcAft>
                <a:spcPts val="0"/>
              </a:spcAft>
              <a:buClr>
                <a:schemeClr val="dk1"/>
              </a:buClr>
              <a:buSzPts val="7680"/>
              <a:buNone/>
              <a:defRPr sz="5280"/>
            </a:lvl5pPr>
            <a:lvl6pPr lvl="5" algn="ctr">
              <a:lnSpc>
                <a:spcPct val="90000"/>
              </a:lnSpc>
              <a:spcBef>
                <a:spcPts val="1650"/>
              </a:spcBef>
              <a:spcAft>
                <a:spcPts val="0"/>
              </a:spcAft>
              <a:buClr>
                <a:schemeClr val="dk1"/>
              </a:buClr>
              <a:buSzPts val="7680"/>
              <a:buNone/>
              <a:defRPr sz="5280"/>
            </a:lvl6pPr>
            <a:lvl7pPr lvl="6" algn="ctr">
              <a:lnSpc>
                <a:spcPct val="90000"/>
              </a:lnSpc>
              <a:spcBef>
                <a:spcPts val="1650"/>
              </a:spcBef>
              <a:spcAft>
                <a:spcPts val="0"/>
              </a:spcAft>
              <a:buClr>
                <a:schemeClr val="dk1"/>
              </a:buClr>
              <a:buSzPts val="7680"/>
              <a:buNone/>
              <a:defRPr sz="5280"/>
            </a:lvl7pPr>
            <a:lvl8pPr lvl="7" algn="ctr">
              <a:lnSpc>
                <a:spcPct val="90000"/>
              </a:lnSpc>
              <a:spcBef>
                <a:spcPts val="1650"/>
              </a:spcBef>
              <a:spcAft>
                <a:spcPts val="0"/>
              </a:spcAft>
              <a:buClr>
                <a:schemeClr val="dk1"/>
              </a:buClr>
              <a:buSzPts val="7680"/>
              <a:buNone/>
              <a:defRPr sz="5280"/>
            </a:lvl8pPr>
            <a:lvl9pPr lvl="8" algn="ctr">
              <a:lnSpc>
                <a:spcPct val="90000"/>
              </a:lnSpc>
              <a:spcBef>
                <a:spcPts val="1650"/>
              </a:spcBef>
              <a:spcAft>
                <a:spcPts val="0"/>
              </a:spcAft>
              <a:buClr>
                <a:schemeClr val="dk1"/>
              </a:buClr>
              <a:buSzPts val="7680"/>
              <a:buNone/>
              <a:defRPr sz="5280"/>
            </a:lvl9pPr>
          </a:lstStyle>
          <a:p>
            <a:endParaRPr/>
          </a:p>
        </p:txBody>
      </p:sp>
      <p:sp>
        <p:nvSpPr>
          <p:cNvPr id="14" name="Google Shape;14;p3"/>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2074545" y="10710335"/>
            <a:ext cx="12824460" cy="255278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15276195" y="10710335"/>
            <a:ext cx="12824460" cy="255278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2078474"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2078479" y="9862824"/>
            <a:ext cx="12765522" cy="4833618"/>
          </a:xfrm>
          <a:prstGeom prst="rect">
            <a:avLst/>
          </a:prstGeom>
          <a:noFill/>
          <a:ln>
            <a:noFill/>
          </a:ln>
        </p:spPr>
        <p:txBody>
          <a:bodyPr spcFirstLastPara="1" wrap="square" lIns="91425" tIns="45700" rIns="91425" bIns="45700" anchor="b" anchorCtr="0">
            <a:normAutofit/>
          </a:bodyPr>
          <a:lstStyle>
            <a:lvl1pPr marL="314378" lvl="0" indent="-157190" algn="l">
              <a:lnSpc>
                <a:spcPct val="90000"/>
              </a:lnSpc>
              <a:spcBef>
                <a:spcPts val="3300"/>
              </a:spcBef>
              <a:spcAft>
                <a:spcPts val="0"/>
              </a:spcAft>
              <a:buClr>
                <a:schemeClr val="dk1"/>
              </a:buClr>
              <a:buSzPts val="11520"/>
              <a:buNone/>
              <a:defRPr sz="7920" b="1"/>
            </a:lvl1pPr>
            <a:lvl2pPr marL="628756" lvl="1" indent="-157190" algn="l">
              <a:lnSpc>
                <a:spcPct val="90000"/>
              </a:lnSpc>
              <a:spcBef>
                <a:spcPts val="1650"/>
              </a:spcBef>
              <a:spcAft>
                <a:spcPts val="0"/>
              </a:spcAft>
              <a:buClr>
                <a:schemeClr val="dk1"/>
              </a:buClr>
              <a:buSzPts val="9600"/>
              <a:buNone/>
              <a:defRPr sz="6600" b="1"/>
            </a:lvl2pPr>
            <a:lvl3pPr marL="943137" lvl="2" indent="-157190" algn="l">
              <a:lnSpc>
                <a:spcPct val="90000"/>
              </a:lnSpc>
              <a:spcBef>
                <a:spcPts val="1650"/>
              </a:spcBef>
              <a:spcAft>
                <a:spcPts val="0"/>
              </a:spcAft>
              <a:buClr>
                <a:schemeClr val="dk1"/>
              </a:buClr>
              <a:buSzPts val="8640"/>
              <a:buNone/>
              <a:defRPr sz="5940" b="1"/>
            </a:lvl3pPr>
            <a:lvl4pPr marL="1257515" lvl="3" indent="-157190" algn="l">
              <a:lnSpc>
                <a:spcPct val="90000"/>
              </a:lnSpc>
              <a:spcBef>
                <a:spcPts val="1650"/>
              </a:spcBef>
              <a:spcAft>
                <a:spcPts val="0"/>
              </a:spcAft>
              <a:buClr>
                <a:schemeClr val="dk1"/>
              </a:buClr>
              <a:buSzPts val="7680"/>
              <a:buNone/>
              <a:defRPr sz="5280" b="1"/>
            </a:lvl4pPr>
            <a:lvl5pPr marL="1571893" lvl="4" indent="-157190" algn="l">
              <a:lnSpc>
                <a:spcPct val="90000"/>
              </a:lnSpc>
              <a:spcBef>
                <a:spcPts val="1650"/>
              </a:spcBef>
              <a:spcAft>
                <a:spcPts val="0"/>
              </a:spcAft>
              <a:buClr>
                <a:schemeClr val="dk1"/>
              </a:buClr>
              <a:buSzPts val="7680"/>
              <a:buNone/>
              <a:defRPr sz="5280" b="1"/>
            </a:lvl5pPr>
            <a:lvl6pPr marL="1886272" lvl="5" indent="-157190" algn="l">
              <a:lnSpc>
                <a:spcPct val="90000"/>
              </a:lnSpc>
              <a:spcBef>
                <a:spcPts val="1650"/>
              </a:spcBef>
              <a:spcAft>
                <a:spcPts val="0"/>
              </a:spcAft>
              <a:buClr>
                <a:schemeClr val="dk1"/>
              </a:buClr>
              <a:buSzPts val="7680"/>
              <a:buNone/>
              <a:defRPr sz="5280" b="1"/>
            </a:lvl6pPr>
            <a:lvl7pPr marL="2200650" lvl="6" indent="-157190" algn="l">
              <a:lnSpc>
                <a:spcPct val="90000"/>
              </a:lnSpc>
              <a:spcBef>
                <a:spcPts val="1650"/>
              </a:spcBef>
              <a:spcAft>
                <a:spcPts val="0"/>
              </a:spcAft>
              <a:buClr>
                <a:schemeClr val="dk1"/>
              </a:buClr>
              <a:buSzPts val="7680"/>
              <a:buNone/>
              <a:defRPr sz="5280" b="1"/>
            </a:lvl7pPr>
            <a:lvl8pPr marL="2515030" lvl="7" indent="-157190" algn="l">
              <a:lnSpc>
                <a:spcPct val="90000"/>
              </a:lnSpc>
              <a:spcBef>
                <a:spcPts val="1650"/>
              </a:spcBef>
              <a:spcAft>
                <a:spcPts val="0"/>
              </a:spcAft>
              <a:buClr>
                <a:schemeClr val="dk1"/>
              </a:buClr>
              <a:buSzPts val="7680"/>
              <a:buNone/>
              <a:defRPr sz="5280" b="1"/>
            </a:lvl8pPr>
            <a:lvl9pPr marL="2829409" lvl="8" indent="-157190" algn="l">
              <a:lnSpc>
                <a:spcPct val="90000"/>
              </a:lnSpc>
              <a:spcBef>
                <a:spcPts val="1650"/>
              </a:spcBef>
              <a:spcAft>
                <a:spcPts val="0"/>
              </a:spcAft>
              <a:buClr>
                <a:schemeClr val="dk1"/>
              </a:buClr>
              <a:buSzPts val="7680"/>
              <a:buNone/>
              <a:defRPr sz="5280" b="1"/>
            </a:lvl9pPr>
          </a:lstStyle>
          <a:p>
            <a:endParaRPr/>
          </a:p>
        </p:txBody>
      </p:sp>
      <p:sp>
        <p:nvSpPr>
          <p:cNvPr id="39" name="Google Shape;39;p7"/>
          <p:cNvSpPr txBox="1">
            <a:spLocks noGrp="1"/>
          </p:cNvSpPr>
          <p:nvPr>
            <p:ph type="body" idx="2"/>
          </p:nvPr>
        </p:nvSpPr>
        <p:spPr>
          <a:xfrm>
            <a:off x="2078479" y="14696442"/>
            <a:ext cx="12765522" cy="216162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5276201" y="9862824"/>
            <a:ext cx="12828389" cy="4833618"/>
          </a:xfrm>
          <a:prstGeom prst="rect">
            <a:avLst/>
          </a:prstGeom>
          <a:noFill/>
          <a:ln>
            <a:noFill/>
          </a:ln>
        </p:spPr>
        <p:txBody>
          <a:bodyPr spcFirstLastPara="1" wrap="square" lIns="91425" tIns="45700" rIns="91425" bIns="45700" anchor="b" anchorCtr="0">
            <a:normAutofit/>
          </a:bodyPr>
          <a:lstStyle>
            <a:lvl1pPr marL="314378" lvl="0" indent="-157190" algn="l">
              <a:lnSpc>
                <a:spcPct val="90000"/>
              </a:lnSpc>
              <a:spcBef>
                <a:spcPts val="3300"/>
              </a:spcBef>
              <a:spcAft>
                <a:spcPts val="0"/>
              </a:spcAft>
              <a:buClr>
                <a:schemeClr val="dk1"/>
              </a:buClr>
              <a:buSzPts val="11520"/>
              <a:buNone/>
              <a:defRPr sz="7920" b="1"/>
            </a:lvl1pPr>
            <a:lvl2pPr marL="628756" lvl="1" indent="-157190" algn="l">
              <a:lnSpc>
                <a:spcPct val="90000"/>
              </a:lnSpc>
              <a:spcBef>
                <a:spcPts val="1650"/>
              </a:spcBef>
              <a:spcAft>
                <a:spcPts val="0"/>
              </a:spcAft>
              <a:buClr>
                <a:schemeClr val="dk1"/>
              </a:buClr>
              <a:buSzPts val="9600"/>
              <a:buNone/>
              <a:defRPr sz="6600" b="1"/>
            </a:lvl2pPr>
            <a:lvl3pPr marL="943137" lvl="2" indent="-157190" algn="l">
              <a:lnSpc>
                <a:spcPct val="90000"/>
              </a:lnSpc>
              <a:spcBef>
                <a:spcPts val="1650"/>
              </a:spcBef>
              <a:spcAft>
                <a:spcPts val="0"/>
              </a:spcAft>
              <a:buClr>
                <a:schemeClr val="dk1"/>
              </a:buClr>
              <a:buSzPts val="8640"/>
              <a:buNone/>
              <a:defRPr sz="5940" b="1"/>
            </a:lvl3pPr>
            <a:lvl4pPr marL="1257515" lvl="3" indent="-157190" algn="l">
              <a:lnSpc>
                <a:spcPct val="90000"/>
              </a:lnSpc>
              <a:spcBef>
                <a:spcPts val="1650"/>
              </a:spcBef>
              <a:spcAft>
                <a:spcPts val="0"/>
              </a:spcAft>
              <a:buClr>
                <a:schemeClr val="dk1"/>
              </a:buClr>
              <a:buSzPts val="7680"/>
              <a:buNone/>
              <a:defRPr sz="5280" b="1"/>
            </a:lvl4pPr>
            <a:lvl5pPr marL="1571893" lvl="4" indent="-157190" algn="l">
              <a:lnSpc>
                <a:spcPct val="90000"/>
              </a:lnSpc>
              <a:spcBef>
                <a:spcPts val="1650"/>
              </a:spcBef>
              <a:spcAft>
                <a:spcPts val="0"/>
              </a:spcAft>
              <a:buClr>
                <a:schemeClr val="dk1"/>
              </a:buClr>
              <a:buSzPts val="7680"/>
              <a:buNone/>
              <a:defRPr sz="5280" b="1"/>
            </a:lvl5pPr>
            <a:lvl6pPr marL="1886272" lvl="5" indent="-157190" algn="l">
              <a:lnSpc>
                <a:spcPct val="90000"/>
              </a:lnSpc>
              <a:spcBef>
                <a:spcPts val="1650"/>
              </a:spcBef>
              <a:spcAft>
                <a:spcPts val="0"/>
              </a:spcAft>
              <a:buClr>
                <a:schemeClr val="dk1"/>
              </a:buClr>
              <a:buSzPts val="7680"/>
              <a:buNone/>
              <a:defRPr sz="5280" b="1"/>
            </a:lvl6pPr>
            <a:lvl7pPr marL="2200650" lvl="6" indent="-157190" algn="l">
              <a:lnSpc>
                <a:spcPct val="90000"/>
              </a:lnSpc>
              <a:spcBef>
                <a:spcPts val="1650"/>
              </a:spcBef>
              <a:spcAft>
                <a:spcPts val="0"/>
              </a:spcAft>
              <a:buClr>
                <a:schemeClr val="dk1"/>
              </a:buClr>
              <a:buSzPts val="7680"/>
              <a:buNone/>
              <a:defRPr sz="5280" b="1"/>
            </a:lvl7pPr>
            <a:lvl8pPr marL="2515030" lvl="7" indent="-157190" algn="l">
              <a:lnSpc>
                <a:spcPct val="90000"/>
              </a:lnSpc>
              <a:spcBef>
                <a:spcPts val="1650"/>
              </a:spcBef>
              <a:spcAft>
                <a:spcPts val="0"/>
              </a:spcAft>
              <a:buClr>
                <a:schemeClr val="dk1"/>
              </a:buClr>
              <a:buSzPts val="7680"/>
              <a:buNone/>
              <a:defRPr sz="5280" b="1"/>
            </a:lvl8pPr>
            <a:lvl9pPr marL="2829409" lvl="8" indent="-157190" algn="l">
              <a:lnSpc>
                <a:spcPct val="90000"/>
              </a:lnSpc>
              <a:spcBef>
                <a:spcPts val="1650"/>
              </a:spcBef>
              <a:spcAft>
                <a:spcPts val="0"/>
              </a:spcAft>
              <a:buClr>
                <a:schemeClr val="dk1"/>
              </a:buClr>
              <a:buSzPts val="7680"/>
              <a:buNone/>
              <a:defRPr sz="5280" b="1"/>
            </a:lvl9pPr>
          </a:lstStyle>
          <a:p>
            <a:endParaRPr/>
          </a:p>
        </p:txBody>
      </p:sp>
      <p:sp>
        <p:nvSpPr>
          <p:cNvPr id="41" name="Google Shape;41;p7"/>
          <p:cNvSpPr txBox="1">
            <a:spLocks noGrp="1"/>
          </p:cNvSpPr>
          <p:nvPr>
            <p:ph type="body" idx="4"/>
          </p:nvPr>
        </p:nvSpPr>
        <p:spPr>
          <a:xfrm>
            <a:off x="15276201" y="14696442"/>
            <a:ext cx="12828389" cy="216162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078478" y="2682240"/>
            <a:ext cx="9732287" cy="93878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056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2828389" y="5792904"/>
            <a:ext cx="15276195" cy="28591933"/>
          </a:xfrm>
          <a:prstGeom prst="rect">
            <a:avLst/>
          </a:prstGeom>
          <a:noFill/>
          <a:ln>
            <a:noFill/>
          </a:ln>
        </p:spPr>
        <p:txBody>
          <a:bodyPr spcFirstLastPara="1" wrap="square" lIns="91425" tIns="45700" rIns="91425" bIns="45700" anchor="t" anchorCtr="0">
            <a:normAutofit/>
          </a:bodyPr>
          <a:lstStyle>
            <a:lvl1pPr marL="314378" lvl="0" indent="-827863" algn="l">
              <a:lnSpc>
                <a:spcPct val="90000"/>
              </a:lnSpc>
              <a:spcBef>
                <a:spcPts val="3300"/>
              </a:spcBef>
              <a:spcAft>
                <a:spcPts val="0"/>
              </a:spcAft>
              <a:buClr>
                <a:schemeClr val="dk1"/>
              </a:buClr>
              <a:buSzPts val="15360"/>
              <a:buChar char="•"/>
              <a:defRPr sz="10562"/>
            </a:lvl1pPr>
            <a:lvl2pPr marL="628756" lvl="1" indent="-744028" algn="l">
              <a:lnSpc>
                <a:spcPct val="90000"/>
              </a:lnSpc>
              <a:spcBef>
                <a:spcPts val="1650"/>
              </a:spcBef>
              <a:spcAft>
                <a:spcPts val="0"/>
              </a:spcAft>
              <a:buClr>
                <a:schemeClr val="dk1"/>
              </a:buClr>
              <a:buSzPts val="13440"/>
              <a:buChar char="•"/>
              <a:defRPr sz="9240"/>
            </a:lvl2pPr>
            <a:lvl3pPr marL="943137" lvl="2" indent="-660195" algn="l">
              <a:lnSpc>
                <a:spcPct val="90000"/>
              </a:lnSpc>
              <a:spcBef>
                <a:spcPts val="1650"/>
              </a:spcBef>
              <a:spcAft>
                <a:spcPts val="0"/>
              </a:spcAft>
              <a:buClr>
                <a:schemeClr val="dk1"/>
              </a:buClr>
              <a:buSzPts val="11520"/>
              <a:buChar char="•"/>
              <a:defRPr sz="7920"/>
            </a:lvl3pPr>
            <a:lvl4pPr marL="1257515" lvl="3" indent="-576360" algn="l">
              <a:lnSpc>
                <a:spcPct val="90000"/>
              </a:lnSpc>
              <a:spcBef>
                <a:spcPts val="1650"/>
              </a:spcBef>
              <a:spcAft>
                <a:spcPts val="0"/>
              </a:spcAft>
              <a:buClr>
                <a:schemeClr val="dk1"/>
              </a:buClr>
              <a:buSzPts val="9600"/>
              <a:buChar char="•"/>
              <a:defRPr sz="6600"/>
            </a:lvl4pPr>
            <a:lvl5pPr marL="1571893" lvl="4" indent="-576360" algn="l">
              <a:lnSpc>
                <a:spcPct val="90000"/>
              </a:lnSpc>
              <a:spcBef>
                <a:spcPts val="1650"/>
              </a:spcBef>
              <a:spcAft>
                <a:spcPts val="0"/>
              </a:spcAft>
              <a:buClr>
                <a:schemeClr val="dk1"/>
              </a:buClr>
              <a:buSzPts val="9600"/>
              <a:buChar char="•"/>
              <a:defRPr sz="6600"/>
            </a:lvl5pPr>
            <a:lvl6pPr marL="1886272" lvl="5" indent="-576360" algn="l">
              <a:lnSpc>
                <a:spcPct val="90000"/>
              </a:lnSpc>
              <a:spcBef>
                <a:spcPts val="1650"/>
              </a:spcBef>
              <a:spcAft>
                <a:spcPts val="0"/>
              </a:spcAft>
              <a:buClr>
                <a:schemeClr val="dk1"/>
              </a:buClr>
              <a:buSzPts val="9600"/>
              <a:buChar char="•"/>
              <a:defRPr sz="6600"/>
            </a:lvl6pPr>
            <a:lvl7pPr marL="2200650" lvl="6" indent="-576360" algn="l">
              <a:lnSpc>
                <a:spcPct val="90000"/>
              </a:lnSpc>
              <a:spcBef>
                <a:spcPts val="1650"/>
              </a:spcBef>
              <a:spcAft>
                <a:spcPts val="0"/>
              </a:spcAft>
              <a:buClr>
                <a:schemeClr val="dk1"/>
              </a:buClr>
              <a:buSzPts val="9600"/>
              <a:buChar char="•"/>
              <a:defRPr sz="6600"/>
            </a:lvl7pPr>
            <a:lvl8pPr marL="2515030" lvl="7" indent="-576360" algn="l">
              <a:lnSpc>
                <a:spcPct val="90000"/>
              </a:lnSpc>
              <a:spcBef>
                <a:spcPts val="1650"/>
              </a:spcBef>
              <a:spcAft>
                <a:spcPts val="0"/>
              </a:spcAft>
              <a:buClr>
                <a:schemeClr val="dk1"/>
              </a:buClr>
              <a:buSzPts val="9600"/>
              <a:buChar char="•"/>
              <a:defRPr sz="6600"/>
            </a:lvl8pPr>
            <a:lvl9pPr marL="2829409" lvl="8" indent="-576360" algn="l">
              <a:lnSpc>
                <a:spcPct val="90000"/>
              </a:lnSpc>
              <a:spcBef>
                <a:spcPts val="1650"/>
              </a:spcBef>
              <a:spcAft>
                <a:spcPts val="0"/>
              </a:spcAft>
              <a:buClr>
                <a:schemeClr val="dk1"/>
              </a:buClr>
              <a:buSzPts val="9600"/>
              <a:buChar char="•"/>
              <a:defRPr sz="6600"/>
            </a:lvl9pPr>
          </a:lstStyle>
          <a:p>
            <a:endParaRPr/>
          </a:p>
        </p:txBody>
      </p:sp>
      <p:sp>
        <p:nvSpPr>
          <p:cNvPr id="57" name="Google Shape;57;p10"/>
          <p:cNvSpPr txBox="1">
            <a:spLocks noGrp="1"/>
          </p:cNvSpPr>
          <p:nvPr>
            <p:ph type="body" idx="2"/>
          </p:nvPr>
        </p:nvSpPr>
        <p:spPr>
          <a:xfrm>
            <a:off x="2078478" y="12070082"/>
            <a:ext cx="9732287" cy="22361315"/>
          </a:xfrm>
          <a:prstGeom prst="rect">
            <a:avLst/>
          </a:prstGeom>
          <a:noFill/>
          <a:ln>
            <a:noFill/>
          </a:ln>
        </p:spPr>
        <p:txBody>
          <a:bodyPr spcFirstLastPara="1" wrap="square" lIns="91425" tIns="45700" rIns="91425" bIns="45700" anchor="t" anchorCtr="0">
            <a:normAutofit/>
          </a:bodyPr>
          <a:lstStyle>
            <a:lvl1pPr marL="314378" lvl="0" indent="-157190" algn="l">
              <a:lnSpc>
                <a:spcPct val="90000"/>
              </a:lnSpc>
              <a:spcBef>
                <a:spcPts val="3300"/>
              </a:spcBef>
              <a:spcAft>
                <a:spcPts val="0"/>
              </a:spcAft>
              <a:buClr>
                <a:schemeClr val="dk1"/>
              </a:buClr>
              <a:buSzPts val="7680"/>
              <a:buNone/>
              <a:defRPr sz="5280"/>
            </a:lvl1pPr>
            <a:lvl2pPr marL="628756" lvl="1" indent="-157190" algn="l">
              <a:lnSpc>
                <a:spcPct val="90000"/>
              </a:lnSpc>
              <a:spcBef>
                <a:spcPts val="1650"/>
              </a:spcBef>
              <a:spcAft>
                <a:spcPts val="0"/>
              </a:spcAft>
              <a:buClr>
                <a:schemeClr val="dk1"/>
              </a:buClr>
              <a:buSzPts val="6720"/>
              <a:buNone/>
              <a:defRPr sz="4620"/>
            </a:lvl2pPr>
            <a:lvl3pPr marL="943137" lvl="2" indent="-157190" algn="l">
              <a:lnSpc>
                <a:spcPct val="90000"/>
              </a:lnSpc>
              <a:spcBef>
                <a:spcPts val="1650"/>
              </a:spcBef>
              <a:spcAft>
                <a:spcPts val="0"/>
              </a:spcAft>
              <a:buClr>
                <a:schemeClr val="dk1"/>
              </a:buClr>
              <a:buSzPts val="5760"/>
              <a:buNone/>
              <a:defRPr sz="3960"/>
            </a:lvl3pPr>
            <a:lvl4pPr marL="1257515" lvl="3" indent="-157190" algn="l">
              <a:lnSpc>
                <a:spcPct val="90000"/>
              </a:lnSpc>
              <a:spcBef>
                <a:spcPts val="1650"/>
              </a:spcBef>
              <a:spcAft>
                <a:spcPts val="0"/>
              </a:spcAft>
              <a:buClr>
                <a:schemeClr val="dk1"/>
              </a:buClr>
              <a:buSzPts val="4800"/>
              <a:buNone/>
              <a:defRPr sz="3300"/>
            </a:lvl4pPr>
            <a:lvl5pPr marL="1571893" lvl="4" indent="-157190" algn="l">
              <a:lnSpc>
                <a:spcPct val="90000"/>
              </a:lnSpc>
              <a:spcBef>
                <a:spcPts val="1650"/>
              </a:spcBef>
              <a:spcAft>
                <a:spcPts val="0"/>
              </a:spcAft>
              <a:buClr>
                <a:schemeClr val="dk1"/>
              </a:buClr>
              <a:buSzPts val="4800"/>
              <a:buNone/>
              <a:defRPr sz="3300"/>
            </a:lvl5pPr>
            <a:lvl6pPr marL="1886272" lvl="5" indent="-157190" algn="l">
              <a:lnSpc>
                <a:spcPct val="90000"/>
              </a:lnSpc>
              <a:spcBef>
                <a:spcPts val="1650"/>
              </a:spcBef>
              <a:spcAft>
                <a:spcPts val="0"/>
              </a:spcAft>
              <a:buClr>
                <a:schemeClr val="dk1"/>
              </a:buClr>
              <a:buSzPts val="4800"/>
              <a:buNone/>
              <a:defRPr sz="3300"/>
            </a:lvl6pPr>
            <a:lvl7pPr marL="2200650" lvl="6" indent="-157190" algn="l">
              <a:lnSpc>
                <a:spcPct val="90000"/>
              </a:lnSpc>
              <a:spcBef>
                <a:spcPts val="1650"/>
              </a:spcBef>
              <a:spcAft>
                <a:spcPts val="0"/>
              </a:spcAft>
              <a:buClr>
                <a:schemeClr val="dk1"/>
              </a:buClr>
              <a:buSzPts val="4800"/>
              <a:buNone/>
              <a:defRPr sz="3300"/>
            </a:lvl7pPr>
            <a:lvl8pPr marL="2515030" lvl="7" indent="-157190" algn="l">
              <a:lnSpc>
                <a:spcPct val="90000"/>
              </a:lnSpc>
              <a:spcBef>
                <a:spcPts val="1650"/>
              </a:spcBef>
              <a:spcAft>
                <a:spcPts val="0"/>
              </a:spcAft>
              <a:buClr>
                <a:schemeClr val="dk1"/>
              </a:buClr>
              <a:buSzPts val="4800"/>
              <a:buNone/>
              <a:defRPr sz="3300"/>
            </a:lvl8pPr>
            <a:lvl9pPr marL="2829409" lvl="8" indent="-157190" algn="l">
              <a:lnSpc>
                <a:spcPct val="90000"/>
              </a:lnSpc>
              <a:spcBef>
                <a:spcPts val="1650"/>
              </a:spcBef>
              <a:spcAft>
                <a:spcPts val="0"/>
              </a:spcAft>
              <a:buClr>
                <a:schemeClr val="dk1"/>
              </a:buClr>
              <a:buSzPts val="4800"/>
              <a:buNone/>
              <a:defRPr sz="3300"/>
            </a:lvl9pPr>
          </a:lstStyle>
          <a:p>
            <a:endParaRPr/>
          </a:p>
        </p:txBody>
      </p:sp>
      <p:sp>
        <p:nvSpPr>
          <p:cNvPr id="58" name="Google Shape;58;p10"/>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078478" y="2682240"/>
            <a:ext cx="9732287" cy="93878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056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2828389" y="5792904"/>
            <a:ext cx="15276195" cy="28591933"/>
          </a:xfrm>
          <a:prstGeom prst="rect">
            <a:avLst/>
          </a:prstGeom>
          <a:noFill/>
          <a:ln>
            <a:noFill/>
          </a:ln>
        </p:spPr>
      </p:sp>
      <p:sp>
        <p:nvSpPr>
          <p:cNvPr id="64" name="Google Shape;64;p11"/>
          <p:cNvSpPr txBox="1">
            <a:spLocks noGrp="1"/>
          </p:cNvSpPr>
          <p:nvPr>
            <p:ph type="body" idx="1"/>
          </p:nvPr>
        </p:nvSpPr>
        <p:spPr>
          <a:xfrm>
            <a:off x="2078478" y="12070082"/>
            <a:ext cx="9732287" cy="22361315"/>
          </a:xfrm>
          <a:prstGeom prst="rect">
            <a:avLst/>
          </a:prstGeom>
          <a:noFill/>
          <a:ln>
            <a:noFill/>
          </a:ln>
        </p:spPr>
        <p:txBody>
          <a:bodyPr spcFirstLastPara="1" wrap="square" lIns="91425" tIns="45700" rIns="91425" bIns="45700" anchor="t" anchorCtr="0">
            <a:normAutofit/>
          </a:bodyPr>
          <a:lstStyle>
            <a:lvl1pPr marL="314378" lvl="0" indent="-157190" algn="l">
              <a:lnSpc>
                <a:spcPct val="90000"/>
              </a:lnSpc>
              <a:spcBef>
                <a:spcPts val="3300"/>
              </a:spcBef>
              <a:spcAft>
                <a:spcPts val="0"/>
              </a:spcAft>
              <a:buClr>
                <a:schemeClr val="dk1"/>
              </a:buClr>
              <a:buSzPts val="7680"/>
              <a:buNone/>
              <a:defRPr sz="5280"/>
            </a:lvl1pPr>
            <a:lvl2pPr marL="628756" lvl="1" indent="-157190" algn="l">
              <a:lnSpc>
                <a:spcPct val="90000"/>
              </a:lnSpc>
              <a:spcBef>
                <a:spcPts val="1650"/>
              </a:spcBef>
              <a:spcAft>
                <a:spcPts val="0"/>
              </a:spcAft>
              <a:buClr>
                <a:schemeClr val="dk1"/>
              </a:buClr>
              <a:buSzPts val="6720"/>
              <a:buNone/>
              <a:defRPr sz="4620"/>
            </a:lvl2pPr>
            <a:lvl3pPr marL="943137" lvl="2" indent="-157190" algn="l">
              <a:lnSpc>
                <a:spcPct val="90000"/>
              </a:lnSpc>
              <a:spcBef>
                <a:spcPts val="1650"/>
              </a:spcBef>
              <a:spcAft>
                <a:spcPts val="0"/>
              </a:spcAft>
              <a:buClr>
                <a:schemeClr val="dk1"/>
              </a:buClr>
              <a:buSzPts val="5760"/>
              <a:buNone/>
              <a:defRPr sz="3960"/>
            </a:lvl3pPr>
            <a:lvl4pPr marL="1257515" lvl="3" indent="-157190" algn="l">
              <a:lnSpc>
                <a:spcPct val="90000"/>
              </a:lnSpc>
              <a:spcBef>
                <a:spcPts val="1650"/>
              </a:spcBef>
              <a:spcAft>
                <a:spcPts val="0"/>
              </a:spcAft>
              <a:buClr>
                <a:schemeClr val="dk1"/>
              </a:buClr>
              <a:buSzPts val="4800"/>
              <a:buNone/>
              <a:defRPr sz="3300"/>
            </a:lvl4pPr>
            <a:lvl5pPr marL="1571893" lvl="4" indent="-157190" algn="l">
              <a:lnSpc>
                <a:spcPct val="90000"/>
              </a:lnSpc>
              <a:spcBef>
                <a:spcPts val="1650"/>
              </a:spcBef>
              <a:spcAft>
                <a:spcPts val="0"/>
              </a:spcAft>
              <a:buClr>
                <a:schemeClr val="dk1"/>
              </a:buClr>
              <a:buSzPts val="4800"/>
              <a:buNone/>
              <a:defRPr sz="3300"/>
            </a:lvl5pPr>
            <a:lvl6pPr marL="1886272" lvl="5" indent="-157190" algn="l">
              <a:lnSpc>
                <a:spcPct val="90000"/>
              </a:lnSpc>
              <a:spcBef>
                <a:spcPts val="1650"/>
              </a:spcBef>
              <a:spcAft>
                <a:spcPts val="0"/>
              </a:spcAft>
              <a:buClr>
                <a:schemeClr val="dk1"/>
              </a:buClr>
              <a:buSzPts val="4800"/>
              <a:buNone/>
              <a:defRPr sz="3300"/>
            </a:lvl6pPr>
            <a:lvl7pPr marL="2200650" lvl="6" indent="-157190" algn="l">
              <a:lnSpc>
                <a:spcPct val="90000"/>
              </a:lnSpc>
              <a:spcBef>
                <a:spcPts val="1650"/>
              </a:spcBef>
              <a:spcAft>
                <a:spcPts val="0"/>
              </a:spcAft>
              <a:buClr>
                <a:schemeClr val="dk1"/>
              </a:buClr>
              <a:buSzPts val="4800"/>
              <a:buNone/>
              <a:defRPr sz="3300"/>
            </a:lvl7pPr>
            <a:lvl8pPr marL="2515030" lvl="7" indent="-157190" algn="l">
              <a:lnSpc>
                <a:spcPct val="90000"/>
              </a:lnSpc>
              <a:spcBef>
                <a:spcPts val="1650"/>
              </a:spcBef>
              <a:spcAft>
                <a:spcPts val="0"/>
              </a:spcAft>
              <a:buClr>
                <a:schemeClr val="dk1"/>
              </a:buClr>
              <a:buSzPts val="4800"/>
              <a:buNone/>
              <a:defRPr sz="3300"/>
            </a:lvl8pPr>
            <a:lvl9pPr marL="2829409" lvl="8" indent="-157190" algn="l">
              <a:lnSpc>
                <a:spcPct val="90000"/>
              </a:lnSpc>
              <a:spcBef>
                <a:spcPts val="1650"/>
              </a:spcBef>
              <a:spcAft>
                <a:spcPts val="0"/>
              </a:spcAft>
              <a:buClr>
                <a:schemeClr val="dk1"/>
              </a:buClr>
              <a:buSzPts val="4800"/>
              <a:buNone/>
              <a:defRPr sz="3300"/>
            </a:lvl9pPr>
          </a:lstStyle>
          <a:p>
            <a:endParaRPr/>
          </a:p>
        </p:txBody>
      </p:sp>
      <p:sp>
        <p:nvSpPr>
          <p:cNvPr id="65" name="Google Shape;65;p11"/>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2323678" y="10461205"/>
            <a:ext cx="25527849" cy="26026110"/>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7799337" y="15936862"/>
            <a:ext cx="34096115" cy="650652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5402313" y="9618934"/>
            <a:ext cx="34096115" cy="19142393"/>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6E6"/>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2074545" y="10710335"/>
            <a:ext cx="26026110" cy="25527849"/>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9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9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960" b="0" i="0" u="none" strike="noStrike" cap="none">
                <a:solidFill>
                  <a:srgbClr val="888888"/>
                </a:solidFill>
                <a:latin typeface="Calibri"/>
                <a:ea typeface="Calibri"/>
                <a:cs typeface="Calibri"/>
                <a:sym typeface="Calibri"/>
              </a:defRPr>
            </a:lvl1pPr>
            <a:lvl2pPr marL="0" marR="0" lvl="1" indent="0" algn="r" rtl="0">
              <a:spcBef>
                <a:spcPts val="0"/>
              </a:spcBef>
              <a:buNone/>
              <a:defRPr sz="3960" b="0" i="0" u="none" strike="noStrike" cap="none">
                <a:solidFill>
                  <a:srgbClr val="888888"/>
                </a:solidFill>
                <a:latin typeface="Calibri"/>
                <a:ea typeface="Calibri"/>
                <a:cs typeface="Calibri"/>
                <a:sym typeface="Calibri"/>
              </a:defRPr>
            </a:lvl2pPr>
            <a:lvl3pPr marL="0" marR="0" lvl="2" indent="0" algn="r" rtl="0">
              <a:spcBef>
                <a:spcPts val="0"/>
              </a:spcBef>
              <a:buNone/>
              <a:defRPr sz="3960" b="0" i="0" u="none" strike="noStrike" cap="none">
                <a:solidFill>
                  <a:srgbClr val="888888"/>
                </a:solidFill>
                <a:latin typeface="Calibri"/>
                <a:ea typeface="Calibri"/>
                <a:cs typeface="Calibri"/>
                <a:sym typeface="Calibri"/>
              </a:defRPr>
            </a:lvl3pPr>
            <a:lvl4pPr marL="0" marR="0" lvl="3" indent="0" algn="r" rtl="0">
              <a:spcBef>
                <a:spcPts val="0"/>
              </a:spcBef>
              <a:buNone/>
              <a:defRPr sz="3960" b="0" i="0" u="none" strike="noStrike" cap="none">
                <a:solidFill>
                  <a:srgbClr val="888888"/>
                </a:solidFill>
                <a:latin typeface="Calibri"/>
                <a:ea typeface="Calibri"/>
                <a:cs typeface="Calibri"/>
                <a:sym typeface="Calibri"/>
              </a:defRPr>
            </a:lvl4pPr>
            <a:lvl5pPr marL="0" marR="0" lvl="4" indent="0" algn="r" rtl="0">
              <a:spcBef>
                <a:spcPts val="0"/>
              </a:spcBef>
              <a:buNone/>
              <a:defRPr sz="3960" b="0" i="0" u="none" strike="noStrike" cap="none">
                <a:solidFill>
                  <a:srgbClr val="888888"/>
                </a:solidFill>
                <a:latin typeface="Calibri"/>
                <a:ea typeface="Calibri"/>
                <a:cs typeface="Calibri"/>
                <a:sym typeface="Calibri"/>
              </a:defRPr>
            </a:lvl5pPr>
            <a:lvl6pPr marL="0" marR="0" lvl="5" indent="0" algn="r" rtl="0">
              <a:spcBef>
                <a:spcPts val="0"/>
              </a:spcBef>
              <a:buNone/>
              <a:defRPr sz="3960" b="0" i="0" u="none" strike="noStrike" cap="none">
                <a:solidFill>
                  <a:srgbClr val="888888"/>
                </a:solidFill>
                <a:latin typeface="Calibri"/>
                <a:ea typeface="Calibri"/>
                <a:cs typeface="Calibri"/>
                <a:sym typeface="Calibri"/>
              </a:defRPr>
            </a:lvl6pPr>
            <a:lvl7pPr marL="0" marR="0" lvl="6" indent="0" algn="r" rtl="0">
              <a:spcBef>
                <a:spcPts val="0"/>
              </a:spcBef>
              <a:buNone/>
              <a:defRPr sz="3960" b="0" i="0" u="none" strike="noStrike" cap="none">
                <a:solidFill>
                  <a:srgbClr val="888888"/>
                </a:solidFill>
                <a:latin typeface="Calibri"/>
                <a:ea typeface="Calibri"/>
                <a:cs typeface="Calibri"/>
                <a:sym typeface="Calibri"/>
              </a:defRPr>
            </a:lvl7pPr>
            <a:lvl8pPr marL="0" marR="0" lvl="7" indent="0" algn="r" rtl="0">
              <a:spcBef>
                <a:spcPts val="0"/>
              </a:spcBef>
              <a:buNone/>
              <a:defRPr sz="3960" b="0" i="0" u="none" strike="noStrike" cap="none">
                <a:solidFill>
                  <a:srgbClr val="888888"/>
                </a:solidFill>
                <a:latin typeface="Calibri"/>
                <a:ea typeface="Calibri"/>
                <a:cs typeface="Calibri"/>
                <a:sym typeface="Calibri"/>
              </a:defRPr>
            </a:lvl8pPr>
            <a:lvl9pPr marL="0" marR="0" lvl="8" indent="0" algn="r" rtl="0">
              <a:spcBef>
                <a:spcPts val="0"/>
              </a:spcBef>
              <a:buNone/>
              <a:defRPr sz="396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13" name="Google Shape;165;p1">
            <a:extLst>
              <a:ext uri="{FF2B5EF4-FFF2-40B4-BE49-F238E27FC236}">
                <a16:creationId xmlns:a16="http://schemas.microsoft.com/office/drawing/2014/main" id="{83830929-3C69-61B6-34A0-FD22EFCC6117}"/>
              </a:ext>
            </a:extLst>
          </p:cNvPr>
          <p:cNvSpPr/>
          <p:nvPr/>
        </p:nvSpPr>
        <p:spPr>
          <a:xfrm>
            <a:off x="195765" y="11742994"/>
            <a:ext cx="9659704" cy="2933975"/>
          </a:xfrm>
          <a:prstGeom prst="rect">
            <a:avLst/>
          </a:prstGeom>
          <a:solidFill>
            <a:srgbClr val="CA99A4"/>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lvl="0" algn="ctr"/>
            <a:endParaRPr lang="en-US" sz="3578" dirty="0">
              <a:latin typeface="Arial" panose="020B0604020202020204" pitchFamily="34" charset="0"/>
              <a:cs typeface="Arial" panose="020B0604020202020204" pitchFamily="34" charset="0"/>
            </a:endParaRPr>
          </a:p>
        </p:txBody>
      </p:sp>
      <p:sp>
        <p:nvSpPr>
          <p:cNvPr id="84" name="Google Shape;84;p1"/>
          <p:cNvSpPr/>
          <p:nvPr/>
        </p:nvSpPr>
        <p:spPr>
          <a:xfrm>
            <a:off x="0" y="0"/>
            <a:ext cx="30175200" cy="3041966"/>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4950"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4950" dirty="0">
                <a:solidFill>
                  <a:schemeClr val="lt1"/>
                </a:solidFill>
                <a:latin typeface="Arial" panose="020B0604020202020204" pitchFamily="34" charset="0"/>
                <a:ea typeface="Helvetica Neue"/>
                <a:cs typeface="Arial" panose="020B0604020202020204" pitchFamily="34" charset="0"/>
                <a:sym typeface="Helvetica Neue"/>
              </a:rPr>
              <a:t> Retrospective: </a:t>
            </a:r>
          </a:p>
          <a:p>
            <a:pPr algn="ctr"/>
            <a:r>
              <a:rPr lang="en-US" sz="4950" dirty="0">
                <a:solidFill>
                  <a:schemeClr val="lt1"/>
                </a:solidFill>
                <a:latin typeface="Arial" panose="020B0604020202020204" pitchFamily="34" charset="0"/>
                <a:ea typeface="Helvetica Neue"/>
                <a:cs typeface="Arial" panose="020B0604020202020204" pitchFamily="34" charset="0"/>
                <a:sym typeface="Helvetica Neue"/>
              </a:rPr>
              <a:t>A New Measure to Retrospectively Assess Early Home Music Environments</a:t>
            </a:r>
          </a:p>
          <a:p>
            <a:pPr algn="ctr"/>
            <a:r>
              <a:rPr lang="en-US" sz="3300" dirty="0">
                <a:solidFill>
                  <a:schemeClr val="lt1"/>
                </a:solidFill>
                <a:latin typeface="Arial" panose="020B0604020202020204" pitchFamily="34" charset="0"/>
                <a:ea typeface="Helvetica Neue"/>
                <a:cs typeface="Arial" panose="020B0604020202020204" pitchFamily="34" charset="0"/>
                <a:sym typeface="Helvetica Neue"/>
              </a:rPr>
              <a:t>Kelsie Lopez, Nicholas </a:t>
            </a:r>
            <a:r>
              <a:rPr lang="en-US" sz="3300" dirty="0" err="1">
                <a:solidFill>
                  <a:schemeClr val="lt1"/>
                </a:solidFill>
                <a:latin typeface="Arial" panose="020B0604020202020204" pitchFamily="34" charset="0"/>
                <a:ea typeface="Helvetica Neue"/>
                <a:cs typeface="Arial" panose="020B0604020202020204" pitchFamily="34" charset="0"/>
                <a:sym typeface="Helvetica Neue"/>
              </a:rPr>
              <a:t>Kathios</a:t>
            </a:r>
            <a:r>
              <a:rPr lang="en-US" sz="3300" dirty="0">
                <a:solidFill>
                  <a:schemeClr val="lt1"/>
                </a:solidFill>
                <a:latin typeface="Arial" panose="020B0604020202020204" pitchFamily="34" charset="0"/>
                <a:ea typeface="Helvetica Neue"/>
                <a:cs typeface="Arial" panose="020B0604020202020204" pitchFamily="34" charset="0"/>
                <a:sym typeface="Helvetica Neue"/>
              </a:rPr>
              <a:t>, Laurel </a:t>
            </a:r>
            <a:r>
              <a:rPr lang="en-US" sz="3300" dirty="0" err="1">
                <a:solidFill>
                  <a:schemeClr val="lt1"/>
                </a:solidFill>
                <a:latin typeface="Arial" panose="020B0604020202020204" pitchFamily="34" charset="0"/>
                <a:ea typeface="Helvetica Neue"/>
                <a:cs typeface="Arial" panose="020B0604020202020204" pitchFamily="34" charset="0"/>
                <a:sym typeface="Helvetica Neue"/>
              </a:rPr>
              <a:t>Gabard-Durnam</a:t>
            </a:r>
            <a:r>
              <a:rPr lang="en-US" sz="3300" dirty="0">
                <a:solidFill>
                  <a:schemeClr val="lt1"/>
                </a:solidFill>
                <a:latin typeface="Arial" panose="020B0604020202020204" pitchFamily="34" charset="0"/>
                <a:ea typeface="Helvetica Neue"/>
                <a:cs typeface="Arial" panose="020B0604020202020204" pitchFamily="34" charset="0"/>
                <a:sym typeface="Helvetica Neue"/>
              </a:rPr>
              <a:t>, Psyche Loui  </a:t>
            </a:r>
            <a:endParaRPr lang="en-US" sz="330" dirty="0">
              <a:latin typeface="Arial" panose="020B0604020202020204" pitchFamily="34" charset="0"/>
              <a:cs typeface="Arial" panose="020B0604020202020204" pitchFamily="34" charset="0"/>
            </a:endParaRPr>
          </a:p>
          <a:p>
            <a:pPr algn="ctr"/>
            <a:r>
              <a:rPr lang="en-US" sz="3300" dirty="0">
                <a:solidFill>
                  <a:schemeClr val="lt1"/>
                </a:solidFill>
                <a:latin typeface="Arial" panose="020B0604020202020204" pitchFamily="34" charset="0"/>
                <a:ea typeface="Helvetica Neue"/>
                <a:cs typeface="Arial" panose="020B0604020202020204" pitchFamily="34" charset="0"/>
                <a:sym typeface="Helvetica Neue"/>
              </a:rPr>
              <a:t>Northeastern University, Boston, MA</a:t>
            </a:r>
            <a:endParaRPr sz="1098" dirty="0">
              <a:latin typeface="Arial" panose="020B0604020202020204" pitchFamily="34" charset="0"/>
              <a:cs typeface="Arial" panose="020B0604020202020204" pitchFamily="34" charset="0"/>
            </a:endParaRPr>
          </a:p>
        </p:txBody>
      </p:sp>
      <p:sp>
        <p:nvSpPr>
          <p:cNvPr id="86" name="Google Shape;86;p1"/>
          <p:cNvSpPr/>
          <p:nvPr/>
        </p:nvSpPr>
        <p:spPr>
          <a:xfrm>
            <a:off x="20454733" y="21193819"/>
            <a:ext cx="9495512" cy="9687473"/>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L="314378" indent="-314378" algn="just" fontAlgn="base">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Exploratory and confirmatory analyses revealed a five-factor solution to the </a:t>
            </a:r>
            <a:r>
              <a:rPr lang="en-US" sz="3000" dirty="0" err="1">
                <a:solidFill>
                  <a:schemeClr val="dk1"/>
                </a:solidFill>
                <a:latin typeface="Arial" panose="020B0604020202020204" pitchFamily="34" charset="0"/>
                <a:ea typeface="Helvetica Neue"/>
                <a:cs typeface="Arial" panose="020B0604020202020204" pitchFamily="34" charset="0"/>
                <a:sym typeface="Helvetica Neue"/>
              </a:rPr>
              <a:t>Music@Home</a:t>
            </a:r>
            <a:r>
              <a:rPr lang="en-US" sz="3000" dirty="0">
                <a:solidFill>
                  <a:schemeClr val="dk1"/>
                </a:solidFill>
                <a:latin typeface="Arial" panose="020B0604020202020204" pitchFamily="34" charset="0"/>
                <a:ea typeface="Helvetica Neue"/>
                <a:cs typeface="Arial" panose="020B0604020202020204" pitchFamily="34" charset="0"/>
                <a:sym typeface="Helvetica Neue"/>
              </a:rPr>
              <a:t> – Retrospective, with three factors maintained from the original </a:t>
            </a:r>
            <a:r>
              <a:rPr lang="en-US" sz="3000" dirty="0" err="1">
                <a:solidFill>
                  <a:schemeClr val="dk1"/>
                </a:solidFill>
                <a:latin typeface="Arial" panose="020B0604020202020204" pitchFamily="34" charset="0"/>
                <a:ea typeface="Helvetica Neue"/>
                <a:cs typeface="Arial" panose="020B0604020202020204" pitchFamily="34" charset="0"/>
                <a:sym typeface="Helvetica Neue"/>
              </a:rPr>
              <a:t>Music@Home</a:t>
            </a:r>
            <a:r>
              <a:rPr lang="en-US" sz="3000" dirty="0">
                <a:solidFill>
                  <a:schemeClr val="dk1"/>
                </a:solidFill>
                <a:latin typeface="Arial" panose="020B0604020202020204" pitchFamily="34" charset="0"/>
                <a:ea typeface="Helvetica Neue"/>
                <a:cs typeface="Arial" panose="020B0604020202020204" pitchFamily="34" charset="0"/>
                <a:sym typeface="Helvetica Neue"/>
              </a:rPr>
              <a:t> scale (Caregiver Beliefs, Caregiver Initiation of Singing, and Child Engagement with Music) and two novel factors (Attitude towards Childhood Home Musical Environment and Social Listening Contexts)</a:t>
            </a:r>
          </a:p>
          <a:p>
            <a:pPr marL="314378" indent="-314378" algn="just" fontAlgn="base">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Caregiver Beliefs and Child Engagement with Music scores were significantly positively correlated with MET – Melodic scores, suggesting that early musical engagement imparts lasting improvements in auditory perception</a:t>
            </a:r>
          </a:p>
          <a:p>
            <a:pPr marL="314378" indent="-314378" algn="just" fontAlgn="base">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Caregiver Initiation of Singing scores were significantly negatively correlated with levels of adult anxiety, suggesting caregiver singing during this time might result in lower baseline levels of anxiety or improved emotion regulation abilities in adulthood</a:t>
            </a:r>
          </a:p>
        </p:txBody>
      </p:sp>
      <p:sp>
        <p:nvSpPr>
          <p:cNvPr id="87" name="Google Shape;87;p1"/>
          <p:cNvSpPr/>
          <p:nvPr/>
        </p:nvSpPr>
        <p:spPr>
          <a:xfrm>
            <a:off x="10321772" y="11611348"/>
            <a:ext cx="9540689" cy="21392780"/>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fontAlgn="base"/>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88" name="Google Shape;88;p1"/>
          <p:cNvPicPr preferRelativeResize="0"/>
          <p:nvPr/>
        </p:nvPicPr>
        <p:blipFill rotWithShape="1">
          <a:blip r:embed="rId3">
            <a:alphaModFix/>
          </a:blip>
          <a:srcRect/>
          <a:stretch/>
        </p:blipFill>
        <p:spPr>
          <a:xfrm>
            <a:off x="1205898" y="406509"/>
            <a:ext cx="2498105" cy="2379173"/>
          </a:xfrm>
          <a:prstGeom prst="rect">
            <a:avLst/>
          </a:prstGeom>
          <a:noFill/>
          <a:ln>
            <a:noFill/>
          </a:ln>
        </p:spPr>
      </p:pic>
      <p:sp>
        <p:nvSpPr>
          <p:cNvPr id="90" name="Google Shape;90;p1"/>
          <p:cNvSpPr/>
          <p:nvPr/>
        </p:nvSpPr>
        <p:spPr>
          <a:xfrm>
            <a:off x="136139" y="3176201"/>
            <a:ext cx="9784080" cy="886397"/>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Background</a:t>
            </a:r>
            <a:endParaRPr sz="3578" dirty="0">
              <a:latin typeface="Arial" panose="020B0604020202020204" pitchFamily="34" charset="0"/>
              <a:cs typeface="Arial" panose="020B0604020202020204" pitchFamily="34" charset="0"/>
            </a:endParaRPr>
          </a:p>
        </p:txBody>
      </p:sp>
      <p:sp>
        <p:nvSpPr>
          <p:cNvPr id="100" name="Google Shape;100;p1"/>
          <p:cNvSpPr/>
          <p:nvPr/>
        </p:nvSpPr>
        <p:spPr>
          <a:xfrm>
            <a:off x="20454733" y="20198695"/>
            <a:ext cx="9542907"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Discussion </a:t>
            </a:r>
            <a:endParaRPr sz="3578" dirty="0">
              <a:latin typeface="Arial" panose="020B0604020202020204" pitchFamily="34" charset="0"/>
              <a:cs typeface="Arial" panose="020B0604020202020204" pitchFamily="34" charset="0"/>
            </a:endParaRPr>
          </a:p>
        </p:txBody>
      </p:sp>
      <p:sp>
        <p:nvSpPr>
          <p:cNvPr id="102" name="Google Shape;102;p1"/>
          <p:cNvSpPr/>
          <p:nvPr/>
        </p:nvSpPr>
        <p:spPr>
          <a:xfrm>
            <a:off x="20548203" y="30239918"/>
            <a:ext cx="9540689" cy="743509"/>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991" b="1" dirty="0">
                <a:solidFill>
                  <a:schemeClr val="lt1"/>
                </a:solidFill>
                <a:latin typeface="Arial" panose="020B0604020202020204" pitchFamily="34" charset="0"/>
                <a:ea typeface="Helvetica Neue"/>
                <a:cs typeface="Arial" panose="020B0604020202020204" pitchFamily="34" charset="0"/>
                <a:sym typeface="Helvetica Neue"/>
              </a:rPr>
              <a:t>References </a:t>
            </a:r>
            <a:endParaRPr sz="3991" dirty="0">
              <a:latin typeface="Arial" panose="020B0604020202020204" pitchFamily="34" charset="0"/>
              <a:cs typeface="Arial" panose="020B0604020202020204" pitchFamily="34" charset="0"/>
            </a:endParaRPr>
          </a:p>
        </p:txBody>
      </p:sp>
      <p:sp>
        <p:nvSpPr>
          <p:cNvPr id="121" name="Google Shape;121;p1"/>
          <p:cNvSpPr/>
          <p:nvPr/>
        </p:nvSpPr>
        <p:spPr>
          <a:xfrm>
            <a:off x="10203691" y="3176201"/>
            <a:ext cx="9784080"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Factor Analyses</a:t>
            </a:r>
            <a:endParaRPr lang="en-US" sz="3578" dirty="0">
              <a:latin typeface="Arial" panose="020B0604020202020204" pitchFamily="34" charset="0"/>
              <a:cs typeface="Arial" panose="020B0604020202020204" pitchFamily="34" charset="0"/>
            </a:endParaRPr>
          </a:p>
        </p:txBody>
      </p:sp>
      <p:sp>
        <p:nvSpPr>
          <p:cNvPr id="169" name="Google Shape;87;p1">
            <a:extLst>
              <a:ext uri="{FF2B5EF4-FFF2-40B4-BE49-F238E27FC236}">
                <a16:creationId xmlns:a16="http://schemas.microsoft.com/office/drawing/2014/main" id="{54F7C366-E575-8F4D-8A46-DB1E95245786}"/>
              </a:ext>
            </a:extLst>
          </p:cNvPr>
          <p:cNvSpPr/>
          <p:nvPr/>
        </p:nvSpPr>
        <p:spPr>
          <a:xfrm>
            <a:off x="151692" y="4089354"/>
            <a:ext cx="9745235" cy="6754943"/>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L="314378" indent="-314378">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Heightened brain plasticity during early childhood facilitates experiences impart lasting effects on individuals</a:t>
            </a:r>
            <a:r>
              <a:rPr lang="en-US" sz="3000" baseline="30000" dirty="0">
                <a:solidFill>
                  <a:schemeClr val="dk1"/>
                </a:solidFill>
                <a:latin typeface="Arial" panose="020B0604020202020204" pitchFamily="34" charset="0"/>
                <a:ea typeface="Helvetica Neue"/>
                <a:cs typeface="Arial" panose="020B0604020202020204" pitchFamily="34" charset="0"/>
                <a:sym typeface="Helvetica Neue"/>
              </a:rPr>
              <a:t>1</a:t>
            </a:r>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Survey, interview, and in-home recording studies have shown that many children engage in informal musical activities (such as spontaneous singing, being sung to, and playing with musical toys) starting in infancy and extending throughout childhood</a:t>
            </a:r>
            <a:r>
              <a:rPr lang="en-US" sz="3000" baseline="30000" dirty="0">
                <a:solidFill>
                  <a:schemeClr val="dk1"/>
                </a:solidFill>
                <a:latin typeface="Arial" panose="020B0604020202020204" pitchFamily="34" charset="0"/>
                <a:ea typeface="Helvetica Neue"/>
                <a:cs typeface="Arial" panose="020B0604020202020204" pitchFamily="34" charset="0"/>
                <a:sym typeface="Helvetica Neue"/>
              </a:rPr>
              <a:t>2</a:t>
            </a:r>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Both early passive music exposure &amp; formal musical training have lasting effects on music perception, cognition, and brain structure</a:t>
            </a:r>
            <a:r>
              <a:rPr lang="en-US" sz="3000" baseline="30000" dirty="0">
                <a:solidFill>
                  <a:schemeClr val="dk1"/>
                </a:solidFill>
                <a:latin typeface="Arial" panose="020B0604020202020204" pitchFamily="34" charset="0"/>
                <a:ea typeface="Helvetica Neue"/>
                <a:cs typeface="Arial" panose="020B0604020202020204" pitchFamily="34" charset="0"/>
                <a:sym typeface="Helvetica Neue"/>
              </a:rPr>
              <a:t>3</a:t>
            </a:r>
            <a:endParaRPr lang="en-US" sz="3000" b="1"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The only existing measure of the home musical environment, the Music@Home scale</a:t>
            </a:r>
            <a:r>
              <a:rPr lang="en-US" sz="3000" baseline="30000" dirty="0">
                <a:solidFill>
                  <a:schemeClr val="dk1"/>
                </a:solidFill>
                <a:latin typeface="Arial" panose="020B0604020202020204" pitchFamily="34" charset="0"/>
                <a:ea typeface="Helvetica Neue"/>
                <a:cs typeface="Arial" panose="020B0604020202020204" pitchFamily="34" charset="0"/>
                <a:sym typeface="Helvetica Neue"/>
              </a:rPr>
              <a:t>4</a:t>
            </a:r>
            <a:r>
              <a:rPr lang="en-US" sz="3000" dirty="0">
                <a:solidFill>
                  <a:schemeClr val="dk1"/>
                </a:solidFill>
                <a:latin typeface="Arial" panose="020B0604020202020204" pitchFamily="34" charset="0"/>
                <a:ea typeface="Helvetica Neue"/>
                <a:cs typeface="Arial" panose="020B0604020202020204" pitchFamily="34" charset="0"/>
                <a:sym typeface="Helvetica Neue"/>
              </a:rPr>
              <a:t> is a caregiver report intended for infants and preschoolers, limiting its applicability in understanding downstream effects of such music exposure</a:t>
            </a:r>
          </a:p>
          <a:p>
            <a:pPr marL="314378" indent="-314378">
              <a:buFont typeface="Arial" panose="020B0604020202020204" pitchFamily="34" charset="0"/>
              <a:buChar char="•"/>
            </a:pPr>
            <a:endParaRPr lang="en-US" sz="2800" dirty="0">
              <a:solidFill>
                <a:schemeClr val="dk1"/>
              </a:solidFill>
              <a:latin typeface="Arial" panose="020B0604020202020204" pitchFamily="34" charset="0"/>
              <a:ea typeface="Helvetica Neue"/>
              <a:cs typeface="Arial" panose="020B0604020202020204" pitchFamily="34" charset="0"/>
              <a:sym typeface="Helvetica Neue"/>
            </a:endParaRPr>
          </a:p>
          <a:p>
            <a:r>
              <a:rPr lang="en-US" sz="3000" dirty="0">
                <a:solidFill>
                  <a:schemeClr val="dk1"/>
                </a:solidFill>
                <a:latin typeface="Arial" panose="020B0604020202020204" pitchFamily="34" charset="0"/>
                <a:ea typeface="Helvetica Neue"/>
                <a:cs typeface="Arial" panose="020B0604020202020204" pitchFamily="34" charset="0"/>
                <a:sym typeface="Helvetica Neue"/>
              </a:rPr>
              <a:t>Here, we present the </a:t>
            </a:r>
            <a:r>
              <a:rPr lang="en-US" sz="3000" dirty="0" err="1">
                <a:solidFill>
                  <a:schemeClr val="dk1"/>
                </a:solidFill>
                <a:latin typeface="Arial" panose="020B0604020202020204" pitchFamily="34" charset="0"/>
                <a:ea typeface="Helvetica Neue"/>
                <a:cs typeface="Arial" panose="020B0604020202020204" pitchFamily="34" charset="0"/>
                <a:sym typeface="Helvetica Neue"/>
              </a:rPr>
              <a:t>Music@Home-Retrospective</a:t>
            </a:r>
            <a:r>
              <a:rPr lang="en-US" sz="3000" dirty="0">
                <a:solidFill>
                  <a:schemeClr val="dk1"/>
                </a:solidFill>
                <a:latin typeface="Arial" panose="020B0604020202020204" pitchFamily="34" charset="0"/>
                <a:ea typeface="Helvetica Neue"/>
                <a:cs typeface="Arial" panose="020B0604020202020204" pitchFamily="34" charset="0"/>
                <a:sym typeface="Helvetica Neue"/>
              </a:rPr>
              <a:t> scale, a measure aimed at capturing adult self-reports of their informal musical engagement at home during development, as a tool to probe the long-term effects of early music engagement on brain and cognitive health and socioemotional well-being.</a:t>
            </a:r>
          </a:p>
        </p:txBody>
      </p:sp>
      <p:sp>
        <p:nvSpPr>
          <p:cNvPr id="34" name="Google Shape;165;p1">
            <a:extLst>
              <a:ext uri="{FF2B5EF4-FFF2-40B4-BE49-F238E27FC236}">
                <a16:creationId xmlns:a16="http://schemas.microsoft.com/office/drawing/2014/main" id="{5C757C0C-62F7-8C41-A6DB-74DFE04C8888}"/>
              </a:ext>
            </a:extLst>
          </p:cNvPr>
          <p:cNvSpPr/>
          <p:nvPr/>
        </p:nvSpPr>
        <p:spPr>
          <a:xfrm>
            <a:off x="20192040" y="3176201"/>
            <a:ext cx="9784080"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Relevance to Adult Behavior</a:t>
            </a:r>
            <a:endParaRPr lang="en-US" sz="3578" dirty="0">
              <a:latin typeface="Arial" panose="020B0604020202020204" pitchFamily="34" charset="0"/>
              <a:cs typeface="Arial" panose="020B0604020202020204" pitchFamily="34" charset="0"/>
            </a:endParaRPr>
          </a:p>
        </p:txBody>
      </p:sp>
      <p:sp>
        <p:nvSpPr>
          <p:cNvPr id="41" name="Google Shape;166;p1">
            <a:extLst>
              <a:ext uri="{FF2B5EF4-FFF2-40B4-BE49-F238E27FC236}">
                <a16:creationId xmlns:a16="http://schemas.microsoft.com/office/drawing/2014/main" id="{C290B3F3-5084-A94E-A544-295543C01A81}"/>
              </a:ext>
            </a:extLst>
          </p:cNvPr>
          <p:cNvSpPr/>
          <p:nvPr/>
        </p:nvSpPr>
        <p:spPr>
          <a:xfrm>
            <a:off x="132349" y="14892590"/>
            <a:ext cx="9784080" cy="886397"/>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Methods</a:t>
            </a:r>
            <a:endParaRPr lang="en-US" sz="3578" dirty="0">
              <a:latin typeface="Arial" panose="020B0604020202020204" pitchFamily="34" charset="0"/>
              <a:cs typeface="Arial" panose="020B0604020202020204" pitchFamily="34" charset="0"/>
            </a:endParaRPr>
          </a:p>
        </p:txBody>
      </p:sp>
      <p:pic>
        <p:nvPicPr>
          <p:cNvPr id="10" name="Picture 9" descr="Logo&#10;&#10;Description automatically generated">
            <a:extLst>
              <a:ext uri="{FF2B5EF4-FFF2-40B4-BE49-F238E27FC236}">
                <a16:creationId xmlns:a16="http://schemas.microsoft.com/office/drawing/2014/main" id="{3F48F05B-6653-0848-9403-3B8173840F7A}"/>
              </a:ext>
            </a:extLst>
          </p:cNvPr>
          <p:cNvPicPr>
            <a:picLocks noChangeAspect="1"/>
          </p:cNvPicPr>
          <p:nvPr/>
        </p:nvPicPr>
        <p:blipFill>
          <a:blip r:embed="rId4"/>
          <a:stretch>
            <a:fillRect/>
          </a:stretch>
        </p:blipFill>
        <p:spPr>
          <a:xfrm>
            <a:off x="27839690" y="872783"/>
            <a:ext cx="2499455" cy="1982942"/>
          </a:xfrm>
          <a:prstGeom prst="rect">
            <a:avLst/>
          </a:prstGeom>
        </p:spPr>
      </p:pic>
      <p:sp>
        <p:nvSpPr>
          <p:cNvPr id="57" name="Google Shape;87;p1">
            <a:extLst>
              <a:ext uri="{FF2B5EF4-FFF2-40B4-BE49-F238E27FC236}">
                <a16:creationId xmlns:a16="http://schemas.microsoft.com/office/drawing/2014/main" id="{EE592F8E-5CCF-2940-8C7A-A0E281FD34A3}"/>
              </a:ext>
            </a:extLst>
          </p:cNvPr>
          <p:cNvSpPr/>
          <p:nvPr/>
        </p:nvSpPr>
        <p:spPr>
          <a:xfrm>
            <a:off x="338467" y="21790001"/>
            <a:ext cx="9542907" cy="9488966"/>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lvl="1" algn="just" fontAlgn="base"/>
            <a:endParaRPr lang="en-US" sz="2202" dirty="0">
              <a:latin typeface="Arial" panose="020B0604020202020204" pitchFamily="34" charset="0"/>
            </a:endParaRPr>
          </a:p>
          <a:p>
            <a:pPr lvl="1" algn="just" fontAlgn="base"/>
            <a:endParaRPr lang="en-US" sz="2202" dirty="0">
              <a:latin typeface="Arial" panose="020B0604020202020204" pitchFamily="34" charset="0"/>
            </a:endParaRPr>
          </a:p>
          <a:p>
            <a:pPr algn="just" fontAlgn="base"/>
            <a:endParaRPr lang="en-US" sz="2202" dirty="0">
              <a:latin typeface="Arial" panose="020B0604020202020204" pitchFamily="34" charset="0"/>
            </a:endParaRPr>
          </a:p>
          <a:p>
            <a:pPr lvl="1" algn="just" fontAlgn="base"/>
            <a:endParaRPr lang="en-US" sz="2202" dirty="0">
              <a:latin typeface="Arial" panose="020B0604020202020204" pitchFamily="34" charset="0"/>
            </a:endParaRPr>
          </a:p>
        </p:txBody>
      </p:sp>
      <p:sp>
        <p:nvSpPr>
          <p:cNvPr id="19" name="Google Shape;166;p1">
            <a:extLst>
              <a:ext uri="{FF2B5EF4-FFF2-40B4-BE49-F238E27FC236}">
                <a16:creationId xmlns:a16="http://schemas.microsoft.com/office/drawing/2014/main" id="{E8C739D1-D7D9-B368-90D6-FB21927C7021}"/>
              </a:ext>
            </a:extLst>
          </p:cNvPr>
          <p:cNvSpPr/>
          <p:nvPr/>
        </p:nvSpPr>
        <p:spPr>
          <a:xfrm>
            <a:off x="112847" y="29886586"/>
            <a:ext cx="9784080" cy="1429025"/>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Developing </a:t>
            </a:r>
            <a:r>
              <a:rPr lang="en-US" sz="3578" b="1"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3578" b="1" dirty="0">
                <a:solidFill>
                  <a:schemeClr val="lt1"/>
                </a:solidFill>
                <a:latin typeface="Arial" panose="020B0604020202020204" pitchFamily="34" charset="0"/>
                <a:ea typeface="Helvetica Neue"/>
                <a:cs typeface="Arial" panose="020B0604020202020204" pitchFamily="34" charset="0"/>
                <a:sym typeface="Helvetica Neue"/>
              </a:rPr>
              <a:t> – Retrospective Items</a:t>
            </a:r>
            <a:endParaRPr lang="en-US" sz="3578" dirty="0">
              <a:latin typeface="Arial" panose="020B0604020202020204" pitchFamily="34" charset="0"/>
              <a:cs typeface="Arial" panose="020B0604020202020204" pitchFamily="34" charset="0"/>
            </a:endParaRPr>
          </a:p>
        </p:txBody>
      </p:sp>
      <p:sp>
        <p:nvSpPr>
          <p:cNvPr id="33" name="Google Shape;165;p1">
            <a:extLst>
              <a:ext uri="{FF2B5EF4-FFF2-40B4-BE49-F238E27FC236}">
                <a16:creationId xmlns:a16="http://schemas.microsoft.com/office/drawing/2014/main" id="{4B4E7B85-1EB0-FB23-300F-71578916CDB0}"/>
              </a:ext>
            </a:extLst>
          </p:cNvPr>
          <p:cNvSpPr/>
          <p:nvPr/>
        </p:nvSpPr>
        <p:spPr>
          <a:xfrm>
            <a:off x="10441748" y="29714222"/>
            <a:ext cx="9542907"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3578" b="1" dirty="0">
                <a:solidFill>
                  <a:schemeClr val="lt1"/>
                </a:solidFill>
                <a:latin typeface="Arial" panose="020B0604020202020204" pitchFamily="34" charset="0"/>
                <a:ea typeface="Helvetica Neue"/>
                <a:cs typeface="Arial" panose="020B0604020202020204" pitchFamily="34" charset="0"/>
                <a:sym typeface="Helvetica Neue"/>
              </a:rPr>
              <a:t> - Retrospective Validity</a:t>
            </a:r>
            <a:endParaRPr lang="en-US" sz="3578" dirty="0">
              <a:latin typeface="Arial" panose="020B0604020202020204" pitchFamily="34" charset="0"/>
              <a:cs typeface="Arial" panose="020B0604020202020204" pitchFamily="34" charset="0"/>
            </a:endParaRPr>
          </a:p>
        </p:txBody>
      </p:sp>
      <p:pic>
        <p:nvPicPr>
          <p:cNvPr id="3" name="Picture 2" descr="A picture containing text, graphics, graphic design, clipart&#10;&#10;Description automatically generated">
            <a:extLst>
              <a:ext uri="{FF2B5EF4-FFF2-40B4-BE49-F238E27FC236}">
                <a16:creationId xmlns:a16="http://schemas.microsoft.com/office/drawing/2014/main" id="{793B0417-3BFB-D44A-FAE3-FF9A0834DF94}"/>
              </a:ext>
            </a:extLst>
          </p:cNvPr>
          <p:cNvPicPr>
            <a:picLocks noChangeAspect="1"/>
          </p:cNvPicPr>
          <p:nvPr/>
        </p:nvPicPr>
        <p:blipFill>
          <a:blip r:embed="rId5"/>
          <a:stretch>
            <a:fillRect/>
          </a:stretch>
        </p:blipFill>
        <p:spPr>
          <a:xfrm>
            <a:off x="25574979" y="590022"/>
            <a:ext cx="2498105" cy="2498105"/>
          </a:xfrm>
          <a:prstGeom prst="rect">
            <a:avLst/>
          </a:prstGeom>
        </p:spPr>
      </p:pic>
      <p:pic>
        <p:nvPicPr>
          <p:cNvPr id="9" name="Picture 8">
            <a:extLst>
              <a:ext uri="{FF2B5EF4-FFF2-40B4-BE49-F238E27FC236}">
                <a16:creationId xmlns:a16="http://schemas.microsoft.com/office/drawing/2014/main" id="{97F238AC-BE24-1472-DEDE-E203850E4E2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71" b="96171" l="2614" r="96932"/>
                    </a14:imgEffect>
                  </a14:imgLayer>
                </a14:imgProps>
              </a:ext>
            </a:extLst>
          </a:blip>
          <a:stretch>
            <a:fillRect/>
          </a:stretch>
        </p:blipFill>
        <p:spPr>
          <a:xfrm>
            <a:off x="23960364" y="39744818"/>
            <a:ext cx="457793" cy="353230"/>
          </a:xfrm>
          <a:prstGeom prst="rect">
            <a:avLst/>
          </a:prstGeom>
        </p:spPr>
      </p:pic>
      <p:sp>
        <p:nvSpPr>
          <p:cNvPr id="11" name="TextBox 10">
            <a:extLst>
              <a:ext uri="{FF2B5EF4-FFF2-40B4-BE49-F238E27FC236}">
                <a16:creationId xmlns:a16="http://schemas.microsoft.com/office/drawing/2014/main" id="{8E211517-F400-9287-EE51-9897CD01478A}"/>
              </a:ext>
            </a:extLst>
          </p:cNvPr>
          <p:cNvSpPr txBox="1"/>
          <p:nvPr/>
        </p:nvSpPr>
        <p:spPr>
          <a:xfrm>
            <a:off x="24418157" y="39660143"/>
            <a:ext cx="2313644" cy="261290"/>
          </a:xfrm>
          <a:prstGeom prst="rect">
            <a:avLst/>
          </a:prstGeom>
          <a:noFill/>
        </p:spPr>
        <p:txBody>
          <a:bodyPr wrap="square" rtlCol="0">
            <a:spAutoFit/>
          </a:bodyPr>
          <a:lstStyle/>
          <a:p>
            <a:r>
              <a:rPr lang="en-US" sz="1098" dirty="0" err="1">
                <a:latin typeface="Arial" panose="020B0604020202020204" pitchFamily="34" charset="0"/>
                <a:cs typeface="Arial" panose="020B0604020202020204" pitchFamily="34" charset="0"/>
              </a:rPr>
              <a:t>lopez.ke@northeastern.edu</a:t>
            </a:r>
            <a:endParaRPr lang="en-US" sz="1098"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A8742792-39DD-AC3B-9840-1CA4621895EA}"/>
              </a:ext>
            </a:extLst>
          </p:cNvPr>
          <p:cNvPicPr>
            <a:picLocks noChangeAspect="1"/>
          </p:cNvPicPr>
          <p:nvPr/>
        </p:nvPicPr>
        <p:blipFill>
          <a:blip r:embed="rId8"/>
          <a:stretch>
            <a:fillRect/>
          </a:stretch>
        </p:blipFill>
        <p:spPr>
          <a:xfrm>
            <a:off x="26310592" y="39698282"/>
            <a:ext cx="441434" cy="441434"/>
          </a:xfrm>
          <a:prstGeom prst="rect">
            <a:avLst/>
          </a:prstGeom>
        </p:spPr>
      </p:pic>
      <p:sp>
        <p:nvSpPr>
          <p:cNvPr id="14" name="TextBox 13">
            <a:extLst>
              <a:ext uri="{FF2B5EF4-FFF2-40B4-BE49-F238E27FC236}">
                <a16:creationId xmlns:a16="http://schemas.microsoft.com/office/drawing/2014/main" id="{722953C0-F52D-49F6-A79D-F7A07AB9593E}"/>
              </a:ext>
            </a:extLst>
          </p:cNvPr>
          <p:cNvSpPr txBox="1"/>
          <p:nvPr/>
        </p:nvSpPr>
        <p:spPr>
          <a:xfrm>
            <a:off x="26682868" y="39907360"/>
            <a:ext cx="2313644" cy="261290"/>
          </a:xfrm>
          <a:prstGeom prst="rect">
            <a:avLst/>
          </a:prstGeom>
          <a:noFill/>
        </p:spPr>
        <p:txBody>
          <a:bodyPr wrap="square" rtlCol="0">
            <a:spAutoFit/>
          </a:bodyPr>
          <a:lstStyle/>
          <a:p>
            <a:r>
              <a:rPr lang="en-US" sz="1098" dirty="0">
                <a:latin typeface="Arial" panose="020B0604020202020204" pitchFamily="34" charset="0"/>
                <a:cs typeface="Arial" panose="020B0604020202020204" pitchFamily="34" charset="0"/>
              </a:rPr>
              <a:t>@</a:t>
            </a:r>
            <a:r>
              <a:rPr lang="en-US" sz="1098" dirty="0" err="1">
                <a:latin typeface="Arial" panose="020B0604020202020204" pitchFamily="34" charset="0"/>
                <a:cs typeface="Arial" panose="020B0604020202020204" pitchFamily="34" charset="0"/>
              </a:rPr>
              <a:t>nickkathios</a:t>
            </a:r>
            <a:endParaRPr lang="en-US" sz="1098" dirty="0">
              <a:latin typeface="Arial" panose="020B0604020202020204" pitchFamily="34" charset="0"/>
              <a:cs typeface="Arial" panose="020B0604020202020204" pitchFamily="34" charset="0"/>
            </a:endParaRPr>
          </a:p>
        </p:txBody>
      </p:sp>
      <p:pic>
        <p:nvPicPr>
          <p:cNvPr id="15" name="Picture 2" descr="Open Science Framework (OSF) | University of Oklahoma Libraries">
            <a:extLst>
              <a:ext uri="{FF2B5EF4-FFF2-40B4-BE49-F238E27FC236}">
                <a16:creationId xmlns:a16="http://schemas.microsoft.com/office/drawing/2014/main" id="{89F975F0-ED41-B127-9041-D6F7F23591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044030" y="39698282"/>
            <a:ext cx="1160412" cy="43657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Qr code&#10;&#10;Description automatically generated">
            <a:extLst>
              <a:ext uri="{FF2B5EF4-FFF2-40B4-BE49-F238E27FC236}">
                <a16:creationId xmlns:a16="http://schemas.microsoft.com/office/drawing/2014/main" id="{8CCB493C-4019-E90C-09A6-B9C3C44FADAA}"/>
              </a:ext>
            </a:extLst>
          </p:cNvPr>
          <p:cNvPicPr>
            <a:picLocks noChangeAspect="1"/>
          </p:cNvPicPr>
          <p:nvPr/>
        </p:nvPicPr>
        <p:blipFill>
          <a:blip r:embed="rId10"/>
          <a:stretch>
            <a:fillRect/>
          </a:stretch>
        </p:blipFill>
        <p:spPr>
          <a:xfrm>
            <a:off x="29406517" y="39698282"/>
            <a:ext cx="449017" cy="449017"/>
          </a:xfrm>
          <a:prstGeom prst="rect">
            <a:avLst/>
          </a:prstGeom>
        </p:spPr>
      </p:pic>
      <p:sp>
        <p:nvSpPr>
          <p:cNvPr id="23" name="TextBox 22">
            <a:extLst>
              <a:ext uri="{FF2B5EF4-FFF2-40B4-BE49-F238E27FC236}">
                <a16:creationId xmlns:a16="http://schemas.microsoft.com/office/drawing/2014/main" id="{74B5EF5A-76E9-90AA-2945-8572FE7EFDC6}"/>
              </a:ext>
            </a:extLst>
          </p:cNvPr>
          <p:cNvSpPr txBox="1"/>
          <p:nvPr/>
        </p:nvSpPr>
        <p:spPr>
          <a:xfrm>
            <a:off x="224955" y="15913222"/>
            <a:ext cx="9551996" cy="14279615"/>
          </a:xfrm>
          <a:prstGeom prst="rect">
            <a:avLst/>
          </a:prstGeom>
          <a:noFill/>
        </p:spPr>
        <p:txBody>
          <a:bodyPr wrap="square" rtlCol="0">
            <a:spAutoFit/>
          </a:bodyPr>
          <a:lstStyle/>
          <a:p>
            <a:r>
              <a:rPr lang="en-US" sz="3000" b="1" dirty="0">
                <a:latin typeface="Arial" panose="020B0604020202020204" pitchFamily="34" charset="0"/>
                <a:cs typeface="Arial" panose="020B0604020202020204" pitchFamily="34" charset="0"/>
              </a:rPr>
              <a:t>STUDY 1: </a:t>
            </a:r>
          </a:p>
          <a:p>
            <a:r>
              <a:rPr lang="en-US" sz="3000" dirty="0">
                <a:latin typeface="Arial" panose="020B0604020202020204" pitchFamily="34" charset="0"/>
                <a:cs typeface="Arial" panose="020B0604020202020204" pitchFamily="34" charset="0"/>
              </a:rPr>
              <a:t>• 299 participants (167F; mean age = 36) recruited from a previous experiment </a:t>
            </a:r>
          </a:p>
          <a:p>
            <a:r>
              <a:rPr lang="en-US" sz="3000" dirty="0">
                <a:latin typeface="Arial" panose="020B0604020202020204" pitchFamily="34" charset="0"/>
                <a:cs typeface="Arial" panose="020B0604020202020204" pitchFamily="34" charset="0"/>
              </a:rPr>
              <a:t>• Participants completed the 34-item Music@Home – Retrospective, the Questionnaire of Unpredictability in Childhood</a:t>
            </a:r>
            <a:r>
              <a:rPr lang="en-US" sz="3000" baseline="30000" dirty="0">
                <a:latin typeface="Arial" panose="020B0604020202020204" pitchFamily="34" charset="0"/>
                <a:cs typeface="Arial" panose="020B0604020202020204" pitchFamily="34" charset="0"/>
              </a:rPr>
              <a:t>3</a:t>
            </a:r>
            <a:r>
              <a:rPr lang="en-US" sz="3000" dirty="0">
                <a:latin typeface="Arial" panose="020B0604020202020204" pitchFamily="34" charset="0"/>
                <a:cs typeface="Arial" panose="020B0604020202020204" pitchFamily="34" charset="0"/>
              </a:rPr>
              <a:t> (QUIC), the short-form Confusion, Hubbub, and Order Scale</a:t>
            </a:r>
            <a:r>
              <a:rPr lang="en-US" sz="3000" baseline="30000" dirty="0">
                <a:latin typeface="Arial" panose="020B0604020202020204" pitchFamily="34" charset="0"/>
                <a:cs typeface="Arial" panose="020B0604020202020204" pitchFamily="34" charset="0"/>
              </a:rPr>
              <a:t>4</a:t>
            </a:r>
            <a:r>
              <a:rPr lang="en-US" sz="3000" dirty="0">
                <a:latin typeface="Arial" panose="020B0604020202020204" pitchFamily="34" charset="0"/>
                <a:cs typeface="Arial" panose="020B0604020202020204" pitchFamily="34" charset="0"/>
              </a:rPr>
              <a:t> (CHAOS), McLaughlin Deprivation &amp; Threat Scales</a:t>
            </a:r>
            <a:r>
              <a:rPr lang="en-US" sz="3000" baseline="30000" dirty="0">
                <a:latin typeface="Arial" panose="020B0604020202020204" pitchFamily="34" charset="0"/>
                <a:cs typeface="Arial" panose="020B0604020202020204" pitchFamily="34" charset="0"/>
              </a:rPr>
              <a:t>5</a:t>
            </a:r>
          </a:p>
          <a:p>
            <a:r>
              <a:rPr lang="en-US" sz="3000" dirty="0">
                <a:latin typeface="Arial" panose="020B0604020202020204" pitchFamily="34" charset="0"/>
                <a:cs typeface="Arial" panose="020B0604020202020204" pitchFamily="34" charset="0"/>
              </a:rPr>
              <a:t>• All retrospective adversity measures were reported for both childhood (6-12 years) and adolescence (13-18 years) </a:t>
            </a:r>
          </a:p>
          <a:p>
            <a:r>
              <a:rPr lang="en-US" sz="3000" dirty="0">
                <a:latin typeface="Arial" panose="020B0604020202020204" pitchFamily="34" charset="0"/>
                <a:cs typeface="Arial" panose="020B0604020202020204" pitchFamily="34" charset="0"/>
              </a:rPr>
              <a:t>• Participants also completed the Extended Barcelona Music Reward Questionnaire (</a:t>
            </a:r>
            <a:r>
              <a:rPr lang="en-US" sz="3000" dirty="0" err="1">
                <a:latin typeface="Arial" panose="020B0604020202020204" pitchFamily="34" charset="0"/>
                <a:cs typeface="Arial" panose="020B0604020202020204" pitchFamily="34" charset="0"/>
              </a:rPr>
              <a:t>eBMRQ</a:t>
            </a:r>
            <a:r>
              <a:rPr lang="en-US" sz="3000" dirty="0">
                <a:latin typeface="Arial" panose="020B0604020202020204" pitchFamily="34" charset="0"/>
                <a:cs typeface="Arial" panose="020B0604020202020204" pitchFamily="34" charset="0"/>
              </a:rPr>
              <a:t>) and the Goldsmith Musical Sophistication Index (</a:t>
            </a:r>
            <a:r>
              <a:rPr lang="en-US" sz="3000" dirty="0" err="1">
                <a:latin typeface="Arial" panose="020B0604020202020204" pitchFamily="34" charset="0"/>
                <a:cs typeface="Arial" panose="020B0604020202020204" pitchFamily="34" charset="0"/>
              </a:rPr>
              <a:t>GoldMSI</a:t>
            </a:r>
            <a:r>
              <a:rPr lang="en-US" sz="3000" dirty="0">
                <a:latin typeface="Arial" panose="020B0604020202020204" pitchFamily="34" charset="0"/>
                <a:cs typeface="Arial" panose="020B0604020202020204" pitchFamily="34" charset="0"/>
              </a:rPr>
              <a:t>) in the previous study </a:t>
            </a:r>
          </a:p>
          <a:p>
            <a:endParaRPr lang="en-US" sz="3000" dirty="0">
              <a:latin typeface="Arial" panose="020B0604020202020204" pitchFamily="34" charset="0"/>
              <a:cs typeface="Arial" panose="020B0604020202020204" pitchFamily="34" charset="0"/>
            </a:endParaRPr>
          </a:p>
          <a:p>
            <a:r>
              <a:rPr lang="en-US" sz="3000" b="1" dirty="0">
                <a:latin typeface="Arial" panose="020B0604020202020204" pitchFamily="34" charset="0"/>
                <a:cs typeface="Arial" panose="020B0604020202020204" pitchFamily="34" charset="0"/>
              </a:rPr>
              <a:t>STUDY 2: </a:t>
            </a:r>
          </a:p>
          <a:p>
            <a:r>
              <a:rPr lang="en-US" sz="3000" dirty="0">
                <a:latin typeface="Arial" panose="020B0604020202020204" pitchFamily="34" charset="0"/>
                <a:cs typeface="Arial" panose="020B0604020202020204" pitchFamily="34" charset="0"/>
              </a:rPr>
              <a:t>• 288 participants (141F) recruited from another previous experiment </a:t>
            </a:r>
          </a:p>
          <a:p>
            <a:r>
              <a:rPr lang="en-US" sz="3000" dirty="0">
                <a:latin typeface="Arial" panose="020B0604020202020204" pitchFamily="34" charset="0"/>
                <a:cs typeface="Arial" panose="020B0604020202020204" pitchFamily="34" charset="0"/>
              </a:rPr>
              <a:t>• Participants completed the 20-item Music@Home – Retrospective, the QUIC, the full CHAOS, McLaughlin Deprivation &amp; Threat Scales, Social Reward Questionnaire (SRQ), the Musical Ear Test (MET), the Connor-Davidson Resilience Scale (CD-RISC-10), the State-Trait Anxiety Inventory (STAI), and Healthy-Unhealthy Music Usage Scale (HUMS)</a:t>
            </a:r>
          </a:p>
          <a:p>
            <a:r>
              <a:rPr lang="en-US" sz="3000" dirty="0">
                <a:latin typeface="Arial" panose="020B0604020202020204" pitchFamily="34" charset="0"/>
                <a:cs typeface="Arial" panose="020B0604020202020204" pitchFamily="34" charset="0"/>
              </a:rPr>
              <a:t>• Participants also completed the Barcelona Music Reward Questionnaire (BMRQ) and the Goldsmith Musical Sophistication Index (</a:t>
            </a:r>
            <a:r>
              <a:rPr lang="en-US" sz="3000" dirty="0" err="1">
                <a:latin typeface="Arial" panose="020B0604020202020204" pitchFamily="34" charset="0"/>
                <a:cs typeface="Arial" panose="020B0604020202020204" pitchFamily="34" charset="0"/>
              </a:rPr>
              <a:t>GoldMSI</a:t>
            </a:r>
            <a:r>
              <a:rPr lang="en-US" sz="3000" dirty="0">
                <a:latin typeface="Arial" panose="020B0604020202020204" pitchFamily="34" charset="0"/>
                <a:cs typeface="Arial" panose="020B0604020202020204" pitchFamily="34" charset="0"/>
              </a:rPr>
              <a:t>) in the previous study </a:t>
            </a:r>
          </a:p>
          <a:p>
            <a:endParaRPr lang="en-US" sz="2192"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EC4C9C4-1AC6-1DD3-DF92-A701802B4724}"/>
              </a:ext>
            </a:extLst>
          </p:cNvPr>
          <p:cNvPicPr>
            <a:picLocks noChangeAspect="1"/>
          </p:cNvPicPr>
          <p:nvPr/>
        </p:nvPicPr>
        <p:blipFill rotWithShape="1">
          <a:blip r:embed="rId11"/>
          <a:srcRect l="4850" t="2257" r="8016" b="1258"/>
          <a:stretch/>
        </p:blipFill>
        <p:spPr>
          <a:xfrm>
            <a:off x="10006230" y="4256255"/>
            <a:ext cx="10081314" cy="15113955"/>
          </a:xfrm>
          <a:prstGeom prst="rect">
            <a:avLst/>
          </a:prstGeom>
        </p:spPr>
      </p:pic>
      <p:sp>
        <p:nvSpPr>
          <p:cNvPr id="7" name="Rectangle 6">
            <a:extLst>
              <a:ext uri="{FF2B5EF4-FFF2-40B4-BE49-F238E27FC236}">
                <a16:creationId xmlns:a16="http://schemas.microsoft.com/office/drawing/2014/main" id="{05A67A42-053D-3853-B2AD-1D4F68F232F9}"/>
              </a:ext>
            </a:extLst>
          </p:cNvPr>
          <p:cNvSpPr/>
          <p:nvPr/>
        </p:nvSpPr>
        <p:spPr>
          <a:xfrm>
            <a:off x="1108479" y="31885560"/>
            <a:ext cx="7738077" cy="1429025"/>
          </a:xfrm>
          <a:prstGeom prst="rect">
            <a:avLst/>
          </a:prstGeom>
          <a:solidFill>
            <a:srgbClr val="CA99A4">
              <a:alpha val="69020"/>
            </a:srgbClr>
          </a:solidFill>
          <a:ln>
            <a:solidFill>
              <a:srgbClr val="E7D3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 Items:</a:t>
            </a:r>
          </a:p>
          <a:p>
            <a:pPr algn="ctr"/>
            <a:r>
              <a:rPr lang="en-US" sz="2800" dirty="0">
                <a:solidFill>
                  <a:schemeClr val="tx1"/>
                </a:solidFill>
              </a:rPr>
              <a:t>17 from M@H Preschool + 14 new items</a:t>
            </a:r>
          </a:p>
        </p:txBody>
      </p:sp>
      <p:sp>
        <p:nvSpPr>
          <p:cNvPr id="17" name="Rectangle 16">
            <a:extLst>
              <a:ext uri="{FF2B5EF4-FFF2-40B4-BE49-F238E27FC236}">
                <a16:creationId xmlns:a16="http://schemas.microsoft.com/office/drawing/2014/main" id="{14C68328-140A-3D64-8C97-81214621D5F7}"/>
              </a:ext>
            </a:extLst>
          </p:cNvPr>
          <p:cNvSpPr/>
          <p:nvPr/>
        </p:nvSpPr>
        <p:spPr>
          <a:xfrm>
            <a:off x="2090535" y="33870143"/>
            <a:ext cx="5820835" cy="1429025"/>
          </a:xfrm>
          <a:prstGeom prst="rect">
            <a:avLst/>
          </a:prstGeom>
          <a:solidFill>
            <a:srgbClr val="CA99A4">
              <a:alpha val="69020"/>
            </a:srgbClr>
          </a:solidFill>
          <a:ln>
            <a:solidFill>
              <a:srgbClr val="E7D3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The childhood home musical environment</a:t>
            </a:r>
            <a:endParaRPr lang="en-US" sz="2400" dirty="0">
              <a:solidFill>
                <a:schemeClr val="tx1"/>
              </a:solidFill>
            </a:endParaRPr>
          </a:p>
        </p:txBody>
      </p:sp>
      <p:sp>
        <p:nvSpPr>
          <p:cNvPr id="18" name="Rectangle 17">
            <a:extLst>
              <a:ext uri="{FF2B5EF4-FFF2-40B4-BE49-F238E27FC236}">
                <a16:creationId xmlns:a16="http://schemas.microsoft.com/office/drawing/2014/main" id="{5866034D-BF5F-3F8B-2917-3C0BD738E98D}"/>
              </a:ext>
            </a:extLst>
          </p:cNvPr>
          <p:cNvSpPr/>
          <p:nvPr/>
        </p:nvSpPr>
        <p:spPr>
          <a:xfrm>
            <a:off x="2067100" y="37715408"/>
            <a:ext cx="5820834" cy="1426464"/>
          </a:xfrm>
          <a:prstGeom prst="rect">
            <a:avLst/>
          </a:prstGeom>
          <a:solidFill>
            <a:srgbClr val="CA99A4">
              <a:alpha val="69020"/>
            </a:srgbClr>
          </a:solidFill>
          <a:ln>
            <a:solidFill>
              <a:srgbClr val="E7D3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 Current attitudes toward childhood home musical environment</a:t>
            </a:r>
            <a:endParaRPr lang="en-US" sz="2400" dirty="0">
              <a:solidFill>
                <a:schemeClr val="tx1"/>
              </a:solidFill>
            </a:endParaRPr>
          </a:p>
        </p:txBody>
      </p:sp>
      <p:sp>
        <p:nvSpPr>
          <p:cNvPr id="20" name="Rectangle 19">
            <a:extLst>
              <a:ext uri="{FF2B5EF4-FFF2-40B4-BE49-F238E27FC236}">
                <a16:creationId xmlns:a16="http://schemas.microsoft.com/office/drawing/2014/main" id="{FC36F683-95D5-D1F5-89D3-E5E199B11981}"/>
              </a:ext>
            </a:extLst>
          </p:cNvPr>
          <p:cNvSpPr/>
          <p:nvPr/>
        </p:nvSpPr>
        <p:spPr>
          <a:xfrm>
            <a:off x="2090535" y="35794056"/>
            <a:ext cx="5820835" cy="1426464"/>
          </a:xfrm>
          <a:prstGeom prst="rect">
            <a:avLst/>
          </a:prstGeom>
          <a:solidFill>
            <a:srgbClr val="CA99A4">
              <a:alpha val="69020"/>
            </a:srgbClr>
          </a:solidFill>
          <a:ln>
            <a:solidFill>
              <a:srgbClr val="E7D3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Adolescent attitudes toward childhood home musical environment</a:t>
            </a:r>
            <a:endParaRPr lang="en-US" sz="2400" dirty="0">
              <a:solidFill>
                <a:schemeClr val="tx1"/>
              </a:solidFill>
            </a:endParaRPr>
          </a:p>
        </p:txBody>
      </p:sp>
      <p:sp>
        <p:nvSpPr>
          <p:cNvPr id="25" name="TextBox 24">
            <a:extLst>
              <a:ext uri="{FF2B5EF4-FFF2-40B4-BE49-F238E27FC236}">
                <a16:creationId xmlns:a16="http://schemas.microsoft.com/office/drawing/2014/main" id="{8892CE55-5CAE-DA94-E6A5-2CCF81A182DF}"/>
              </a:ext>
            </a:extLst>
          </p:cNvPr>
          <p:cNvSpPr txBox="1"/>
          <p:nvPr/>
        </p:nvSpPr>
        <p:spPr>
          <a:xfrm>
            <a:off x="1215509" y="34169156"/>
            <a:ext cx="1079486" cy="830997"/>
          </a:xfrm>
          <a:prstGeom prst="rect">
            <a:avLst/>
          </a:prstGeom>
          <a:noFill/>
        </p:spPr>
        <p:txBody>
          <a:bodyPr wrap="square" rtlCol="0">
            <a:spAutoFit/>
          </a:bodyPr>
          <a:lstStyle/>
          <a:p>
            <a:r>
              <a:rPr lang="en-US" sz="4800" dirty="0"/>
              <a:t>1.</a:t>
            </a:r>
          </a:p>
        </p:txBody>
      </p:sp>
      <p:sp>
        <p:nvSpPr>
          <p:cNvPr id="26" name="TextBox 25">
            <a:extLst>
              <a:ext uri="{FF2B5EF4-FFF2-40B4-BE49-F238E27FC236}">
                <a16:creationId xmlns:a16="http://schemas.microsoft.com/office/drawing/2014/main" id="{8D1514AA-190E-EA25-D29C-1804212288EE}"/>
              </a:ext>
            </a:extLst>
          </p:cNvPr>
          <p:cNvSpPr txBox="1"/>
          <p:nvPr/>
        </p:nvSpPr>
        <p:spPr>
          <a:xfrm>
            <a:off x="1215509" y="36091790"/>
            <a:ext cx="1079486" cy="830997"/>
          </a:xfrm>
          <a:prstGeom prst="rect">
            <a:avLst/>
          </a:prstGeom>
          <a:noFill/>
        </p:spPr>
        <p:txBody>
          <a:bodyPr wrap="square" rtlCol="0">
            <a:spAutoFit/>
          </a:bodyPr>
          <a:lstStyle/>
          <a:p>
            <a:r>
              <a:rPr lang="en-US" sz="4800" dirty="0"/>
              <a:t>2.</a:t>
            </a:r>
          </a:p>
        </p:txBody>
      </p:sp>
      <p:sp>
        <p:nvSpPr>
          <p:cNvPr id="27" name="TextBox 26">
            <a:extLst>
              <a:ext uri="{FF2B5EF4-FFF2-40B4-BE49-F238E27FC236}">
                <a16:creationId xmlns:a16="http://schemas.microsoft.com/office/drawing/2014/main" id="{F9F72922-6947-D913-88C5-3C9491CB485A}"/>
              </a:ext>
            </a:extLst>
          </p:cNvPr>
          <p:cNvSpPr txBox="1"/>
          <p:nvPr/>
        </p:nvSpPr>
        <p:spPr>
          <a:xfrm>
            <a:off x="1215509" y="38013141"/>
            <a:ext cx="1079486" cy="830997"/>
          </a:xfrm>
          <a:prstGeom prst="rect">
            <a:avLst/>
          </a:prstGeom>
          <a:noFill/>
        </p:spPr>
        <p:txBody>
          <a:bodyPr wrap="square" rtlCol="0">
            <a:spAutoFit/>
          </a:bodyPr>
          <a:lstStyle/>
          <a:p>
            <a:r>
              <a:rPr lang="en-US" sz="4800" dirty="0"/>
              <a:t>3.</a:t>
            </a:r>
          </a:p>
        </p:txBody>
      </p:sp>
      <p:sp>
        <p:nvSpPr>
          <p:cNvPr id="28" name="TextBox 27">
            <a:extLst>
              <a:ext uri="{FF2B5EF4-FFF2-40B4-BE49-F238E27FC236}">
                <a16:creationId xmlns:a16="http://schemas.microsoft.com/office/drawing/2014/main" id="{9A612243-2690-143C-1C5A-097F0CC7E5C7}"/>
              </a:ext>
            </a:extLst>
          </p:cNvPr>
          <p:cNvSpPr txBox="1"/>
          <p:nvPr/>
        </p:nvSpPr>
        <p:spPr>
          <a:xfrm>
            <a:off x="11911263" y="14569424"/>
            <a:ext cx="553453" cy="646331"/>
          </a:xfrm>
          <a:prstGeom prst="rect">
            <a:avLst/>
          </a:prstGeom>
          <a:noFill/>
        </p:spPr>
        <p:txBody>
          <a:bodyPr wrap="square" rtlCol="0">
            <a:spAutoFit/>
          </a:bodyPr>
          <a:lstStyle/>
          <a:p>
            <a:r>
              <a:rPr lang="en-US" sz="3600" dirty="0"/>
              <a:t>*</a:t>
            </a:r>
          </a:p>
        </p:txBody>
      </p:sp>
      <p:sp>
        <p:nvSpPr>
          <p:cNvPr id="30" name="TextBox 29">
            <a:extLst>
              <a:ext uri="{FF2B5EF4-FFF2-40B4-BE49-F238E27FC236}">
                <a16:creationId xmlns:a16="http://schemas.microsoft.com/office/drawing/2014/main" id="{EDFEE9A0-6FB1-0258-D2A0-B269B0BF69B0}"/>
              </a:ext>
            </a:extLst>
          </p:cNvPr>
          <p:cNvSpPr txBox="1"/>
          <p:nvPr/>
        </p:nvSpPr>
        <p:spPr>
          <a:xfrm>
            <a:off x="11839073" y="12767221"/>
            <a:ext cx="553453" cy="646331"/>
          </a:xfrm>
          <a:prstGeom prst="rect">
            <a:avLst/>
          </a:prstGeom>
          <a:noFill/>
        </p:spPr>
        <p:txBody>
          <a:bodyPr wrap="square" rtlCol="0">
            <a:spAutoFit/>
          </a:bodyPr>
          <a:lstStyle/>
          <a:p>
            <a:r>
              <a:rPr lang="en-US" sz="3600" dirty="0"/>
              <a:t>*</a:t>
            </a:r>
          </a:p>
        </p:txBody>
      </p:sp>
      <p:sp>
        <p:nvSpPr>
          <p:cNvPr id="31" name="TextBox 30">
            <a:extLst>
              <a:ext uri="{FF2B5EF4-FFF2-40B4-BE49-F238E27FC236}">
                <a16:creationId xmlns:a16="http://schemas.microsoft.com/office/drawing/2014/main" id="{DE8D5822-3126-B5E8-2A73-BD0DBA918A7C}"/>
              </a:ext>
            </a:extLst>
          </p:cNvPr>
          <p:cNvSpPr txBox="1"/>
          <p:nvPr/>
        </p:nvSpPr>
        <p:spPr>
          <a:xfrm>
            <a:off x="12187989" y="10914887"/>
            <a:ext cx="553453" cy="646331"/>
          </a:xfrm>
          <a:prstGeom prst="rect">
            <a:avLst/>
          </a:prstGeom>
          <a:noFill/>
        </p:spPr>
        <p:txBody>
          <a:bodyPr wrap="square" rtlCol="0">
            <a:spAutoFit/>
          </a:bodyPr>
          <a:lstStyle/>
          <a:p>
            <a:r>
              <a:rPr lang="en-US" sz="3600" dirty="0"/>
              <a:t>*</a:t>
            </a:r>
          </a:p>
        </p:txBody>
      </p:sp>
      <p:sp>
        <p:nvSpPr>
          <p:cNvPr id="32" name="TextBox 31">
            <a:extLst>
              <a:ext uri="{FF2B5EF4-FFF2-40B4-BE49-F238E27FC236}">
                <a16:creationId xmlns:a16="http://schemas.microsoft.com/office/drawing/2014/main" id="{02BC6241-0D30-F4AA-106B-EA8D3E6D5436}"/>
              </a:ext>
            </a:extLst>
          </p:cNvPr>
          <p:cNvSpPr txBox="1"/>
          <p:nvPr/>
        </p:nvSpPr>
        <p:spPr>
          <a:xfrm>
            <a:off x="24418157" y="39880190"/>
            <a:ext cx="2313644" cy="261290"/>
          </a:xfrm>
          <a:prstGeom prst="rect">
            <a:avLst/>
          </a:prstGeom>
          <a:noFill/>
        </p:spPr>
        <p:txBody>
          <a:bodyPr wrap="square" rtlCol="0">
            <a:spAutoFit/>
          </a:bodyPr>
          <a:lstStyle/>
          <a:p>
            <a:r>
              <a:rPr lang="en-US" sz="1098" dirty="0" err="1">
                <a:latin typeface="Arial" panose="020B0604020202020204" pitchFamily="34" charset="0"/>
                <a:cs typeface="Arial" panose="020B0604020202020204" pitchFamily="34" charset="0"/>
              </a:rPr>
              <a:t>kathios.n@northeastern.edu</a:t>
            </a:r>
            <a:endParaRPr lang="en-US" sz="1098"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8CFF2975-4D52-BDDA-37CD-411B79E2224F}"/>
              </a:ext>
            </a:extLst>
          </p:cNvPr>
          <p:cNvSpPr txBox="1"/>
          <p:nvPr/>
        </p:nvSpPr>
        <p:spPr>
          <a:xfrm>
            <a:off x="26678928" y="39687313"/>
            <a:ext cx="2313644" cy="261290"/>
          </a:xfrm>
          <a:prstGeom prst="rect">
            <a:avLst/>
          </a:prstGeom>
          <a:noFill/>
        </p:spPr>
        <p:txBody>
          <a:bodyPr wrap="square" rtlCol="0">
            <a:spAutoFit/>
          </a:bodyPr>
          <a:lstStyle/>
          <a:p>
            <a:r>
              <a:rPr lang="en-US" sz="1098" dirty="0">
                <a:latin typeface="Arial" panose="020B0604020202020204" pitchFamily="34" charset="0"/>
                <a:cs typeface="Arial" panose="020B0604020202020204" pitchFamily="34" charset="0"/>
              </a:rPr>
              <a:t>@</a:t>
            </a:r>
            <a:r>
              <a:rPr lang="en-US" sz="1098" dirty="0" err="1">
                <a:latin typeface="Arial" panose="020B0604020202020204" pitchFamily="34" charset="0"/>
                <a:cs typeface="Arial" panose="020B0604020202020204" pitchFamily="34" charset="0"/>
              </a:rPr>
              <a:t>KelsieLLopez</a:t>
            </a:r>
            <a:endParaRPr lang="en-US" sz="1098" dirty="0">
              <a:latin typeface="Arial" panose="020B0604020202020204" pitchFamily="34" charset="0"/>
              <a:cs typeface="Arial" panose="020B0604020202020204" pitchFamily="34" charset="0"/>
            </a:endParaRPr>
          </a:p>
        </p:txBody>
      </p:sp>
      <p:sp>
        <p:nvSpPr>
          <p:cNvPr id="36" name="Google Shape;100;p1">
            <a:extLst>
              <a:ext uri="{FF2B5EF4-FFF2-40B4-BE49-F238E27FC236}">
                <a16:creationId xmlns:a16="http://schemas.microsoft.com/office/drawing/2014/main" id="{C3984BA8-A535-ADCF-064C-56DD6FA7E6FB}"/>
              </a:ext>
            </a:extLst>
          </p:cNvPr>
          <p:cNvSpPr/>
          <p:nvPr/>
        </p:nvSpPr>
        <p:spPr>
          <a:xfrm>
            <a:off x="10538359" y="19846264"/>
            <a:ext cx="9542907" cy="1237531"/>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 Music@Home – Retrospective Scale Examples </a:t>
            </a:r>
            <a:endParaRPr sz="3578" dirty="0">
              <a:latin typeface="Arial" panose="020B0604020202020204" pitchFamily="34" charset="0"/>
              <a:cs typeface="Arial" panose="020B0604020202020204" pitchFamily="34" charset="0"/>
            </a:endParaRPr>
          </a:p>
        </p:txBody>
      </p:sp>
      <p:sp>
        <p:nvSpPr>
          <p:cNvPr id="37" name="Google Shape;86;p1">
            <a:extLst>
              <a:ext uri="{FF2B5EF4-FFF2-40B4-BE49-F238E27FC236}">
                <a16:creationId xmlns:a16="http://schemas.microsoft.com/office/drawing/2014/main" id="{D8F94864-B684-D4F0-D61B-3BB6CD0057DD}"/>
              </a:ext>
            </a:extLst>
          </p:cNvPr>
          <p:cNvSpPr/>
          <p:nvPr/>
        </p:nvSpPr>
        <p:spPr>
          <a:xfrm>
            <a:off x="10562057" y="21193819"/>
            <a:ext cx="9495512" cy="9687473"/>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R="0" lvl="0" fontAlgn="base">
              <a:spcBef>
                <a:spcPts val="500"/>
              </a:spcBef>
              <a:spcAft>
                <a:spcPts val="0"/>
              </a:spcAft>
              <a:tabLst>
                <a:tab pos="457200" algn="l"/>
              </a:tabLst>
            </a:pPr>
            <a:r>
              <a:rPr lang="en-US" sz="3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Caregiver Beliefs:</a:t>
            </a:r>
          </a:p>
          <a:p>
            <a:pPr marR="0" lvl="0" fontAlgn="base">
              <a:spcBef>
                <a:spcPts val="500"/>
              </a:spcBef>
              <a:spcAft>
                <a:spcPts val="0"/>
              </a:spcAft>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My caregivers believed that I should learn to play an instrument.</a:t>
            </a:r>
            <a:endParaRPr lang="en-US" sz="3000" b="1" dirty="0">
              <a:latin typeface="Arial" panose="020B0604020202020204" pitchFamily="34" charset="0"/>
              <a:ea typeface="Calibri" panose="020F0502020204030204" pitchFamily="34" charset="0"/>
              <a:cs typeface="Arial" panose="020B0604020202020204" pitchFamily="34" charset="0"/>
            </a:endParaRPr>
          </a:p>
          <a:p>
            <a:pPr marR="0" lvl="0" fontAlgn="base">
              <a:spcBef>
                <a:spcPts val="500"/>
              </a:spcBef>
              <a:spcAft>
                <a:spcPts val="0"/>
              </a:spcAft>
              <a:tabLst>
                <a:tab pos="457200" algn="l"/>
              </a:tabLst>
            </a:pPr>
            <a:r>
              <a:rPr lang="en-US" sz="30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Caregiver Initiation of Singing:</a:t>
            </a:r>
          </a:p>
          <a:p>
            <a:pPr fontAlgn="base">
              <a:spcBef>
                <a:spcPts val="500"/>
              </a:spcBef>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My caregivers sang to/with me in many different situations (e.g. during playtime, with friends and family, in the car).</a:t>
            </a:r>
            <a:endParaRPr lang="en-US" sz="3000" b="1" dirty="0">
              <a:latin typeface="Arial" panose="020B0604020202020204" pitchFamily="34" charset="0"/>
              <a:ea typeface="Calibri" panose="020F0502020204030204" pitchFamily="34" charset="0"/>
              <a:cs typeface="Arial" panose="020B0604020202020204" pitchFamily="34" charset="0"/>
            </a:endParaRPr>
          </a:p>
          <a:p>
            <a:pPr marR="0" lvl="0" fontAlgn="base">
              <a:spcBef>
                <a:spcPts val="500"/>
              </a:spcBef>
              <a:spcAft>
                <a:spcPts val="0"/>
              </a:spcAft>
              <a:tabLst>
                <a:tab pos="457200" algn="l"/>
              </a:tabLst>
            </a:pPr>
            <a:r>
              <a:rPr lang="en-US" sz="30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Childhood Home Musical Environment:</a:t>
            </a:r>
          </a:p>
          <a:p>
            <a:pPr fontAlgn="base">
              <a:spcBef>
                <a:spcPts val="500"/>
              </a:spcBef>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 have negative memories of the music I heard in the home as a child. (R)</a:t>
            </a:r>
            <a:endParaRPr lang="en-US" sz="3000" b="1" dirty="0">
              <a:latin typeface="Arial" panose="020B0604020202020204" pitchFamily="34" charset="0"/>
              <a:ea typeface="Calibri" panose="020F0502020204030204" pitchFamily="34" charset="0"/>
              <a:cs typeface="Arial" panose="020B0604020202020204" pitchFamily="34" charset="0"/>
            </a:endParaRPr>
          </a:p>
          <a:p>
            <a:pPr marR="0" lvl="0" fontAlgn="base">
              <a:spcBef>
                <a:spcPts val="500"/>
              </a:spcBef>
              <a:spcAft>
                <a:spcPts val="0"/>
              </a:spcAft>
              <a:tabLst>
                <a:tab pos="457200" algn="l"/>
              </a:tabLst>
            </a:pPr>
            <a:r>
              <a:rPr lang="en-US" sz="3000" b="1" dirty="0">
                <a:latin typeface="Arial" panose="020B0604020202020204" pitchFamily="34" charset="0"/>
                <a:ea typeface="Calibri" panose="020F0502020204030204" pitchFamily="34" charset="0"/>
                <a:cs typeface="Arial" panose="020B0604020202020204" pitchFamily="34" charset="0"/>
              </a:rPr>
              <a:t>Social Listening Contexts:</a:t>
            </a:r>
          </a:p>
          <a:p>
            <a:pPr fontAlgn="base">
              <a:spcBef>
                <a:spcPts val="500"/>
              </a:spcBef>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 associate music I heard as a child with social contexts (listening with caregivers, siblings, friends).</a:t>
            </a:r>
            <a:endParaRPr lang="en-US" sz="3000" b="1" dirty="0">
              <a:latin typeface="Arial" panose="020B0604020202020204" pitchFamily="34" charset="0"/>
              <a:ea typeface="Calibri" panose="020F0502020204030204" pitchFamily="34" charset="0"/>
              <a:cs typeface="Arial" panose="020B0604020202020204" pitchFamily="34" charset="0"/>
            </a:endParaRPr>
          </a:p>
          <a:p>
            <a:pPr marR="0" lvl="0" fontAlgn="base">
              <a:spcBef>
                <a:spcPts val="500"/>
              </a:spcBef>
              <a:spcAft>
                <a:spcPts val="0"/>
              </a:spcAft>
              <a:tabLst>
                <a:tab pos="457200" algn="l"/>
              </a:tabLst>
            </a:pPr>
            <a:r>
              <a:rPr lang="en-US" sz="30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Child Engagement with Music:</a:t>
            </a:r>
          </a:p>
          <a:p>
            <a:pPr fontAlgn="base">
              <a:spcBef>
                <a:spcPts val="500"/>
              </a:spcBef>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 enjoyed making sounds/interacting with musical instruments (including toy ones).</a:t>
            </a:r>
            <a:endParaRPr lang="en-US" sz="3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gn="just" fontAlgn="base"/>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p:txBody>
      </p:sp>
      <p:sp>
        <p:nvSpPr>
          <p:cNvPr id="38" name="TextBox 37">
            <a:extLst>
              <a:ext uri="{FF2B5EF4-FFF2-40B4-BE49-F238E27FC236}">
                <a16:creationId xmlns:a16="http://schemas.microsoft.com/office/drawing/2014/main" id="{EC7F945D-443E-F671-A967-470FE233BA80}"/>
              </a:ext>
            </a:extLst>
          </p:cNvPr>
          <p:cNvSpPr txBox="1"/>
          <p:nvPr/>
        </p:nvSpPr>
        <p:spPr>
          <a:xfrm>
            <a:off x="11911263" y="18902196"/>
            <a:ext cx="6052687" cy="646331"/>
          </a:xfrm>
          <a:prstGeom prst="rect">
            <a:avLst/>
          </a:prstGeom>
          <a:noFill/>
        </p:spPr>
        <p:txBody>
          <a:bodyPr wrap="square" rtlCol="0">
            <a:spAutoFit/>
          </a:bodyPr>
          <a:lstStyle/>
          <a:p>
            <a:pPr algn="ctr"/>
            <a:r>
              <a:rPr lang="en-US" sz="1800" dirty="0"/>
              <a:t>Blue loadings correspond to Study 1 (EFA) whereas Red loadings correspond to Study 2 (CFA).</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7694</TotalTime>
  <Words>739</Words>
  <Application>Microsoft Macintosh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Kelsie Lopez</cp:lastModifiedBy>
  <cp:revision>89</cp:revision>
  <cp:lastPrinted>2022-04-18T15:59:33Z</cp:lastPrinted>
  <dcterms:created xsi:type="dcterms:W3CDTF">2021-02-08T14:55:12Z</dcterms:created>
  <dcterms:modified xsi:type="dcterms:W3CDTF">2023-08-18T18:15:00Z</dcterms:modified>
</cp:coreProperties>
</file>