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175200" cy="40233600"/>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99A4"/>
    <a:srgbClr val="E7D3E1"/>
    <a:srgbClr val="9A0000"/>
    <a:srgbClr val="CB86BA"/>
    <a:srgbClr val="CFC6D8"/>
    <a:srgbClr val="159BD4"/>
    <a:srgbClr val="161693"/>
    <a:srgbClr val="F50005"/>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p:scale>
          <a:sx n="61" d="100"/>
          <a:sy n="61" d="100"/>
        </p:scale>
        <p:origin x="-2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D29F9AA6-8810-644C-BE00-146C3E495B86}" authorId="{3F48322D-04D2-3C56-DD47-32AADFB8DFD4}" created="2023-08-18T21:13:09.670">
    <ac:txMkLst xmlns:ac="http://schemas.microsoft.com/office/drawing/2013/main/command">
      <pc:docMk xmlns:pc="http://schemas.microsoft.com/office/powerpoint/2013/main/command"/>
      <pc:sldMk xmlns:pc="http://schemas.microsoft.com/office/powerpoint/2013/main/command" cId="0" sldId="256"/>
      <ac:spMk id="23" creationId="{74B5EF5A-76E9-90AA-2945-8572FE7EFDC6}"/>
      <ac:txMk cp="66" len="24">
        <ac:context len="1091" hash="1773459945"/>
      </ac:txMk>
    </ac:txMkLst>
    <p188:pos x="4015741" y="1427784"/>
    <p188:txBody>
      <a:bodyPr/>
      <a:lstStyle/>
      <a:p>
        <a:r>
          <a:rPr lang="en-US"/>
          <a:t>For this and the other time we say “recruited from other experiment”: maybe cite the other experiment or a preprint thereof?</a:t>
        </a:r>
      </a:p>
    </p188:txBody>
  </p188:cm>
  <p188:cm id="{60813D21-855E-E544-BC86-C03DDE1FD1C0}" authorId="{3F48322D-04D2-3C56-DD47-32AADFB8DFD4}" created="2023-08-18T21:23:10.978">
    <ac:deMkLst xmlns:ac="http://schemas.microsoft.com/office/drawing/2013/main/command">
      <pc:docMk xmlns:pc="http://schemas.microsoft.com/office/powerpoint/2013/main/command"/>
      <pc:sldMk xmlns:pc="http://schemas.microsoft.com/office/powerpoint/2013/main/command" cId="0" sldId="256"/>
      <ac:picMk id="46" creationId="{ECD67B69-7985-B5CE-1ECB-5ADEF7EF4FBE}"/>
    </ac:deMkLst>
    <p188:txBody>
      <a:bodyPr/>
      <a:lstStyle/>
      <a:p>
        <a:r>
          <a:rPr lang="en-US"/>
          <a:t>It is so interesting that multiple M@H:R factors correlate with SRQ! I added a bullet point about it in the Discussion but maybe we can also pull this out as a scatterplot?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263140" y="6584529"/>
            <a:ext cx="25648920" cy="1400725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1980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771900" y="21131957"/>
            <a:ext cx="22631400" cy="97138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300"/>
              </a:spcBef>
              <a:spcAft>
                <a:spcPts val="0"/>
              </a:spcAft>
              <a:buClr>
                <a:schemeClr val="dk1"/>
              </a:buClr>
              <a:buSzPts val="11520"/>
              <a:buNone/>
              <a:defRPr sz="7920"/>
            </a:lvl1pPr>
            <a:lvl2pPr lvl="1" algn="ctr">
              <a:lnSpc>
                <a:spcPct val="90000"/>
              </a:lnSpc>
              <a:spcBef>
                <a:spcPts val="1650"/>
              </a:spcBef>
              <a:spcAft>
                <a:spcPts val="0"/>
              </a:spcAft>
              <a:buClr>
                <a:schemeClr val="dk1"/>
              </a:buClr>
              <a:buSzPts val="9600"/>
              <a:buNone/>
              <a:defRPr sz="6600"/>
            </a:lvl2pPr>
            <a:lvl3pPr lvl="2" algn="ctr">
              <a:lnSpc>
                <a:spcPct val="90000"/>
              </a:lnSpc>
              <a:spcBef>
                <a:spcPts val="1650"/>
              </a:spcBef>
              <a:spcAft>
                <a:spcPts val="0"/>
              </a:spcAft>
              <a:buClr>
                <a:schemeClr val="dk1"/>
              </a:buClr>
              <a:buSzPts val="8640"/>
              <a:buNone/>
              <a:defRPr sz="5940"/>
            </a:lvl3pPr>
            <a:lvl4pPr lvl="3" algn="ctr">
              <a:lnSpc>
                <a:spcPct val="90000"/>
              </a:lnSpc>
              <a:spcBef>
                <a:spcPts val="1650"/>
              </a:spcBef>
              <a:spcAft>
                <a:spcPts val="0"/>
              </a:spcAft>
              <a:buClr>
                <a:schemeClr val="dk1"/>
              </a:buClr>
              <a:buSzPts val="7680"/>
              <a:buNone/>
              <a:defRPr sz="5280"/>
            </a:lvl4pPr>
            <a:lvl5pPr lvl="4" algn="ctr">
              <a:lnSpc>
                <a:spcPct val="90000"/>
              </a:lnSpc>
              <a:spcBef>
                <a:spcPts val="1650"/>
              </a:spcBef>
              <a:spcAft>
                <a:spcPts val="0"/>
              </a:spcAft>
              <a:buClr>
                <a:schemeClr val="dk1"/>
              </a:buClr>
              <a:buSzPts val="7680"/>
              <a:buNone/>
              <a:defRPr sz="5280"/>
            </a:lvl5pPr>
            <a:lvl6pPr lvl="5" algn="ctr">
              <a:lnSpc>
                <a:spcPct val="90000"/>
              </a:lnSpc>
              <a:spcBef>
                <a:spcPts val="1650"/>
              </a:spcBef>
              <a:spcAft>
                <a:spcPts val="0"/>
              </a:spcAft>
              <a:buClr>
                <a:schemeClr val="dk1"/>
              </a:buClr>
              <a:buSzPts val="7680"/>
              <a:buNone/>
              <a:defRPr sz="5280"/>
            </a:lvl6pPr>
            <a:lvl7pPr lvl="6" algn="ctr">
              <a:lnSpc>
                <a:spcPct val="90000"/>
              </a:lnSpc>
              <a:spcBef>
                <a:spcPts val="1650"/>
              </a:spcBef>
              <a:spcAft>
                <a:spcPts val="0"/>
              </a:spcAft>
              <a:buClr>
                <a:schemeClr val="dk1"/>
              </a:buClr>
              <a:buSzPts val="7680"/>
              <a:buNone/>
              <a:defRPr sz="5280"/>
            </a:lvl7pPr>
            <a:lvl8pPr lvl="7" algn="ctr">
              <a:lnSpc>
                <a:spcPct val="90000"/>
              </a:lnSpc>
              <a:spcBef>
                <a:spcPts val="1650"/>
              </a:spcBef>
              <a:spcAft>
                <a:spcPts val="0"/>
              </a:spcAft>
              <a:buClr>
                <a:schemeClr val="dk1"/>
              </a:buClr>
              <a:buSzPts val="7680"/>
              <a:buNone/>
              <a:defRPr sz="5280"/>
            </a:lvl8pPr>
            <a:lvl9pPr lvl="8" algn="ctr">
              <a:lnSpc>
                <a:spcPct val="90000"/>
              </a:lnSpc>
              <a:spcBef>
                <a:spcPts val="1650"/>
              </a:spcBef>
              <a:spcAft>
                <a:spcPts val="0"/>
              </a:spcAft>
              <a:buClr>
                <a:schemeClr val="dk1"/>
              </a:buClr>
              <a:buSzPts val="7680"/>
              <a:buNone/>
              <a:defRPr sz="5280"/>
            </a:lvl9pPr>
          </a:lstStyle>
          <a:p>
            <a:endParaRPr/>
          </a:p>
        </p:txBody>
      </p:sp>
      <p:sp>
        <p:nvSpPr>
          <p:cNvPr id="14" name="Google Shape;14;p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07454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527619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078474"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078479" y="9862824"/>
            <a:ext cx="12765522"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39" name="Google Shape;39;p7"/>
          <p:cNvSpPr txBox="1">
            <a:spLocks noGrp="1"/>
          </p:cNvSpPr>
          <p:nvPr>
            <p:ph type="body" idx="2"/>
          </p:nvPr>
        </p:nvSpPr>
        <p:spPr>
          <a:xfrm>
            <a:off x="2078479" y="14696442"/>
            <a:ext cx="12765522"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5276201" y="9862824"/>
            <a:ext cx="12828389"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41" name="Google Shape;41;p7"/>
          <p:cNvSpPr txBox="1">
            <a:spLocks noGrp="1"/>
          </p:cNvSpPr>
          <p:nvPr>
            <p:ph type="body" idx="4"/>
          </p:nvPr>
        </p:nvSpPr>
        <p:spPr>
          <a:xfrm>
            <a:off x="15276201" y="14696442"/>
            <a:ext cx="12828389"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2828389" y="5792904"/>
            <a:ext cx="15276195" cy="28591933"/>
          </a:xfrm>
          <a:prstGeom prst="rect">
            <a:avLst/>
          </a:prstGeom>
          <a:noFill/>
          <a:ln>
            <a:noFill/>
          </a:ln>
        </p:spPr>
        <p:txBody>
          <a:bodyPr spcFirstLastPara="1" wrap="square" lIns="91425" tIns="45700" rIns="91425" bIns="45700" anchor="t" anchorCtr="0">
            <a:normAutofit/>
          </a:bodyPr>
          <a:lstStyle>
            <a:lvl1pPr marL="314378" lvl="0" indent="-827863" algn="l">
              <a:lnSpc>
                <a:spcPct val="90000"/>
              </a:lnSpc>
              <a:spcBef>
                <a:spcPts val="3300"/>
              </a:spcBef>
              <a:spcAft>
                <a:spcPts val="0"/>
              </a:spcAft>
              <a:buClr>
                <a:schemeClr val="dk1"/>
              </a:buClr>
              <a:buSzPts val="15360"/>
              <a:buChar char="•"/>
              <a:defRPr sz="10562"/>
            </a:lvl1pPr>
            <a:lvl2pPr marL="628756" lvl="1" indent="-744028" algn="l">
              <a:lnSpc>
                <a:spcPct val="90000"/>
              </a:lnSpc>
              <a:spcBef>
                <a:spcPts val="1650"/>
              </a:spcBef>
              <a:spcAft>
                <a:spcPts val="0"/>
              </a:spcAft>
              <a:buClr>
                <a:schemeClr val="dk1"/>
              </a:buClr>
              <a:buSzPts val="13440"/>
              <a:buChar char="•"/>
              <a:defRPr sz="9240"/>
            </a:lvl2pPr>
            <a:lvl3pPr marL="943137" lvl="2" indent="-660195" algn="l">
              <a:lnSpc>
                <a:spcPct val="90000"/>
              </a:lnSpc>
              <a:spcBef>
                <a:spcPts val="1650"/>
              </a:spcBef>
              <a:spcAft>
                <a:spcPts val="0"/>
              </a:spcAft>
              <a:buClr>
                <a:schemeClr val="dk1"/>
              </a:buClr>
              <a:buSzPts val="11520"/>
              <a:buChar char="•"/>
              <a:defRPr sz="7920"/>
            </a:lvl3pPr>
            <a:lvl4pPr marL="1257515" lvl="3" indent="-576360" algn="l">
              <a:lnSpc>
                <a:spcPct val="90000"/>
              </a:lnSpc>
              <a:spcBef>
                <a:spcPts val="1650"/>
              </a:spcBef>
              <a:spcAft>
                <a:spcPts val="0"/>
              </a:spcAft>
              <a:buClr>
                <a:schemeClr val="dk1"/>
              </a:buClr>
              <a:buSzPts val="9600"/>
              <a:buChar char="•"/>
              <a:defRPr sz="6600"/>
            </a:lvl4pPr>
            <a:lvl5pPr marL="1571893" lvl="4" indent="-576360" algn="l">
              <a:lnSpc>
                <a:spcPct val="90000"/>
              </a:lnSpc>
              <a:spcBef>
                <a:spcPts val="1650"/>
              </a:spcBef>
              <a:spcAft>
                <a:spcPts val="0"/>
              </a:spcAft>
              <a:buClr>
                <a:schemeClr val="dk1"/>
              </a:buClr>
              <a:buSzPts val="9600"/>
              <a:buChar char="•"/>
              <a:defRPr sz="6600"/>
            </a:lvl5pPr>
            <a:lvl6pPr marL="1886272" lvl="5" indent="-576360" algn="l">
              <a:lnSpc>
                <a:spcPct val="90000"/>
              </a:lnSpc>
              <a:spcBef>
                <a:spcPts val="1650"/>
              </a:spcBef>
              <a:spcAft>
                <a:spcPts val="0"/>
              </a:spcAft>
              <a:buClr>
                <a:schemeClr val="dk1"/>
              </a:buClr>
              <a:buSzPts val="9600"/>
              <a:buChar char="•"/>
              <a:defRPr sz="6600"/>
            </a:lvl6pPr>
            <a:lvl7pPr marL="2200650" lvl="6" indent="-576360" algn="l">
              <a:lnSpc>
                <a:spcPct val="90000"/>
              </a:lnSpc>
              <a:spcBef>
                <a:spcPts val="1650"/>
              </a:spcBef>
              <a:spcAft>
                <a:spcPts val="0"/>
              </a:spcAft>
              <a:buClr>
                <a:schemeClr val="dk1"/>
              </a:buClr>
              <a:buSzPts val="9600"/>
              <a:buChar char="•"/>
              <a:defRPr sz="6600"/>
            </a:lvl7pPr>
            <a:lvl8pPr marL="2515030" lvl="7" indent="-576360" algn="l">
              <a:lnSpc>
                <a:spcPct val="90000"/>
              </a:lnSpc>
              <a:spcBef>
                <a:spcPts val="1650"/>
              </a:spcBef>
              <a:spcAft>
                <a:spcPts val="0"/>
              </a:spcAft>
              <a:buClr>
                <a:schemeClr val="dk1"/>
              </a:buClr>
              <a:buSzPts val="9600"/>
              <a:buChar char="•"/>
              <a:defRPr sz="6600"/>
            </a:lvl8pPr>
            <a:lvl9pPr marL="2829409" lvl="8" indent="-576360" algn="l">
              <a:lnSpc>
                <a:spcPct val="90000"/>
              </a:lnSpc>
              <a:spcBef>
                <a:spcPts val="1650"/>
              </a:spcBef>
              <a:spcAft>
                <a:spcPts val="0"/>
              </a:spcAft>
              <a:buClr>
                <a:schemeClr val="dk1"/>
              </a:buClr>
              <a:buSzPts val="9600"/>
              <a:buChar char="•"/>
              <a:defRPr sz="6600"/>
            </a:lvl9pPr>
          </a:lstStyle>
          <a:p>
            <a:endParaRPr/>
          </a:p>
        </p:txBody>
      </p:sp>
      <p:sp>
        <p:nvSpPr>
          <p:cNvPr id="57" name="Google Shape;57;p10"/>
          <p:cNvSpPr txBox="1">
            <a:spLocks noGrp="1"/>
          </p:cNvSpPr>
          <p:nvPr>
            <p:ph type="body" idx="2"/>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58" name="Google Shape;58;p10"/>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2828389" y="5792904"/>
            <a:ext cx="15276195" cy="28591933"/>
          </a:xfrm>
          <a:prstGeom prst="rect">
            <a:avLst/>
          </a:prstGeom>
          <a:noFill/>
          <a:ln>
            <a:noFill/>
          </a:ln>
        </p:spPr>
      </p:sp>
      <p:sp>
        <p:nvSpPr>
          <p:cNvPr id="64" name="Google Shape;64;p11"/>
          <p:cNvSpPr txBox="1">
            <a:spLocks noGrp="1"/>
          </p:cNvSpPr>
          <p:nvPr>
            <p:ph type="body" idx="1"/>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65" name="Google Shape;65;p11"/>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23678" y="10461205"/>
            <a:ext cx="25527849" cy="26026110"/>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799337" y="15936862"/>
            <a:ext cx="34096115" cy="65065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02313" y="9618934"/>
            <a:ext cx="34096115" cy="19142393"/>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074545" y="10710335"/>
            <a:ext cx="26026110" cy="25527849"/>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60" b="0" i="0" u="none" strike="noStrike" cap="none">
                <a:solidFill>
                  <a:srgbClr val="888888"/>
                </a:solidFill>
                <a:latin typeface="Calibri"/>
                <a:ea typeface="Calibri"/>
                <a:cs typeface="Calibri"/>
                <a:sym typeface="Calibri"/>
              </a:defRPr>
            </a:lvl1pPr>
            <a:lvl2pPr marL="0" marR="0" lvl="1" indent="0" algn="r" rtl="0">
              <a:spcBef>
                <a:spcPts val="0"/>
              </a:spcBef>
              <a:buNone/>
              <a:defRPr sz="3960" b="0" i="0" u="none" strike="noStrike" cap="none">
                <a:solidFill>
                  <a:srgbClr val="888888"/>
                </a:solidFill>
                <a:latin typeface="Calibri"/>
                <a:ea typeface="Calibri"/>
                <a:cs typeface="Calibri"/>
                <a:sym typeface="Calibri"/>
              </a:defRPr>
            </a:lvl2pPr>
            <a:lvl3pPr marL="0" marR="0" lvl="2" indent="0" algn="r" rtl="0">
              <a:spcBef>
                <a:spcPts val="0"/>
              </a:spcBef>
              <a:buNone/>
              <a:defRPr sz="3960" b="0" i="0" u="none" strike="noStrike" cap="none">
                <a:solidFill>
                  <a:srgbClr val="888888"/>
                </a:solidFill>
                <a:latin typeface="Calibri"/>
                <a:ea typeface="Calibri"/>
                <a:cs typeface="Calibri"/>
                <a:sym typeface="Calibri"/>
              </a:defRPr>
            </a:lvl3pPr>
            <a:lvl4pPr marL="0" marR="0" lvl="3" indent="0" algn="r" rtl="0">
              <a:spcBef>
                <a:spcPts val="0"/>
              </a:spcBef>
              <a:buNone/>
              <a:defRPr sz="3960" b="0" i="0" u="none" strike="noStrike" cap="none">
                <a:solidFill>
                  <a:srgbClr val="888888"/>
                </a:solidFill>
                <a:latin typeface="Calibri"/>
                <a:ea typeface="Calibri"/>
                <a:cs typeface="Calibri"/>
                <a:sym typeface="Calibri"/>
              </a:defRPr>
            </a:lvl4pPr>
            <a:lvl5pPr marL="0" marR="0" lvl="4" indent="0" algn="r" rtl="0">
              <a:spcBef>
                <a:spcPts val="0"/>
              </a:spcBef>
              <a:buNone/>
              <a:defRPr sz="3960" b="0" i="0" u="none" strike="noStrike" cap="none">
                <a:solidFill>
                  <a:srgbClr val="888888"/>
                </a:solidFill>
                <a:latin typeface="Calibri"/>
                <a:ea typeface="Calibri"/>
                <a:cs typeface="Calibri"/>
                <a:sym typeface="Calibri"/>
              </a:defRPr>
            </a:lvl5pPr>
            <a:lvl6pPr marL="0" marR="0" lvl="5" indent="0" algn="r" rtl="0">
              <a:spcBef>
                <a:spcPts val="0"/>
              </a:spcBef>
              <a:buNone/>
              <a:defRPr sz="3960" b="0" i="0" u="none" strike="noStrike" cap="none">
                <a:solidFill>
                  <a:srgbClr val="888888"/>
                </a:solidFill>
                <a:latin typeface="Calibri"/>
                <a:ea typeface="Calibri"/>
                <a:cs typeface="Calibri"/>
                <a:sym typeface="Calibri"/>
              </a:defRPr>
            </a:lvl6pPr>
            <a:lvl7pPr marL="0" marR="0" lvl="6" indent="0" algn="r" rtl="0">
              <a:spcBef>
                <a:spcPts val="0"/>
              </a:spcBef>
              <a:buNone/>
              <a:defRPr sz="3960" b="0" i="0" u="none" strike="noStrike" cap="none">
                <a:solidFill>
                  <a:srgbClr val="888888"/>
                </a:solidFill>
                <a:latin typeface="Calibri"/>
                <a:ea typeface="Calibri"/>
                <a:cs typeface="Calibri"/>
                <a:sym typeface="Calibri"/>
              </a:defRPr>
            </a:lvl7pPr>
            <a:lvl8pPr marL="0" marR="0" lvl="7" indent="0" algn="r" rtl="0">
              <a:spcBef>
                <a:spcPts val="0"/>
              </a:spcBef>
              <a:buNone/>
              <a:defRPr sz="3960" b="0" i="0" u="none" strike="noStrike" cap="none">
                <a:solidFill>
                  <a:srgbClr val="888888"/>
                </a:solidFill>
                <a:latin typeface="Calibri"/>
                <a:ea typeface="Calibri"/>
                <a:cs typeface="Calibri"/>
                <a:sym typeface="Calibri"/>
              </a:defRPr>
            </a:lvl8pPr>
            <a:lvl9pPr marL="0" marR="0" lvl="8" indent="0" algn="r" rtl="0">
              <a:spcBef>
                <a:spcPts val="0"/>
              </a:spcBef>
              <a:buNone/>
              <a:defRPr sz="396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microsoft.com/office/2018/10/relationships/comments" Target="../comments/modernComment_100_0.xml"/><Relationship Id="rId21"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microsoft.com/office/2007/relationships/hdphoto" Target="../media/hdphoto1.wdp"/><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pic>
        <p:nvPicPr>
          <p:cNvPr id="4" name="Picture 3">
            <a:extLst>
              <a:ext uri="{FF2B5EF4-FFF2-40B4-BE49-F238E27FC236}">
                <a16:creationId xmlns:a16="http://schemas.microsoft.com/office/drawing/2014/main" id="{E8867100-8964-2DD1-7165-4AFDECCB3241}"/>
              </a:ext>
            </a:extLst>
          </p:cNvPr>
          <p:cNvPicPr>
            <a:picLocks noChangeAspect="1"/>
          </p:cNvPicPr>
          <p:nvPr/>
        </p:nvPicPr>
        <p:blipFill>
          <a:blip r:embed="rId4"/>
          <a:stretch>
            <a:fillRect/>
          </a:stretch>
        </p:blipFill>
        <p:spPr>
          <a:xfrm>
            <a:off x="21886123" y="4081993"/>
            <a:ext cx="5321828" cy="3274971"/>
          </a:xfrm>
          <a:prstGeom prst="rect">
            <a:avLst/>
          </a:prstGeom>
        </p:spPr>
      </p:pic>
      <p:pic>
        <p:nvPicPr>
          <p:cNvPr id="8" name="Picture 7">
            <a:extLst>
              <a:ext uri="{FF2B5EF4-FFF2-40B4-BE49-F238E27FC236}">
                <a16:creationId xmlns:a16="http://schemas.microsoft.com/office/drawing/2014/main" id="{715766C9-C65C-6FE7-C9C7-9CB49725896A}"/>
              </a:ext>
            </a:extLst>
          </p:cNvPr>
          <p:cNvPicPr>
            <a:picLocks noChangeAspect="1"/>
          </p:cNvPicPr>
          <p:nvPr/>
        </p:nvPicPr>
        <p:blipFill>
          <a:blip r:embed="rId5"/>
          <a:stretch>
            <a:fillRect/>
          </a:stretch>
        </p:blipFill>
        <p:spPr>
          <a:xfrm>
            <a:off x="21886123" y="7367933"/>
            <a:ext cx="5321829" cy="3274971"/>
          </a:xfrm>
          <a:prstGeom prst="rect">
            <a:avLst/>
          </a:prstGeom>
        </p:spPr>
      </p:pic>
      <p:sp>
        <p:nvSpPr>
          <p:cNvPr id="13" name="Google Shape;165;p1">
            <a:extLst>
              <a:ext uri="{FF2B5EF4-FFF2-40B4-BE49-F238E27FC236}">
                <a16:creationId xmlns:a16="http://schemas.microsoft.com/office/drawing/2014/main" id="{83830929-3C69-61B6-34A0-FD22EFCC6117}"/>
              </a:ext>
            </a:extLst>
          </p:cNvPr>
          <p:cNvSpPr/>
          <p:nvPr/>
        </p:nvSpPr>
        <p:spPr>
          <a:xfrm>
            <a:off x="195765" y="11742994"/>
            <a:ext cx="9659704" cy="2933975"/>
          </a:xfrm>
          <a:prstGeom prst="rect">
            <a:avLst/>
          </a:prstGeom>
          <a:solidFill>
            <a:srgbClr val="CA99A4"/>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lvl="0" algn="ctr"/>
            <a:endParaRPr lang="en-US" sz="3578" dirty="0">
              <a:latin typeface="Arial" panose="020B0604020202020204" pitchFamily="34" charset="0"/>
              <a:cs typeface="Arial" panose="020B0604020202020204" pitchFamily="34" charset="0"/>
            </a:endParaRPr>
          </a:p>
        </p:txBody>
      </p:sp>
      <p:sp>
        <p:nvSpPr>
          <p:cNvPr id="84" name="Google Shape;84;p1"/>
          <p:cNvSpPr/>
          <p:nvPr/>
        </p:nvSpPr>
        <p:spPr>
          <a:xfrm>
            <a:off x="0" y="0"/>
            <a:ext cx="30175200" cy="3041966"/>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Music@Home - Retrospective: </a:t>
            </a:r>
          </a:p>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Kelsie Lopez,* Nicholas Kathios,* Laurel Gabard-Durnam,^ Psyche Loui^</a:t>
            </a:r>
            <a:endParaRPr lang="en-US" sz="330" dirty="0">
              <a:latin typeface="Arial" panose="020B0604020202020204" pitchFamily="34" charset="0"/>
              <a:cs typeface="Arial" panose="020B0604020202020204" pitchFamily="34" charset="0"/>
            </a:endParaRP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098" dirty="0">
              <a:latin typeface="Arial" panose="020B0604020202020204" pitchFamily="34" charset="0"/>
              <a:cs typeface="Arial" panose="020B0604020202020204" pitchFamily="34" charset="0"/>
            </a:endParaRPr>
          </a:p>
        </p:txBody>
      </p:sp>
      <p:sp>
        <p:nvSpPr>
          <p:cNvPr id="86" name="Google Shape;86;p1"/>
          <p:cNvSpPr/>
          <p:nvPr/>
        </p:nvSpPr>
        <p:spPr>
          <a:xfrm>
            <a:off x="20403076" y="21265164"/>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Multiple M@HR factors correlate with Social Reward Questionnaire, suggesting a relationship between home musical environment and social reward sensitivity.</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10321772" y="11611348"/>
            <a:ext cx="9540689" cy="21392780"/>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6">
            <a:alphaModFix/>
          </a:blip>
          <a:srcRect/>
          <a:stretch/>
        </p:blipFill>
        <p:spPr>
          <a:xfrm>
            <a:off x="1205898" y="406509"/>
            <a:ext cx="2498105" cy="2379173"/>
          </a:xfrm>
          <a:prstGeom prst="rect">
            <a:avLst/>
          </a:prstGeom>
          <a:noFill/>
          <a:ln>
            <a:noFill/>
          </a:ln>
        </p:spPr>
      </p:pic>
      <p:sp>
        <p:nvSpPr>
          <p:cNvPr id="90" name="Google Shape;90;p1"/>
          <p:cNvSpPr/>
          <p:nvPr/>
        </p:nvSpPr>
        <p:spPr>
          <a:xfrm>
            <a:off x="136139" y="3176201"/>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3578" dirty="0">
              <a:latin typeface="Arial" panose="020B0604020202020204" pitchFamily="34" charset="0"/>
              <a:cs typeface="Arial" panose="020B0604020202020204" pitchFamily="34" charset="0"/>
            </a:endParaRPr>
          </a:p>
        </p:txBody>
      </p:sp>
      <p:sp>
        <p:nvSpPr>
          <p:cNvPr id="100" name="Google Shape;100;p1"/>
          <p:cNvSpPr/>
          <p:nvPr/>
        </p:nvSpPr>
        <p:spPr>
          <a:xfrm>
            <a:off x="20407282" y="20136179"/>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3578" dirty="0">
              <a:latin typeface="Arial" panose="020B0604020202020204" pitchFamily="34" charset="0"/>
              <a:cs typeface="Arial" panose="020B0604020202020204" pitchFamily="34" charset="0"/>
            </a:endParaRPr>
          </a:p>
        </p:txBody>
      </p:sp>
      <p:sp>
        <p:nvSpPr>
          <p:cNvPr id="102" name="Google Shape;102;p1"/>
          <p:cNvSpPr/>
          <p:nvPr/>
        </p:nvSpPr>
        <p:spPr>
          <a:xfrm>
            <a:off x="20409499" y="33770612"/>
            <a:ext cx="9540689" cy="743509"/>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991"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3991" dirty="0">
              <a:latin typeface="Arial" panose="020B0604020202020204" pitchFamily="34" charset="0"/>
              <a:cs typeface="Arial" panose="020B0604020202020204" pitchFamily="34" charset="0"/>
            </a:endParaRPr>
          </a:p>
        </p:txBody>
      </p:sp>
      <p:sp>
        <p:nvSpPr>
          <p:cNvPr id="121" name="Google Shape;121;p1"/>
          <p:cNvSpPr/>
          <p:nvPr/>
        </p:nvSpPr>
        <p:spPr>
          <a:xfrm>
            <a:off x="10203691"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357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151692" y="4089354"/>
            <a:ext cx="9745235" cy="675494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that impart lasting effects on individuals</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1</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Survey and in-home recording studies have shown that many children engage in informal musical activities (such as spontaneous singing, being sung to, and playing with musical toys) starting in infancy and extending throughout childhood</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2,3</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4,5</a:t>
            </a:r>
            <a:endParaRPr lang="en-US" sz="3000" b="1"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Music@Home scale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000" dirty="0">
                <a:solidFill>
                  <a:schemeClr val="dk1"/>
                </a:solidFill>
                <a:latin typeface="Arial" panose="020B0604020202020204" pitchFamily="34" charset="0"/>
                <a:ea typeface="Helvetica Neue"/>
                <a:cs typeface="Arial" panose="020B0604020202020204" pitchFamily="34" charset="0"/>
                <a:sym typeface="Helvetica Neue"/>
              </a:rPr>
              <a:t> is a caregiver report intended for infants and preschoolers, limiting its applicability in understanding downstream effects of such music exposure</a:t>
            </a:r>
          </a:p>
          <a:p>
            <a:pPr marL="314378" indent="-314378">
              <a:buFont typeface="Arial" panose="020B0604020202020204" pitchFamily="34" charset="0"/>
              <a:buChar char="•"/>
            </a:pPr>
            <a:endParaRPr lang="en-US" sz="28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3000"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0192040"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357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112847" y="15215755"/>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357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7"/>
          <a:stretch>
            <a:fillRect/>
          </a:stretch>
        </p:blipFill>
        <p:spPr>
          <a:xfrm>
            <a:off x="27835750" y="604624"/>
            <a:ext cx="2499455" cy="1982942"/>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338467" y="21790001"/>
            <a:ext cx="9542907" cy="9488966"/>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lvl="1"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a:p>
            <a:pPr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12847" y="29886586"/>
            <a:ext cx="9784080" cy="1429025"/>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357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0518136" y="29562690"/>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357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8"/>
          <a:stretch>
            <a:fillRect/>
          </a:stretch>
        </p:blipFill>
        <p:spPr>
          <a:xfrm>
            <a:off x="25574979" y="271930"/>
            <a:ext cx="2498105" cy="2498105"/>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4271" b="96171" l="2614" r="96932"/>
                    </a14:imgEffect>
                  </a14:imgLayer>
                </a14:imgProps>
              </a:ext>
            </a:extLst>
          </a:blip>
          <a:stretch>
            <a:fillRect/>
          </a:stretch>
        </p:blipFill>
        <p:spPr>
          <a:xfrm>
            <a:off x="23960364" y="39744818"/>
            <a:ext cx="457793" cy="353230"/>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24418157" y="39660143"/>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lopez.ke@northeastern.edu</a:t>
            </a:r>
            <a:endParaRPr lang="en-US" sz="1098"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11"/>
          <a:stretch>
            <a:fillRect/>
          </a:stretch>
        </p:blipFill>
        <p:spPr>
          <a:xfrm>
            <a:off x="26310592" y="39698282"/>
            <a:ext cx="441434" cy="441434"/>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26682868" y="39907360"/>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nickkathios</a:t>
            </a:r>
            <a:endParaRPr lang="en-US" sz="1098"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44030" y="39698282"/>
            <a:ext cx="1160412" cy="4365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3"/>
          <a:stretch>
            <a:fillRect/>
          </a:stretch>
        </p:blipFill>
        <p:spPr>
          <a:xfrm>
            <a:off x="29406517" y="39698282"/>
            <a:ext cx="449017" cy="449017"/>
          </a:xfrm>
          <a:prstGeom prst="rect">
            <a:avLst/>
          </a:prstGeom>
        </p:spPr>
      </p:pic>
      <p:sp>
        <p:nvSpPr>
          <p:cNvPr id="23" name="TextBox 22">
            <a:extLst>
              <a:ext uri="{FF2B5EF4-FFF2-40B4-BE49-F238E27FC236}">
                <a16:creationId xmlns:a16="http://schemas.microsoft.com/office/drawing/2014/main" id="{74B5EF5A-76E9-90AA-2945-8572FE7EFDC6}"/>
              </a:ext>
            </a:extLst>
          </p:cNvPr>
          <p:cNvSpPr txBox="1"/>
          <p:nvPr/>
        </p:nvSpPr>
        <p:spPr>
          <a:xfrm>
            <a:off x="224955" y="16369886"/>
            <a:ext cx="9551996" cy="13817950"/>
          </a:xfrm>
          <a:prstGeom prst="rect">
            <a:avLst/>
          </a:prstGeom>
          <a:noFill/>
        </p:spPr>
        <p:txBody>
          <a:bodyPr wrap="square" rtlCol="0">
            <a:spAutoFit/>
          </a:bodyPr>
          <a:lstStyle/>
          <a:p>
            <a:r>
              <a:rPr lang="en-US" sz="3000" b="1" dirty="0">
                <a:latin typeface="Arial" panose="020B0604020202020204" pitchFamily="34" charset="0"/>
                <a:cs typeface="Arial" panose="020B0604020202020204" pitchFamily="34" charset="0"/>
              </a:rPr>
              <a:t>STUDY 1: </a:t>
            </a:r>
          </a:p>
          <a:p>
            <a:r>
              <a:rPr lang="en-US" sz="3000" dirty="0">
                <a:latin typeface="Arial" panose="020B0604020202020204" pitchFamily="34" charset="0"/>
                <a:cs typeface="Arial" panose="020B0604020202020204" pitchFamily="34" charset="0"/>
              </a:rPr>
              <a:t>• 299 participants (167F; mean age = 36) recruited from a previous experiment</a:t>
            </a:r>
            <a:r>
              <a:rPr lang="en-US" sz="3000" baseline="30000" dirty="0">
                <a:latin typeface="Arial" panose="020B0604020202020204" pitchFamily="34" charset="0"/>
                <a:cs typeface="Arial" panose="020B0604020202020204" pitchFamily="34" charset="0"/>
              </a:rPr>
              <a:t>7</a:t>
            </a:r>
            <a:r>
              <a:rPr lang="en-US" sz="3000" dirty="0">
                <a:latin typeface="Arial" panose="020B0604020202020204" pitchFamily="34" charset="0"/>
                <a:cs typeface="Arial" panose="020B0604020202020204" pitchFamily="34" charset="0"/>
              </a:rPr>
              <a:t>  </a:t>
            </a:r>
          </a:p>
          <a:p>
            <a:r>
              <a:rPr lang="en-US" sz="3000" dirty="0">
                <a:latin typeface="Arial" panose="020B0604020202020204" pitchFamily="34" charset="0"/>
                <a:cs typeface="Arial" panose="020B0604020202020204" pitchFamily="34" charset="0"/>
              </a:rPr>
              <a:t>• Participants completed the 34-item Music@Home – Retrospective, the Questionnaire of Unpredictability in Childhood</a:t>
            </a:r>
            <a:r>
              <a:rPr lang="en-US" sz="3000" baseline="30000" dirty="0">
                <a:latin typeface="Arial" panose="020B0604020202020204" pitchFamily="34" charset="0"/>
                <a:cs typeface="Arial" panose="020B0604020202020204" pitchFamily="34" charset="0"/>
              </a:rPr>
              <a:t>8</a:t>
            </a:r>
            <a:r>
              <a:rPr lang="en-US" sz="3000" dirty="0">
                <a:latin typeface="Arial" panose="020B0604020202020204" pitchFamily="34" charset="0"/>
                <a:cs typeface="Arial" panose="020B0604020202020204" pitchFamily="34" charset="0"/>
              </a:rPr>
              <a:t> (QUIC), the short-form Confusion, Hubbub, and Order Scale</a:t>
            </a:r>
            <a:r>
              <a:rPr lang="en-US" sz="3000" baseline="30000" dirty="0">
                <a:latin typeface="Arial" panose="020B0604020202020204" pitchFamily="34" charset="0"/>
                <a:cs typeface="Arial" panose="020B0604020202020204" pitchFamily="34" charset="0"/>
              </a:rPr>
              <a:t>9</a:t>
            </a:r>
            <a:r>
              <a:rPr lang="en-US" sz="3000" dirty="0">
                <a:latin typeface="Arial" panose="020B0604020202020204" pitchFamily="34" charset="0"/>
                <a:cs typeface="Arial" panose="020B0604020202020204" pitchFamily="34" charset="0"/>
              </a:rPr>
              <a:t> (CHAOS), McLaughlin Deprivation &amp; Threat Scales</a:t>
            </a:r>
            <a:r>
              <a:rPr lang="en-US" sz="3000" baseline="30000" dirty="0">
                <a:latin typeface="Arial" panose="020B0604020202020204" pitchFamily="34" charset="0"/>
                <a:cs typeface="Arial" panose="020B0604020202020204" pitchFamily="34" charset="0"/>
              </a:rPr>
              <a:t>10</a:t>
            </a:r>
          </a:p>
          <a:p>
            <a:r>
              <a:rPr lang="en-US" sz="3000" dirty="0">
                <a:latin typeface="Arial" panose="020B0604020202020204" pitchFamily="34" charset="0"/>
                <a:cs typeface="Arial" panose="020B0604020202020204" pitchFamily="34" charset="0"/>
              </a:rPr>
              <a:t>• All retrospective adversity measures were reported for both childhood (6-12 years) and adolescence (13-18 years) </a:t>
            </a:r>
          </a:p>
          <a:p>
            <a:r>
              <a:rPr lang="en-US" sz="3000" dirty="0">
                <a:latin typeface="Arial" panose="020B0604020202020204" pitchFamily="34" charset="0"/>
                <a:cs typeface="Arial" panose="020B0604020202020204" pitchFamily="34" charset="0"/>
              </a:rPr>
              <a:t>• Participants also completed the Extended Barcelona Music Reward Questionnaire</a:t>
            </a:r>
            <a:r>
              <a:rPr lang="en-US" sz="3000" baseline="30000" dirty="0">
                <a:latin typeface="Arial" panose="020B0604020202020204" pitchFamily="34" charset="0"/>
                <a:cs typeface="Arial" panose="020B0604020202020204" pitchFamily="34" charset="0"/>
              </a:rPr>
              <a:t>11</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eBMRQ</a:t>
            </a:r>
            <a:r>
              <a:rPr lang="en-US" sz="3000" dirty="0">
                <a:latin typeface="Arial" panose="020B0604020202020204" pitchFamily="34" charset="0"/>
                <a:cs typeface="Arial" panose="020B0604020202020204" pitchFamily="34" charset="0"/>
              </a:rPr>
              <a:t>) and the Goldsmith Musical Sophistication Index</a:t>
            </a:r>
            <a:r>
              <a:rPr lang="en-US" sz="3000" baseline="30000" dirty="0">
                <a:latin typeface="Arial" panose="020B0604020202020204" pitchFamily="34" charset="0"/>
                <a:cs typeface="Arial" panose="020B0604020202020204" pitchFamily="34" charset="0"/>
              </a:rPr>
              <a:t>12</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from the previous study </a:t>
            </a: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STUDY 2: </a:t>
            </a:r>
          </a:p>
          <a:p>
            <a:r>
              <a:rPr lang="en-US" sz="3000" dirty="0">
                <a:latin typeface="Arial" panose="020B0604020202020204" pitchFamily="34" charset="0"/>
                <a:cs typeface="Arial" panose="020B0604020202020204" pitchFamily="34" charset="0"/>
              </a:rPr>
              <a:t>• 288 participants (141F) recruited from another previous experiment</a:t>
            </a:r>
            <a:r>
              <a:rPr lang="en-US" sz="3000" baseline="30000" dirty="0">
                <a:latin typeface="Arial" panose="020B0604020202020204" pitchFamily="34" charset="0"/>
                <a:cs typeface="Arial" panose="020B0604020202020204" pitchFamily="34" charset="0"/>
              </a:rPr>
              <a:t>13</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Participants completed the 20-item Music@Home – Retrospective, the QUIC, the full CHAOS, McLaughlin Deprivation &amp; Threat Scales, Social Reward Questionnaire</a:t>
            </a:r>
            <a:r>
              <a:rPr lang="en-US" sz="3000" baseline="30000" dirty="0">
                <a:latin typeface="Arial" panose="020B0604020202020204" pitchFamily="34" charset="0"/>
                <a:cs typeface="Arial" panose="020B0604020202020204" pitchFamily="34" charset="0"/>
              </a:rPr>
              <a:t>14</a:t>
            </a:r>
            <a:r>
              <a:rPr lang="en-US" sz="3000" dirty="0">
                <a:latin typeface="Arial" panose="020B0604020202020204" pitchFamily="34" charset="0"/>
                <a:cs typeface="Arial" panose="020B0604020202020204" pitchFamily="34" charset="0"/>
              </a:rPr>
              <a:t> (SRQ), the Musical Ear Test</a:t>
            </a:r>
            <a:r>
              <a:rPr lang="en-US" sz="3000" baseline="30000" dirty="0">
                <a:latin typeface="Arial" panose="020B0604020202020204" pitchFamily="34" charset="0"/>
                <a:cs typeface="Arial" panose="020B0604020202020204" pitchFamily="34" charset="0"/>
              </a:rPr>
              <a:t>15</a:t>
            </a:r>
            <a:r>
              <a:rPr lang="en-US" sz="3000" dirty="0">
                <a:latin typeface="Arial" panose="020B0604020202020204" pitchFamily="34" charset="0"/>
                <a:cs typeface="Arial" panose="020B0604020202020204" pitchFamily="34" charset="0"/>
              </a:rPr>
              <a:t> (MET), the State-Trait Anxiety Inventory</a:t>
            </a:r>
            <a:r>
              <a:rPr lang="en-US" sz="3000" baseline="30000" dirty="0">
                <a:latin typeface="Arial" panose="020B0604020202020204" pitchFamily="34" charset="0"/>
                <a:cs typeface="Arial" panose="020B0604020202020204" pitchFamily="34" charset="0"/>
              </a:rPr>
              <a:t>16</a:t>
            </a:r>
            <a:r>
              <a:rPr lang="en-US" sz="3000" dirty="0">
                <a:latin typeface="Arial" panose="020B0604020202020204" pitchFamily="34" charset="0"/>
                <a:cs typeface="Arial" panose="020B0604020202020204" pitchFamily="34" charset="0"/>
              </a:rPr>
              <a:t> (STAI)</a:t>
            </a:r>
          </a:p>
          <a:p>
            <a:r>
              <a:rPr lang="en-US" sz="3000" dirty="0">
                <a:latin typeface="Arial" panose="020B0604020202020204" pitchFamily="34" charset="0"/>
                <a:cs typeface="Arial" panose="020B0604020202020204" pitchFamily="34" charset="0"/>
              </a:rPr>
              <a:t>• Participants also completed the Barcelona Music Reward Questionnaire</a:t>
            </a:r>
            <a:r>
              <a:rPr lang="en-US" sz="3000" baseline="30000" dirty="0">
                <a:latin typeface="Arial" panose="020B0604020202020204" pitchFamily="34" charset="0"/>
                <a:cs typeface="Arial" panose="020B0604020202020204" pitchFamily="34" charset="0"/>
              </a:rPr>
              <a:t>17</a:t>
            </a:r>
            <a:r>
              <a:rPr lang="en-US" sz="3000" dirty="0">
                <a:latin typeface="Arial" panose="020B0604020202020204" pitchFamily="34" charset="0"/>
                <a:cs typeface="Arial" panose="020B0604020202020204" pitchFamily="34" charset="0"/>
              </a:rPr>
              <a:t> (BMRQ) and the Goldsmith Musical Sophistication Index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in the previous study </a:t>
            </a:r>
          </a:p>
          <a:p>
            <a:endParaRPr lang="en-US" sz="2192"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C4C9C4-1AC6-1DD3-DF92-A701802B4724}"/>
              </a:ext>
            </a:extLst>
          </p:cNvPr>
          <p:cNvPicPr>
            <a:picLocks noChangeAspect="1"/>
          </p:cNvPicPr>
          <p:nvPr/>
        </p:nvPicPr>
        <p:blipFill rotWithShape="1">
          <a:blip r:embed="rId14"/>
          <a:srcRect l="4850" t="2257" r="8016" b="1258"/>
          <a:stretch/>
        </p:blipFill>
        <p:spPr>
          <a:xfrm>
            <a:off x="10006230" y="4256255"/>
            <a:ext cx="10081314" cy="15113955"/>
          </a:xfrm>
          <a:prstGeom prst="rect">
            <a:avLst/>
          </a:prstGeom>
        </p:spPr>
      </p:pic>
      <p:sp>
        <p:nvSpPr>
          <p:cNvPr id="7" name="Rectangle 6">
            <a:extLst>
              <a:ext uri="{FF2B5EF4-FFF2-40B4-BE49-F238E27FC236}">
                <a16:creationId xmlns:a16="http://schemas.microsoft.com/office/drawing/2014/main" id="{05A67A42-053D-3853-B2AD-1D4F68F232F9}"/>
              </a:ext>
            </a:extLst>
          </p:cNvPr>
          <p:cNvSpPr/>
          <p:nvPr/>
        </p:nvSpPr>
        <p:spPr>
          <a:xfrm>
            <a:off x="1108479" y="31885560"/>
            <a:ext cx="7738077"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 Items:</a:t>
            </a:r>
          </a:p>
          <a:p>
            <a:pPr algn="ctr"/>
            <a:r>
              <a:rPr lang="en-US" sz="2800" dirty="0">
                <a:solidFill>
                  <a:schemeClr val="tx1"/>
                </a:solidFill>
              </a:rPr>
              <a:t>17 from M@H Preschool + 14 new items</a:t>
            </a:r>
          </a:p>
        </p:txBody>
      </p:sp>
      <p:sp>
        <p:nvSpPr>
          <p:cNvPr id="17" name="Rectangle 16">
            <a:extLst>
              <a:ext uri="{FF2B5EF4-FFF2-40B4-BE49-F238E27FC236}">
                <a16:creationId xmlns:a16="http://schemas.microsoft.com/office/drawing/2014/main" id="{14C68328-140A-3D64-8C97-81214621D5F7}"/>
              </a:ext>
            </a:extLst>
          </p:cNvPr>
          <p:cNvSpPr/>
          <p:nvPr/>
        </p:nvSpPr>
        <p:spPr>
          <a:xfrm>
            <a:off x="2090535" y="33870143"/>
            <a:ext cx="5820835"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The childhood home musical environment</a:t>
            </a:r>
            <a:endParaRPr lang="en-US" sz="2400" dirty="0">
              <a:solidFill>
                <a:schemeClr val="tx1"/>
              </a:solidFill>
            </a:endParaRPr>
          </a:p>
        </p:txBody>
      </p:sp>
      <p:sp>
        <p:nvSpPr>
          <p:cNvPr id="18" name="Rectangle 17">
            <a:extLst>
              <a:ext uri="{FF2B5EF4-FFF2-40B4-BE49-F238E27FC236}">
                <a16:creationId xmlns:a16="http://schemas.microsoft.com/office/drawing/2014/main" id="{5866034D-BF5F-3F8B-2917-3C0BD738E98D}"/>
              </a:ext>
            </a:extLst>
          </p:cNvPr>
          <p:cNvSpPr/>
          <p:nvPr/>
        </p:nvSpPr>
        <p:spPr>
          <a:xfrm>
            <a:off x="2067100" y="37715408"/>
            <a:ext cx="5820834"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Current attitudes toward childhood home musical environment</a:t>
            </a:r>
            <a:endParaRPr lang="en-US" sz="2400" dirty="0">
              <a:solidFill>
                <a:schemeClr val="tx1"/>
              </a:solidFill>
            </a:endParaRPr>
          </a:p>
        </p:txBody>
      </p:sp>
      <p:sp>
        <p:nvSpPr>
          <p:cNvPr id="20" name="Rectangle 19">
            <a:extLst>
              <a:ext uri="{FF2B5EF4-FFF2-40B4-BE49-F238E27FC236}">
                <a16:creationId xmlns:a16="http://schemas.microsoft.com/office/drawing/2014/main" id="{FC36F683-95D5-D1F5-89D3-E5E199B11981}"/>
              </a:ext>
            </a:extLst>
          </p:cNvPr>
          <p:cNvSpPr/>
          <p:nvPr/>
        </p:nvSpPr>
        <p:spPr>
          <a:xfrm>
            <a:off x="2090535" y="35794056"/>
            <a:ext cx="5820835"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Adolescent attitudes toward childhood home musical environment</a:t>
            </a:r>
            <a:endParaRPr lang="en-US" sz="2400" dirty="0">
              <a:solidFill>
                <a:schemeClr val="tx1"/>
              </a:solidFill>
            </a:endParaRPr>
          </a:p>
        </p:txBody>
      </p:sp>
      <p:sp>
        <p:nvSpPr>
          <p:cNvPr id="25" name="TextBox 24">
            <a:extLst>
              <a:ext uri="{FF2B5EF4-FFF2-40B4-BE49-F238E27FC236}">
                <a16:creationId xmlns:a16="http://schemas.microsoft.com/office/drawing/2014/main" id="{8892CE55-5CAE-DA94-E6A5-2CCF81A182DF}"/>
              </a:ext>
            </a:extLst>
          </p:cNvPr>
          <p:cNvSpPr txBox="1"/>
          <p:nvPr/>
        </p:nvSpPr>
        <p:spPr>
          <a:xfrm>
            <a:off x="1215509" y="34169156"/>
            <a:ext cx="1079486" cy="830997"/>
          </a:xfrm>
          <a:prstGeom prst="rect">
            <a:avLst/>
          </a:prstGeom>
          <a:noFill/>
        </p:spPr>
        <p:txBody>
          <a:bodyPr wrap="square" rtlCol="0">
            <a:spAutoFit/>
          </a:bodyPr>
          <a:lstStyle/>
          <a:p>
            <a:r>
              <a:rPr lang="en-US" sz="4800" dirty="0"/>
              <a:t>1.</a:t>
            </a:r>
          </a:p>
        </p:txBody>
      </p:sp>
      <p:sp>
        <p:nvSpPr>
          <p:cNvPr id="26" name="TextBox 25">
            <a:extLst>
              <a:ext uri="{FF2B5EF4-FFF2-40B4-BE49-F238E27FC236}">
                <a16:creationId xmlns:a16="http://schemas.microsoft.com/office/drawing/2014/main" id="{8D1514AA-190E-EA25-D29C-1804212288EE}"/>
              </a:ext>
            </a:extLst>
          </p:cNvPr>
          <p:cNvSpPr txBox="1"/>
          <p:nvPr/>
        </p:nvSpPr>
        <p:spPr>
          <a:xfrm>
            <a:off x="1215509" y="36091790"/>
            <a:ext cx="1079486" cy="830997"/>
          </a:xfrm>
          <a:prstGeom prst="rect">
            <a:avLst/>
          </a:prstGeom>
          <a:noFill/>
        </p:spPr>
        <p:txBody>
          <a:bodyPr wrap="square" rtlCol="0">
            <a:spAutoFit/>
          </a:bodyPr>
          <a:lstStyle/>
          <a:p>
            <a:r>
              <a:rPr lang="en-US" sz="4800" dirty="0"/>
              <a:t>2.</a:t>
            </a:r>
          </a:p>
        </p:txBody>
      </p:sp>
      <p:sp>
        <p:nvSpPr>
          <p:cNvPr id="27" name="TextBox 26">
            <a:extLst>
              <a:ext uri="{FF2B5EF4-FFF2-40B4-BE49-F238E27FC236}">
                <a16:creationId xmlns:a16="http://schemas.microsoft.com/office/drawing/2014/main" id="{F9F72922-6947-D913-88C5-3C9491CB485A}"/>
              </a:ext>
            </a:extLst>
          </p:cNvPr>
          <p:cNvSpPr txBox="1"/>
          <p:nvPr/>
        </p:nvSpPr>
        <p:spPr>
          <a:xfrm>
            <a:off x="1215509" y="38013141"/>
            <a:ext cx="1079486" cy="830997"/>
          </a:xfrm>
          <a:prstGeom prst="rect">
            <a:avLst/>
          </a:prstGeom>
          <a:noFill/>
        </p:spPr>
        <p:txBody>
          <a:bodyPr wrap="square" rtlCol="0">
            <a:spAutoFit/>
          </a:bodyPr>
          <a:lstStyle/>
          <a:p>
            <a:r>
              <a:rPr lang="en-US" sz="4800" dirty="0"/>
              <a:t>3.</a:t>
            </a:r>
          </a:p>
        </p:txBody>
      </p:sp>
      <p:sp>
        <p:nvSpPr>
          <p:cNvPr id="28" name="TextBox 27">
            <a:extLst>
              <a:ext uri="{FF2B5EF4-FFF2-40B4-BE49-F238E27FC236}">
                <a16:creationId xmlns:a16="http://schemas.microsoft.com/office/drawing/2014/main" id="{9A612243-2690-143C-1C5A-097F0CC7E5C7}"/>
              </a:ext>
            </a:extLst>
          </p:cNvPr>
          <p:cNvSpPr txBox="1"/>
          <p:nvPr/>
        </p:nvSpPr>
        <p:spPr>
          <a:xfrm>
            <a:off x="11911263" y="14569424"/>
            <a:ext cx="553453" cy="646331"/>
          </a:xfrm>
          <a:prstGeom prst="rect">
            <a:avLst/>
          </a:prstGeom>
          <a:noFill/>
        </p:spPr>
        <p:txBody>
          <a:bodyPr wrap="square" rtlCol="0">
            <a:spAutoFit/>
          </a:bodyPr>
          <a:lstStyle/>
          <a:p>
            <a:r>
              <a:rPr lang="en-US" sz="3600" dirty="0"/>
              <a:t>*</a:t>
            </a:r>
          </a:p>
        </p:txBody>
      </p:sp>
      <p:sp>
        <p:nvSpPr>
          <p:cNvPr id="30" name="TextBox 29">
            <a:extLst>
              <a:ext uri="{FF2B5EF4-FFF2-40B4-BE49-F238E27FC236}">
                <a16:creationId xmlns:a16="http://schemas.microsoft.com/office/drawing/2014/main" id="{EDFEE9A0-6FB1-0258-D2A0-B269B0BF69B0}"/>
              </a:ext>
            </a:extLst>
          </p:cNvPr>
          <p:cNvSpPr txBox="1"/>
          <p:nvPr/>
        </p:nvSpPr>
        <p:spPr>
          <a:xfrm>
            <a:off x="11839073" y="12767221"/>
            <a:ext cx="553453" cy="646331"/>
          </a:xfrm>
          <a:prstGeom prst="rect">
            <a:avLst/>
          </a:prstGeom>
          <a:noFill/>
        </p:spPr>
        <p:txBody>
          <a:bodyPr wrap="square" rtlCol="0">
            <a:spAutoFit/>
          </a:bodyPr>
          <a:lstStyle/>
          <a:p>
            <a:r>
              <a:rPr lang="en-US" sz="3600" dirty="0"/>
              <a:t>*</a:t>
            </a:r>
          </a:p>
        </p:txBody>
      </p:sp>
      <p:sp>
        <p:nvSpPr>
          <p:cNvPr id="31" name="TextBox 30">
            <a:extLst>
              <a:ext uri="{FF2B5EF4-FFF2-40B4-BE49-F238E27FC236}">
                <a16:creationId xmlns:a16="http://schemas.microsoft.com/office/drawing/2014/main" id="{DE8D5822-3126-B5E8-2A73-BD0DBA918A7C}"/>
              </a:ext>
            </a:extLst>
          </p:cNvPr>
          <p:cNvSpPr txBox="1"/>
          <p:nvPr/>
        </p:nvSpPr>
        <p:spPr>
          <a:xfrm>
            <a:off x="12187989" y="10914887"/>
            <a:ext cx="553453" cy="646331"/>
          </a:xfrm>
          <a:prstGeom prst="rect">
            <a:avLst/>
          </a:prstGeom>
          <a:noFill/>
        </p:spPr>
        <p:txBody>
          <a:bodyPr wrap="square" rtlCol="0">
            <a:spAutoFit/>
          </a:bodyPr>
          <a:lstStyle/>
          <a:p>
            <a:r>
              <a:rPr lang="en-US" sz="3600" dirty="0"/>
              <a:t>*</a:t>
            </a:r>
          </a:p>
        </p:txBody>
      </p:sp>
      <p:sp>
        <p:nvSpPr>
          <p:cNvPr id="32" name="TextBox 31">
            <a:extLst>
              <a:ext uri="{FF2B5EF4-FFF2-40B4-BE49-F238E27FC236}">
                <a16:creationId xmlns:a16="http://schemas.microsoft.com/office/drawing/2014/main" id="{02BC6241-0D30-F4AA-106B-EA8D3E6D5436}"/>
              </a:ext>
            </a:extLst>
          </p:cNvPr>
          <p:cNvSpPr txBox="1"/>
          <p:nvPr/>
        </p:nvSpPr>
        <p:spPr>
          <a:xfrm>
            <a:off x="24418157" y="39880190"/>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kathios.n@northeastern.edu</a:t>
            </a:r>
            <a:endParaRPr lang="en-US" sz="1098"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CFF2975-4D52-BDDA-37CD-411B79E2224F}"/>
              </a:ext>
            </a:extLst>
          </p:cNvPr>
          <p:cNvSpPr txBox="1"/>
          <p:nvPr/>
        </p:nvSpPr>
        <p:spPr>
          <a:xfrm>
            <a:off x="26678928" y="39687313"/>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KelsieLLopez</a:t>
            </a:r>
            <a:endParaRPr lang="en-US" sz="1098" dirty="0">
              <a:latin typeface="Arial" panose="020B0604020202020204" pitchFamily="34" charset="0"/>
              <a:cs typeface="Arial" panose="020B0604020202020204" pitchFamily="34" charset="0"/>
            </a:endParaRPr>
          </a:p>
        </p:txBody>
      </p:sp>
      <p:sp>
        <p:nvSpPr>
          <p:cNvPr id="36" name="Google Shape;100;p1">
            <a:extLst>
              <a:ext uri="{FF2B5EF4-FFF2-40B4-BE49-F238E27FC236}">
                <a16:creationId xmlns:a16="http://schemas.microsoft.com/office/drawing/2014/main" id="{C3984BA8-A535-ADCF-064C-56DD6FA7E6FB}"/>
              </a:ext>
            </a:extLst>
          </p:cNvPr>
          <p:cNvSpPr/>
          <p:nvPr/>
        </p:nvSpPr>
        <p:spPr>
          <a:xfrm>
            <a:off x="10538359" y="19846264"/>
            <a:ext cx="9542907" cy="1237531"/>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 Music@Home – Retrospective Scale Example Items </a:t>
            </a:r>
            <a:endParaRPr sz="3578" dirty="0">
              <a:latin typeface="Arial" panose="020B0604020202020204" pitchFamily="34" charset="0"/>
              <a:cs typeface="Arial" panose="020B0604020202020204" pitchFamily="34" charset="0"/>
            </a:endParaRPr>
          </a:p>
        </p:txBody>
      </p:sp>
      <p:sp>
        <p:nvSpPr>
          <p:cNvPr id="37" name="Google Shape;86;p1">
            <a:extLst>
              <a:ext uri="{FF2B5EF4-FFF2-40B4-BE49-F238E27FC236}">
                <a16:creationId xmlns:a16="http://schemas.microsoft.com/office/drawing/2014/main" id="{D8F94864-B684-D4F0-D61B-3BB6CD0057DD}"/>
              </a:ext>
            </a:extLst>
          </p:cNvPr>
          <p:cNvSpPr/>
          <p:nvPr/>
        </p:nvSpPr>
        <p:spPr>
          <a:xfrm>
            <a:off x="10562057" y="21193819"/>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Caregiver Beliefs:</a:t>
            </a:r>
          </a:p>
          <a:p>
            <a:pPr marR="0" lvl="0" fontAlgn="base">
              <a:spcBef>
                <a:spcPts val="500"/>
              </a:spcBef>
              <a:spcAft>
                <a:spcPts val="0"/>
              </a:spcAft>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believed that I should learn to play an instrument.</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Caregiver Initiation of Singing:</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sang to/with me in many different situations (e.g. during playtime, with friends and family, in the car).</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Childhood Home Musical Environment:</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have negative memories of the music I heard in the home as a child. (Reverse scored)</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latin typeface="Arial" panose="020B0604020202020204" pitchFamily="34" charset="0"/>
                <a:ea typeface="Calibri" panose="020F0502020204030204" pitchFamily="34" charset="0"/>
                <a:cs typeface="Arial" panose="020B0604020202020204" pitchFamily="34" charset="0"/>
              </a:rPr>
              <a:t>Social Listening Contexts:</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associate music I heard as a child with social contexts (listening with caregivers, siblings, friends).</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 Engagement with Music:</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enjoyed making sounds/interacting with musical instruments (including toy ones).</a:t>
            </a:r>
            <a:endParaRPr lang="en-US" sz="3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gn="just"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p:txBody>
      </p:sp>
      <p:sp>
        <p:nvSpPr>
          <p:cNvPr id="38" name="TextBox 37">
            <a:extLst>
              <a:ext uri="{FF2B5EF4-FFF2-40B4-BE49-F238E27FC236}">
                <a16:creationId xmlns:a16="http://schemas.microsoft.com/office/drawing/2014/main" id="{EC7F945D-443E-F671-A967-470FE233BA80}"/>
              </a:ext>
            </a:extLst>
          </p:cNvPr>
          <p:cNvSpPr txBox="1"/>
          <p:nvPr/>
        </p:nvSpPr>
        <p:spPr>
          <a:xfrm>
            <a:off x="11911263" y="18902196"/>
            <a:ext cx="6052687" cy="646331"/>
          </a:xfrm>
          <a:prstGeom prst="rect">
            <a:avLst/>
          </a:prstGeom>
          <a:noFill/>
        </p:spPr>
        <p:txBody>
          <a:bodyPr wrap="square" rtlCol="0">
            <a:spAutoFit/>
          </a:bodyPr>
          <a:lstStyle/>
          <a:p>
            <a:pPr algn="ctr"/>
            <a:r>
              <a:rPr lang="en-US" sz="1800" dirty="0"/>
              <a:t>Blue loadings correspond to Study 1 (EFA) whereas Red loadings correspond to Study 2 (CFA).</a:t>
            </a:r>
          </a:p>
        </p:txBody>
      </p:sp>
      <p:pic>
        <p:nvPicPr>
          <p:cNvPr id="46" name="Picture 45">
            <a:extLst>
              <a:ext uri="{FF2B5EF4-FFF2-40B4-BE49-F238E27FC236}">
                <a16:creationId xmlns:a16="http://schemas.microsoft.com/office/drawing/2014/main" id="{ECD67B69-7985-B5CE-1ECB-5ADEF7EF4FBE}"/>
              </a:ext>
            </a:extLst>
          </p:cNvPr>
          <p:cNvPicPr>
            <a:picLocks noChangeAspect="1"/>
          </p:cNvPicPr>
          <p:nvPr/>
        </p:nvPicPr>
        <p:blipFill>
          <a:blip r:embed="rId15"/>
          <a:stretch>
            <a:fillRect/>
          </a:stretch>
        </p:blipFill>
        <p:spPr>
          <a:xfrm>
            <a:off x="25674765" y="31488962"/>
            <a:ext cx="2160985" cy="2182960"/>
          </a:xfrm>
          <a:prstGeom prst="rect">
            <a:avLst/>
          </a:prstGeom>
        </p:spPr>
      </p:pic>
      <p:sp>
        <p:nvSpPr>
          <p:cNvPr id="47" name="TextBox 46">
            <a:extLst>
              <a:ext uri="{FF2B5EF4-FFF2-40B4-BE49-F238E27FC236}">
                <a16:creationId xmlns:a16="http://schemas.microsoft.com/office/drawing/2014/main" id="{11F49553-722D-B58A-9E8A-809464403E45}"/>
              </a:ext>
            </a:extLst>
          </p:cNvPr>
          <p:cNvSpPr txBox="1"/>
          <p:nvPr/>
        </p:nvSpPr>
        <p:spPr>
          <a:xfrm>
            <a:off x="21407865" y="32101847"/>
            <a:ext cx="4639332" cy="954107"/>
          </a:xfrm>
          <a:prstGeom prst="rect">
            <a:avLst/>
          </a:prstGeom>
          <a:noFill/>
        </p:spPr>
        <p:txBody>
          <a:bodyPr wrap="square" rtlCol="0">
            <a:spAutoFit/>
          </a:bodyPr>
          <a:lstStyle/>
          <a:p>
            <a:pPr algn="ctr"/>
            <a:r>
              <a:rPr lang="en-US" sz="2800" b="1" dirty="0"/>
              <a:t>Music@Home – Retrospective Scale</a:t>
            </a:r>
          </a:p>
        </p:txBody>
      </p:sp>
      <p:sp>
        <p:nvSpPr>
          <p:cNvPr id="48" name="TextBox 47">
            <a:extLst>
              <a:ext uri="{FF2B5EF4-FFF2-40B4-BE49-F238E27FC236}">
                <a16:creationId xmlns:a16="http://schemas.microsoft.com/office/drawing/2014/main" id="{355AA8BE-56D8-EAB7-FF4B-49395C8426DA}"/>
              </a:ext>
            </a:extLst>
          </p:cNvPr>
          <p:cNvSpPr txBox="1"/>
          <p:nvPr/>
        </p:nvSpPr>
        <p:spPr>
          <a:xfrm>
            <a:off x="20409500" y="34566199"/>
            <a:ext cx="9540688" cy="5119350"/>
          </a:xfrm>
          <a:prstGeom prst="rect">
            <a:avLst/>
          </a:prstGeom>
          <a:noFill/>
        </p:spPr>
        <p:txBody>
          <a:bodyPr wrap="square" rtlCol="0">
            <a:spAutoFit/>
          </a:bodyPr>
          <a:lstStyle/>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Gabard-Durnam, L., &amp; McLaughlin, K. A. (2020). Sensitive periods in human development: Charting a course for the future. </a:t>
            </a:r>
            <a:r>
              <a:rPr lang="en-US" sz="1000" b="0" i="1" u="none" strike="noStrike" dirty="0">
                <a:solidFill>
                  <a:srgbClr val="000000"/>
                </a:solidFill>
                <a:effectLst/>
                <a:latin typeface="Arial" panose="020B0604020202020204" pitchFamily="34" charset="0"/>
                <a:cs typeface="Arial" panose="020B0604020202020204" pitchFamily="34" charset="0"/>
              </a:rPr>
              <a:t>Current Opinion in Behavioral Sciences</a:t>
            </a:r>
            <a:r>
              <a:rPr lang="en-US" sz="1000" b="0" i="0" u="none" strike="noStrike" dirty="0">
                <a:solidFill>
                  <a:srgbClr val="000000"/>
                </a:solidFill>
                <a:effectLst/>
                <a:latin typeface="Arial" panose="020B0604020202020204" pitchFamily="34" charset="0"/>
                <a:cs typeface="Arial" panose="020B0604020202020204" pitchFamily="34" charset="0"/>
              </a:rPr>
              <a:t>, 36, 120–128.</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Fancourt</a:t>
            </a:r>
            <a:r>
              <a:rPr lang="en-US" sz="1000" b="0" i="0" u="none" strike="noStrike" dirty="0">
                <a:solidFill>
                  <a:srgbClr val="000000"/>
                </a:solidFill>
                <a:effectLst/>
                <a:latin typeface="Arial" panose="020B0604020202020204" pitchFamily="34" charset="0"/>
                <a:cs typeface="Arial" panose="020B0604020202020204" pitchFamily="34" charset="0"/>
              </a:rPr>
              <a:t>, D., &amp; Perkins, R. (2018). Maternal engagement with music up to nine months post-birth: Findings from a cross-sectional study in England. Psychology of Music, 46(2), 238–251.</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Mendoza, J. K., &amp; </a:t>
            </a:r>
            <a:r>
              <a:rPr lang="en-US" sz="1000" b="0" i="0" u="none" strike="noStrike" dirty="0" err="1">
                <a:solidFill>
                  <a:srgbClr val="000000"/>
                </a:solidFill>
                <a:effectLst/>
                <a:latin typeface="Arial" panose="020B0604020202020204" pitchFamily="34" charset="0"/>
                <a:cs typeface="Arial" panose="020B0604020202020204" pitchFamily="34" charset="0"/>
              </a:rPr>
              <a:t>Fausey</a:t>
            </a:r>
            <a:r>
              <a:rPr lang="en-US" sz="1000" b="0" i="0" u="none" strike="noStrike" dirty="0">
                <a:solidFill>
                  <a:srgbClr val="000000"/>
                </a:solidFill>
                <a:effectLst/>
                <a:latin typeface="Arial" panose="020B0604020202020204" pitchFamily="34" charset="0"/>
                <a:cs typeface="Arial" panose="020B0604020202020204" pitchFamily="34" charset="0"/>
              </a:rPr>
              <a:t>, C. M. (2021). Everyday music in infancy. Developmental Science, 24(6), e13122.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Bailey, J. A., &amp; </a:t>
            </a:r>
            <a:r>
              <a:rPr lang="en-US" sz="1000" b="0" i="0" u="none" strike="noStrike" dirty="0" err="1">
                <a:solidFill>
                  <a:srgbClr val="000000"/>
                </a:solidFill>
                <a:effectLst/>
                <a:latin typeface="Arial" panose="020B0604020202020204" pitchFamily="34" charset="0"/>
                <a:cs typeface="Arial" panose="020B0604020202020204" pitchFamily="34" charset="0"/>
              </a:rPr>
              <a:t>Penhune</a:t>
            </a:r>
            <a:r>
              <a:rPr lang="en-US" sz="1000" b="0" i="0" u="none" strike="noStrike" dirty="0">
                <a:solidFill>
                  <a:srgbClr val="000000"/>
                </a:solidFill>
                <a:effectLst/>
                <a:latin typeface="Arial" panose="020B0604020202020204" pitchFamily="34" charset="0"/>
                <a:cs typeface="Arial" panose="020B0604020202020204" pitchFamily="34" charset="0"/>
              </a:rPr>
              <a:t>, V. B. (2010). Rhythm synchronization performance and auditory working memory in early- and late-trained musicians. Experimental Brain Research, 204(1), 91–101.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Papadimitriou, A., Smyth, C., </a:t>
            </a: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Franco, F., &amp; Stewart, L. (2021). The impac</a:t>
            </a:r>
            <a:r>
              <a:rPr lang="en-US" sz="1000" dirty="0">
                <a:latin typeface="Arial" panose="020B0604020202020204" pitchFamily="34" charset="0"/>
                <a:cs typeface="Arial" panose="020B0604020202020204" pitchFamily="34" charset="0"/>
              </a:rPr>
              <a:t>t </a:t>
            </a:r>
            <a:r>
              <a:rPr lang="en-US" sz="1000" b="0" i="0" u="none" strike="noStrike" dirty="0">
                <a:solidFill>
                  <a:srgbClr val="000000"/>
                </a:solidFill>
                <a:effectLst/>
                <a:latin typeface="Arial" panose="020B0604020202020204" pitchFamily="34" charset="0"/>
                <a:cs typeface="Arial" panose="020B0604020202020204" pitchFamily="34" charset="0"/>
              </a:rPr>
              <a:t>of the home musical environment on infants’ language development. Infant Behavior and Development, 65, 101651.</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Stewart, L., </a:t>
            </a: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&amp; Franco, F. (2018). Music@Home: A novel instrument to assess the home musical environment in the early years. PLOS ONE, 13(4), e0193819.</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Kathios, N., Patel, A. D., &amp; Loui, P. (2023). Musical Anhedonia, timbre, and the rewards of musical listening. Timbre, and the Rewards of Musical Listening.</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Glynn, L. M., Stern, H. S., Howland, M. A., </a:t>
            </a:r>
            <a:r>
              <a:rPr lang="en-US" sz="1000" b="0" i="0" u="none" strike="noStrike" dirty="0" err="1">
                <a:solidFill>
                  <a:srgbClr val="000000"/>
                </a:solidFill>
                <a:effectLst/>
                <a:latin typeface="Arial" panose="020B0604020202020204" pitchFamily="34" charset="0"/>
                <a:cs typeface="Arial" panose="020B0604020202020204" pitchFamily="34" charset="0"/>
              </a:rPr>
              <a:t>Risbrough</a:t>
            </a:r>
            <a:r>
              <a:rPr lang="en-US" sz="1000" b="0" i="0" u="none" strike="noStrike" dirty="0">
                <a:solidFill>
                  <a:srgbClr val="000000"/>
                </a:solidFill>
                <a:effectLst/>
                <a:latin typeface="Arial" panose="020B0604020202020204" pitchFamily="34" charset="0"/>
                <a:cs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cs typeface="Arial" panose="020B0604020202020204" pitchFamily="34" charset="0"/>
              </a:rPr>
              <a:t>Nievergelt</a:t>
            </a:r>
            <a:r>
              <a:rPr lang="en-US" sz="1000" b="0" i="0" u="none" strike="noStrike" dirty="0">
                <a:solidFill>
                  <a:srgbClr val="000000"/>
                </a:solidFill>
                <a:effectLst/>
                <a:latin typeface="Arial" panose="020B0604020202020204" pitchFamily="34" charset="0"/>
                <a:cs typeface="Arial" panose="020B0604020202020204" pitchFamily="34" charset="0"/>
              </a:rPr>
              <a:t>, C. M., </a:t>
            </a:r>
            <a:r>
              <a:rPr lang="en-US" sz="1000" b="0" i="0" u="none" strike="noStrike" dirty="0" err="1">
                <a:solidFill>
                  <a:srgbClr val="000000"/>
                </a:solidFill>
                <a:effectLst/>
                <a:latin typeface="Arial" panose="020B0604020202020204" pitchFamily="34" charset="0"/>
                <a:cs typeface="Arial" panose="020B0604020202020204" pitchFamily="34" charset="0"/>
              </a:rPr>
              <a:t>Baram</a:t>
            </a:r>
            <a:r>
              <a:rPr lang="en-US" sz="1000" b="0" i="0" u="none" strike="noStrike" dirty="0">
                <a:solidFill>
                  <a:srgbClr val="000000"/>
                </a:solidFill>
                <a:effectLst/>
                <a:latin typeface="Arial" panose="020B0604020202020204" pitchFamily="34" charset="0"/>
                <a:cs typeface="Arial" panose="020B0604020202020204" pitchFamily="34" charset="0"/>
              </a:rPr>
              <a:t>, T. Z., &amp; Davis, E. P. (2019). Measuring novel antecedents of mental illness: The Questionnaire of Unpredictability in Childhood. Neuropsychopharmacology, 44(5), Article 5.</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Matheny, A. P., </a:t>
            </a:r>
            <a:r>
              <a:rPr lang="en-US" sz="1000" b="0" i="0" u="none" strike="noStrike" dirty="0" err="1">
                <a:solidFill>
                  <a:srgbClr val="000000"/>
                </a:solidFill>
                <a:effectLst/>
                <a:latin typeface="Arial" panose="020B0604020202020204" pitchFamily="34" charset="0"/>
                <a:cs typeface="Arial" panose="020B0604020202020204" pitchFamily="34" charset="0"/>
              </a:rPr>
              <a:t>Wachs</a:t>
            </a:r>
            <a:r>
              <a:rPr lang="en-US" sz="1000" b="0" i="0" u="none" strike="noStrike" dirty="0">
                <a:solidFill>
                  <a:srgbClr val="000000"/>
                </a:solidFill>
                <a:effectLst/>
                <a:latin typeface="Arial" panose="020B0604020202020204" pitchFamily="34" charset="0"/>
                <a:cs typeface="Arial" panose="020B0604020202020204" pitchFamily="34" charset="0"/>
              </a:rPr>
              <a:t>, T. D., Ludwig, J. L., &amp; Phillips, K. (1995). Bringing order out of chaos: Psychometric characteristics of the confusion, hubbub, and order scale. Journal of Applied Developmental Psychology, 16(3), 429–444.</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McLaughlin, K. A., Sheridan, M. A., &amp; Lambert, H. K. (2014). Childhood adversity and neural development: Deprivation and threat as distinct dimensions of early experience. Neuroscience &amp; Biobehavioral Reviews, 47, 578–591.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Cardona, G., </a:t>
            </a:r>
            <a:r>
              <a:rPr lang="en-US" sz="1000" b="0" i="0" u="none" strike="noStrike" dirty="0" err="1">
                <a:solidFill>
                  <a:srgbClr val="000000"/>
                </a:solidFill>
                <a:effectLst/>
                <a:latin typeface="Arial" panose="020B0604020202020204" pitchFamily="34" charset="0"/>
                <a:cs typeface="Arial" panose="020B0604020202020204" pitchFamily="34" charset="0"/>
              </a:rPr>
              <a:t>Ferreri</a:t>
            </a:r>
            <a:r>
              <a:rPr lang="en-US" sz="1000" b="0" i="0" u="none" strike="noStrike" dirty="0">
                <a:solidFill>
                  <a:srgbClr val="000000"/>
                </a:solidFill>
                <a:effectLst/>
                <a:latin typeface="Arial" panose="020B0604020202020204" pitchFamily="34" charset="0"/>
                <a:cs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(2022). The forgotten role of absorption in music reward. Annals of the New York Academy of Sciences, 1514(1), 142–154.</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Gingras, B., </a:t>
            </a:r>
            <a:r>
              <a:rPr lang="en-US" sz="1000" b="0" i="0" u="none" strike="noStrike" dirty="0" err="1">
                <a:solidFill>
                  <a:srgbClr val="000000"/>
                </a:solidFill>
                <a:effectLst/>
                <a:latin typeface="Arial" panose="020B0604020202020204" pitchFamily="34" charset="0"/>
                <a:cs typeface="Arial" panose="020B0604020202020204" pitchFamily="34" charset="0"/>
              </a:rPr>
              <a:t>Musil</a:t>
            </a:r>
            <a:r>
              <a:rPr lang="en-US" sz="1000" b="0" i="0" u="none" strike="noStrike" dirty="0">
                <a:solidFill>
                  <a:srgbClr val="000000"/>
                </a:solidFill>
                <a:effectLst/>
                <a:latin typeface="Arial" panose="020B0604020202020204" pitchFamily="34" charset="0"/>
                <a:cs typeface="Arial" panose="020B0604020202020204" pitchFamily="34" charset="0"/>
              </a:rPr>
              <a:t>, J., &amp; Stewart, L. (2014). The Musicality of Non-Musicians: An Index for Assessing Musical Sophistication in the General Population. PLOS ONE, 9(2), e89642.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Kathios, N., Sachs, M. E., Zhang, E., </a:t>
            </a:r>
            <a:r>
              <a:rPr lang="en-US" sz="1000" b="0" i="0" u="none" strike="noStrike" dirty="0" err="1">
                <a:solidFill>
                  <a:srgbClr val="000000"/>
                </a:solidFill>
                <a:effectLst/>
                <a:latin typeface="Arial" panose="020B0604020202020204" pitchFamily="34" charset="0"/>
                <a:cs typeface="Arial" panose="020B0604020202020204" pitchFamily="34" charset="0"/>
              </a:rPr>
              <a:t>Ou</a:t>
            </a:r>
            <a:r>
              <a:rPr lang="en-US" sz="1000" b="0" i="0" u="none" strike="noStrike" dirty="0">
                <a:solidFill>
                  <a:srgbClr val="000000"/>
                </a:solidFill>
                <a:effectLst/>
                <a:latin typeface="Arial" panose="020B0604020202020204" pitchFamily="34" charset="0"/>
                <a:cs typeface="Arial" panose="020B0604020202020204" pitchFamily="34" charset="0"/>
              </a:rPr>
              <a:t>, Y., &amp; Loui, P. (2022). Generating New Musical Preferences from Multi-level Mapping of Predictions to Reward. </a:t>
            </a:r>
            <a:r>
              <a:rPr lang="en-US" sz="1000" b="0" i="0" u="none" strike="noStrike" dirty="0" err="1">
                <a:solidFill>
                  <a:srgbClr val="000000"/>
                </a:solidFill>
                <a:effectLst/>
                <a:latin typeface="Arial" panose="020B0604020202020204" pitchFamily="34" charset="0"/>
                <a:cs typeface="Arial" panose="020B0604020202020204" pitchFamily="34" charset="0"/>
              </a:rPr>
              <a:t>bioRxiv</a:t>
            </a:r>
            <a:r>
              <a:rPr lang="en-US" sz="1000" b="0" i="0" u="none" strike="noStrike" dirty="0">
                <a:solidFill>
                  <a:srgbClr val="000000"/>
                </a:solidFill>
                <a:effectLst/>
                <a:latin typeface="Arial" panose="020B0604020202020204" pitchFamily="34" charset="0"/>
                <a:cs typeface="Arial" panose="020B0604020202020204" pitchFamily="34" charset="0"/>
              </a:rPr>
              <a:t>, 2022-06.</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Foulkes, L., Viding, E., McCrory, E., &amp; Neumann, C. (2014). Social Reward Questionnaire (SRQ): Development and validation. Frontiers in Psychology, 5.</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Wallentin</a:t>
            </a:r>
            <a:r>
              <a:rPr lang="en-US" sz="1000" b="0" i="0" u="none" strike="noStrike" dirty="0">
                <a:solidFill>
                  <a:srgbClr val="000000"/>
                </a:solidFill>
                <a:effectLst/>
                <a:latin typeface="Arial" panose="020B0604020202020204" pitchFamily="34" charset="0"/>
                <a:cs typeface="Arial" panose="020B0604020202020204" pitchFamily="34" charset="0"/>
              </a:rPr>
              <a:t>, M., Nielsen, A. H., </a:t>
            </a:r>
            <a:r>
              <a:rPr lang="en-US" sz="1000" b="0" i="0" u="none" strike="noStrike" dirty="0" err="1">
                <a:solidFill>
                  <a:srgbClr val="000000"/>
                </a:solidFill>
                <a:effectLst/>
                <a:latin typeface="Arial" panose="020B0604020202020204" pitchFamily="34" charset="0"/>
                <a:cs typeface="Arial" panose="020B0604020202020204" pitchFamily="34" charset="0"/>
              </a:rPr>
              <a:t>Friis-Olivarius</a:t>
            </a:r>
            <a:r>
              <a:rPr lang="en-US" sz="1000" b="0" i="0" u="none" strike="noStrike" dirty="0">
                <a:solidFill>
                  <a:srgbClr val="000000"/>
                </a:solidFill>
                <a:effectLst/>
                <a:latin typeface="Arial" panose="020B0604020202020204" pitchFamily="34" charset="0"/>
                <a:cs typeface="Arial" panose="020B0604020202020204" pitchFamily="34" charset="0"/>
              </a:rPr>
              <a:t>, M.,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C., &amp;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P. (2010). The Musical Ear Test, a new reliable test for measuring musical competence. Learning and Individual Differences, 20(3), 188–196.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Spielberger, C. D., Gorsuch, R. L., </a:t>
            </a:r>
            <a:r>
              <a:rPr lang="en-US" sz="1000" b="0" i="0" u="none" strike="noStrike" dirty="0" err="1">
                <a:solidFill>
                  <a:srgbClr val="000000"/>
                </a:solidFill>
                <a:effectLst/>
                <a:latin typeface="Arial" panose="020B0604020202020204" pitchFamily="34" charset="0"/>
                <a:cs typeface="Arial" panose="020B0604020202020204" pitchFamily="34" charset="0"/>
              </a:rPr>
              <a:t>Lushene</a:t>
            </a:r>
            <a:r>
              <a:rPr lang="en-US" sz="1000" b="0" i="0" u="none" strike="noStrike" dirty="0">
                <a:solidFill>
                  <a:srgbClr val="000000"/>
                </a:solidFill>
                <a:effectLst/>
                <a:latin typeface="Arial" panose="020B0604020202020204" pitchFamily="34" charset="0"/>
                <a:cs typeface="Arial" panose="020B0604020202020204" pitchFamily="34" charset="0"/>
              </a:rPr>
              <a:t>, R., </a:t>
            </a:r>
            <a:r>
              <a:rPr lang="en-US" sz="1000" b="0" i="0" u="none" strike="noStrike" dirty="0" err="1">
                <a:solidFill>
                  <a:srgbClr val="000000"/>
                </a:solidFill>
                <a:effectLst/>
                <a:latin typeface="Arial" panose="020B0604020202020204" pitchFamily="34" charset="0"/>
                <a:cs typeface="Arial" panose="020B0604020202020204" pitchFamily="34" charset="0"/>
              </a:rPr>
              <a:t>Vagg</a:t>
            </a:r>
            <a:r>
              <a:rPr lang="en-US" sz="1000" b="0" i="0" u="none" strike="noStrike" dirty="0">
                <a:solidFill>
                  <a:srgbClr val="000000"/>
                </a:solidFill>
                <a:effectLst/>
                <a:latin typeface="Arial" panose="020B0604020202020204" pitchFamily="34" charset="0"/>
                <a:cs typeface="Arial" panose="020B0604020202020204" pitchFamily="34" charset="0"/>
              </a:rPr>
              <a:t>, P. R., &amp; Jacobs, L. (1970). Manual for the state-trait </a:t>
            </a:r>
            <a:r>
              <a:rPr lang="en-US" sz="1000" dirty="0">
                <a:latin typeface="Arial" panose="020B0604020202020204" pitchFamily="34" charset="0"/>
                <a:cs typeface="Arial" panose="020B0604020202020204" pitchFamily="34" charset="0"/>
              </a:rPr>
              <a:t>a</a:t>
            </a:r>
            <a:r>
              <a:rPr lang="en-US" sz="1000" b="0" i="0" u="none" strike="noStrike" dirty="0">
                <a:solidFill>
                  <a:srgbClr val="000000"/>
                </a:solidFill>
                <a:effectLst/>
                <a:latin typeface="Arial" panose="020B0604020202020204" pitchFamily="34" charset="0"/>
                <a:cs typeface="Arial" panose="020B0604020202020204" pitchFamily="34" charset="0"/>
              </a:rPr>
              <a:t>nxiety </a:t>
            </a:r>
            <a:r>
              <a:rPr lang="en-US" sz="1000" dirty="0">
                <a:latin typeface="Arial" panose="020B0604020202020204" pitchFamily="34" charset="0"/>
                <a:cs typeface="Arial" panose="020B0604020202020204" pitchFamily="34" charset="0"/>
              </a:rPr>
              <a:t>i</a:t>
            </a:r>
            <a:r>
              <a:rPr lang="en-US" sz="1000" b="0" i="0" u="none" strike="noStrike" dirty="0">
                <a:solidFill>
                  <a:srgbClr val="000000"/>
                </a:solidFill>
                <a:effectLst/>
                <a:latin typeface="Arial" panose="020B0604020202020204" pitchFamily="34" charset="0"/>
                <a:cs typeface="Arial" panose="020B0604020202020204" pitchFamily="34" charset="0"/>
              </a:rPr>
              <a:t>nventory. Consult. Psychol.</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Mas-Herrero, E., Marco-</a:t>
            </a:r>
            <a:r>
              <a:rPr lang="en-US" sz="1000" b="0" i="0" u="none" strike="noStrike" dirty="0" err="1">
                <a:solidFill>
                  <a:srgbClr val="000000"/>
                </a:solidFill>
                <a:effectLst/>
                <a:latin typeface="Arial" panose="020B0604020202020204" pitchFamily="34" charset="0"/>
                <a:cs typeface="Arial" panose="020B0604020202020204" pitchFamily="34" charset="0"/>
              </a:rPr>
              <a:t>Pallares</a:t>
            </a:r>
            <a:r>
              <a:rPr lang="en-US" sz="1000" b="0" i="0" u="none" strike="noStrike" dirty="0">
                <a:solidFill>
                  <a:srgbClr val="000000"/>
                </a:solidFill>
                <a:effectLst/>
                <a:latin typeface="Arial" panose="020B0604020202020204" pitchFamily="34" charset="0"/>
                <a:cs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cs typeface="Arial" panose="020B0604020202020204" pitchFamily="34" charset="0"/>
              </a:rPr>
              <a:t>Zatorre</a:t>
            </a:r>
            <a:r>
              <a:rPr lang="en-US" sz="1000" b="0" i="0" u="none" strike="noStrike" dirty="0">
                <a:solidFill>
                  <a:srgbClr val="000000"/>
                </a:solidFill>
                <a:effectLst/>
                <a:latin typeface="Arial" panose="020B0604020202020204" pitchFamily="34" charset="0"/>
                <a:cs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(2013). Individual Differences in Music Reward Experiences. Music Perception: An Interdisciplinary Journal, 31(2), 118–138. </a:t>
            </a:r>
            <a:endParaRPr lang="en-US" sz="10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E60B3ED0-592B-E673-FD56-93851FAD5223}"/>
              </a:ext>
            </a:extLst>
          </p:cNvPr>
          <p:cNvSpPr txBox="1"/>
          <p:nvPr/>
        </p:nvSpPr>
        <p:spPr>
          <a:xfrm>
            <a:off x="12188910" y="30951950"/>
            <a:ext cx="1642400" cy="523220"/>
          </a:xfrm>
          <a:prstGeom prst="rect">
            <a:avLst/>
          </a:prstGeom>
          <a:noFill/>
        </p:spPr>
        <p:txBody>
          <a:bodyPr wrap="square" rtlCol="0">
            <a:spAutoFit/>
          </a:bodyPr>
          <a:lstStyle/>
          <a:p>
            <a:r>
              <a:rPr lang="en-US" sz="2800" dirty="0" err="1"/>
              <a:t>GoldMSI</a:t>
            </a:r>
            <a:endParaRPr lang="en-US" sz="2800" dirty="0"/>
          </a:p>
        </p:txBody>
      </p:sp>
      <p:sp>
        <p:nvSpPr>
          <p:cNvPr id="59" name="TextBox 58">
            <a:extLst>
              <a:ext uri="{FF2B5EF4-FFF2-40B4-BE49-F238E27FC236}">
                <a16:creationId xmlns:a16="http://schemas.microsoft.com/office/drawing/2014/main" id="{CAB88B2F-47BB-3D5B-021F-74639CE914B1}"/>
              </a:ext>
            </a:extLst>
          </p:cNvPr>
          <p:cNvSpPr txBox="1"/>
          <p:nvPr/>
        </p:nvSpPr>
        <p:spPr>
          <a:xfrm>
            <a:off x="16502879" y="31017357"/>
            <a:ext cx="2886191" cy="523220"/>
          </a:xfrm>
          <a:prstGeom prst="rect">
            <a:avLst/>
          </a:prstGeom>
          <a:noFill/>
        </p:spPr>
        <p:txBody>
          <a:bodyPr wrap="square" rtlCol="0">
            <a:spAutoFit/>
          </a:bodyPr>
          <a:lstStyle/>
          <a:p>
            <a:r>
              <a:rPr lang="en-US" sz="2800" dirty="0"/>
              <a:t>BMRQ and SRQ</a:t>
            </a:r>
          </a:p>
        </p:txBody>
      </p:sp>
      <p:sp>
        <p:nvSpPr>
          <p:cNvPr id="60" name="TextBox 59">
            <a:extLst>
              <a:ext uri="{FF2B5EF4-FFF2-40B4-BE49-F238E27FC236}">
                <a16:creationId xmlns:a16="http://schemas.microsoft.com/office/drawing/2014/main" id="{4C17D5B9-2A56-1730-2796-21B35E4ED3B2}"/>
              </a:ext>
            </a:extLst>
          </p:cNvPr>
          <p:cNvSpPr txBox="1"/>
          <p:nvPr/>
        </p:nvSpPr>
        <p:spPr>
          <a:xfrm>
            <a:off x="14194797" y="35619869"/>
            <a:ext cx="1938818" cy="523220"/>
          </a:xfrm>
          <a:prstGeom prst="rect">
            <a:avLst/>
          </a:prstGeom>
          <a:noFill/>
        </p:spPr>
        <p:txBody>
          <a:bodyPr wrap="square" rtlCol="0">
            <a:spAutoFit/>
          </a:bodyPr>
          <a:lstStyle/>
          <a:p>
            <a:r>
              <a:rPr lang="en-US" sz="2800" dirty="0"/>
              <a:t>Adversity</a:t>
            </a:r>
          </a:p>
        </p:txBody>
      </p:sp>
      <p:pic>
        <p:nvPicPr>
          <p:cNvPr id="72" name="Picture 71">
            <a:extLst>
              <a:ext uri="{FF2B5EF4-FFF2-40B4-BE49-F238E27FC236}">
                <a16:creationId xmlns:a16="http://schemas.microsoft.com/office/drawing/2014/main" id="{5EC53F96-50A8-B84E-F134-F20956D04839}"/>
              </a:ext>
            </a:extLst>
          </p:cNvPr>
          <p:cNvPicPr>
            <a:picLocks noChangeAspect="1"/>
          </p:cNvPicPr>
          <p:nvPr/>
        </p:nvPicPr>
        <p:blipFill rotWithShape="1">
          <a:blip r:embed="rId16"/>
          <a:srcRect l="5866" t="4988" r="6139" b="3265"/>
          <a:stretch/>
        </p:blipFill>
        <p:spPr>
          <a:xfrm>
            <a:off x="10528158" y="31461401"/>
            <a:ext cx="4765159" cy="3859424"/>
          </a:xfrm>
          <a:prstGeom prst="rect">
            <a:avLst/>
          </a:prstGeom>
        </p:spPr>
      </p:pic>
      <p:pic>
        <p:nvPicPr>
          <p:cNvPr id="74" name="Picture 73">
            <a:extLst>
              <a:ext uri="{FF2B5EF4-FFF2-40B4-BE49-F238E27FC236}">
                <a16:creationId xmlns:a16="http://schemas.microsoft.com/office/drawing/2014/main" id="{EC9C9BA1-C4DD-A143-81C4-A621E9123FDD}"/>
              </a:ext>
            </a:extLst>
          </p:cNvPr>
          <p:cNvPicPr>
            <a:picLocks noChangeAspect="1"/>
          </p:cNvPicPr>
          <p:nvPr/>
        </p:nvPicPr>
        <p:blipFill rotWithShape="1">
          <a:blip r:embed="rId17"/>
          <a:srcRect l="4412" t="2842" r="2451" b="3706"/>
          <a:stretch/>
        </p:blipFill>
        <p:spPr>
          <a:xfrm>
            <a:off x="15463121" y="31488962"/>
            <a:ext cx="4627253" cy="3859424"/>
          </a:xfrm>
          <a:prstGeom prst="rect">
            <a:avLst/>
          </a:prstGeom>
        </p:spPr>
      </p:pic>
      <p:pic>
        <p:nvPicPr>
          <p:cNvPr id="76" name="Picture 75">
            <a:extLst>
              <a:ext uri="{FF2B5EF4-FFF2-40B4-BE49-F238E27FC236}">
                <a16:creationId xmlns:a16="http://schemas.microsoft.com/office/drawing/2014/main" id="{3424AD77-78EB-73FD-4928-64E6EC3F22A7}"/>
              </a:ext>
            </a:extLst>
          </p:cNvPr>
          <p:cNvPicPr>
            <a:picLocks noChangeAspect="1"/>
          </p:cNvPicPr>
          <p:nvPr/>
        </p:nvPicPr>
        <p:blipFill rotWithShape="1">
          <a:blip r:embed="rId18"/>
          <a:srcRect l="2239" t="2839" r="2859" b="3915"/>
          <a:stretch/>
        </p:blipFill>
        <p:spPr>
          <a:xfrm>
            <a:off x="12782104" y="36249564"/>
            <a:ext cx="4627253" cy="3919086"/>
          </a:xfrm>
          <a:prstGeom prst="rect">
            <a:avLst/>
          </a:prstGeom>
        </p:spPr>
      </p:pic>
      <p:pic>
        <p:nvPicPr>
          <p:cNvPr id="78" name="Picture 77">
            <a:extLst>
              <a:ext uri="{FF2B5EF4-FFF2-40B4-BE49-F238E27FC236}">
                <a16:creationId xmlns:a16="http://schemas.microsoft.com/office/drawing/2014/main" id="{E76D46B2-2E10-FBB3-1064-CBD0BC44AFA1}"/>
              </a:ext>
            </a:extLst>
          </p:cNvPr>
          <p:cNvPicPr>
            <a:picLocks noChangeAspect="1"/>
          </p:cNvPicPr>
          <p:nvPr/>
        </p:nvPicPr>
        <p:blipFill>
          <a:blip r:embed="rId19"/>
          <a:stretch>
            <a:fillRect/>
          </a:stretch>
        </p:blipFill>
        <p:spPr>
          <a:xfrm>
            <a:off x="20587044" y="15458030"/>
            <a:ext cx="3959993" cy="1766194"/>
          </a:xfrm>
          <a:prstGeom prst="rect">
            <a:avLst/>
          </a:prstGeom>
        </p:spPr>
      </p:pic>
      <p:sp>
        <p:nvSpPr>
          <p:cNvPr id="79" name="Google Shape;100;p1">
            <a:extLst>
              <a:ext uri="{FF2B5EF4-FFF2-40B4-BE49-F238E27FC236}">
                <a16:creationId xmlns:a16="http://schemas.microsoft.com/office/drawing/2014/main" id="{C051FED4-6B1F-F4B9-43FD-F40A9A5D4B43}"/>
              </a:ext>
            </a:extLst>
          </p:cNvPr>
          <p:cNvSpPr/>
          <p:nvPr/>
        </p:nvSpPr>
        <p:spPr>
          <a:xfrm>
            <a:off x="20407281" y="14205476"/>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Test-Retest Reliability </a:t>
            </a:r>
            <a:endParaRPr sz="3578" dirty="0">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FF8872B-959E-3A50-5330-D1402627A927}"/>
              </a:ext>
            </a:extLst>
          </p:cNvPr>
          <p:cNvSpPr txBox="1"/>
          <p:nvPr/>
        </p:nvSpPr>
        <p:spPr>
          <a:xfrm>
            <a:off x="20768501" y="17649779"/>
            <a:ext cx="3403292" cy="1200329"/>
          </a:xfrm>
          <a:prstGeom prst="rect">
            <a:avLst/>
          </a:prstGeom>
          <a:noFill/>
        </p:spPr>
        <p:txBody>
          <a:bodyPr wrap="square" rtlCol="0">
            <a:spAutoFit/>
          </a:bodyPr>
          <a:lstStyle/>
          <a:p>
            <a:pPr algn="ctr"/>
            <a:r>
              <a:rPr lang="en-US" sz="3600" dirty="0"/>
              <a:t>Time to Retest = 4 months</a:t>
            </a:r>
          </a:p>
        </p:txBody>
      </p:sp>
      <p:sp>
        <p:nvSpPr>
          <p:cNvPr id="82" name="TextBox 81">
            <a:extLst>
              <a:ext uri="{FF2B5EF4-FFF2-40B4-BE49-F238E27FC236}">
                <a16:creationId xmlns:a16="http://schemas.microsoft.com/office/drawing/2014/main" id="{6EDDF318-A77D-B7A0-8FBA-9382B7F13A36}"/>
              </a:ext>
            </a:extLst>
          </p:cNvPr>
          <p:cNvSpPr txBox="1"/>
          <p:nvPr/>
        </p:nvSpPr>
        <p:spPr>
          <a:xfrm>
            <a:off x="27273459" y="6100385"/>
            <a:ext cx="3438226" cy="707886"/>
          </a:xfrm>
          <a:prstGeom prst="rect">
            <a:avLst/>
          </a:prstGeom>
          <a:noFill/>
        </p:spPr>
        <p:txBody>
          <a:bodyPr wrap="square">
            <a:spAutoFit/>
          </a:bodyPr>
          <a:lstStyle/>
          <a:p>
            <a:r>
              <a:rPr lang="en-US" sz="2000" i="1" dirty="0"/>
              <a:t>r </a:t>
            </a:r>
            <a:r>
              <a:rPr lang="en-US" sz="2000" dirty="0"/>
              <a:t>= 0.21, </a:t>
            </a:r>
          </a:p>
          <a:p>
            <a:r>
              <a:rPr lang="en-US" sz="2000" i="1" dirty="0"/>
              <a:t>p</a:t>
            </a:r>
            <a:r>
              <a:rPr lang="en-US" sz="2000" dirty="0"/>
              <a:t> &lt; .001</a:t>
            </a:r>
          </a:p>
        </p:txBody>
      </p:sp>
      <p:sp>
        <p:nvSpPr>
          <p:cNvPr id="83" name="TextBox 82">
            <a:extLst>
              <a:ext uri="{FF2B5EF4-FFF2-40B4-BE49-F238E27FC236}">
                <a16:creationId xmlns:a16="http://schemas.microsoft.com/office/drawing/2014/main" id="{3D98668F-5271-4E7E-0925-78A76EBCD06F}"/>
              </a:ext>
            </a:extLst>
          </p:cNvPr>
          <p:cNvSpPr txBox="1"/>
          <p:nvPr/>
        </p:nvSpPr>
        <p:spPr>
          <a:xfrm>
            <a:off x="27273459" y="9371320"/>
            <a:ext cx="3438226" cy="707886"/>
          </a:xfrm>
          <a:prstGeom prst="rect">
            <a:avLst/>
          </a:prstGeom>
          <a:noFill/>
        </p:spPr>
        <p:txBody>
          <a:bodyPr wrap="square">
            <a:spAutoFit/>
          </a:bodyPr>
          <a:lstStyle/>
          <a:p>
            <a:r>
              <a:rPr lang="en-US" sz="2000" i="1" dirty="0"/>
              <a:t>r</a:t>
            </a:r>
            <a:r>
              <a:rPr lang="en-US" sz="2000" dirty="0"/>
              <a:t> = -0.15,</a:t>
            </a:r>
          </a:p>
          <a:p>
            <a:r>
              <a:rPr lang="en-US" sz="2000" i="1" dirty="0"/>
              <a:t>p </a:t>
            </a:r>
            <a:r>
              <a:rPr lang="en-US" sz="2000" dirty="0"/>
              <a:t>= .01</a:t>
            </a:r>
          </a:p>
        </p:txBody>
      </p:sp>
      <p:pic>
        <p:nvPicPr>
          <p:cNvPr id="29" name="Picture 28">
            <a:extLst>
              <a:ext uri="{FF2B5EF4-FFF2-40B4-BE49-F238E27FC236}">
                <a16:creationId xmlns:a16="http://schemas.microsoft.com/office/drawing/2014/main" id="{2A6C4004-54C2-4BAE-EEF5-93963B6F1E42}"/>
              </a:ext>
            </a:extLst>
          </p:cNvPr>
          <p:cNvPicPr>
            <a:picLocks noChangeAspect="1"/>
          </p:cNvPicPr>
          <p:nvPr/>
        </p:nvPicPr>
        <p:blipFill rotWithShape="1">
          <a:blip r:embed="rId20"/>
          <a:srcRect l="2179" t="1515" r="1747" b="1550"/>
          <a:stretch/>
        </p:blipFill>
        <p:spPr>
          <a:xfrm>
            <a:off x="24772120" y="15251180"/>
            <a:ext cx="4858905" cy="4769393"/>
          </a:xfrm>
          <a:prstGeom prst="rect">
            <a:avLst/>
          </a:prstGeom>
        </p:spPr>
      </p:pic>
      <p:pic>
        <p:nvPicPr>
          <p:cNvPr id="40" name="Picture 39">
            <a:extLst>
              <a:ext uri="{FF2B5EF4-FFF2-40B4-BE49-F238E27FC236}">
                <a16:creationId xmlns:a16="http://schemas.microsoft.com/office/drawing/2014/main" id="{16B815F0-2E34-F193-269D-215E3538161F}"/>
              </a:ext>
            </a:extLst>
          </p:cNvPr>
          <p:cNvPicPr>
            <a:picLocks noChangeAspect="1"/>
          </p:cNvPicPr>
          <p:nvPr/>
        </p:nvPicPr>
        <p:blipFill rotWithShape="1">
          <a:blip r:embed="rId21"/>
          <a:srcRect t="67216" r="82949" b="1"/>
          <a:stretch/>
        </p:blipFill>
        <p:spPr>
          <a:xfrm>
            <a:off x="20679320" y="16668603"/>
            <a:ext cx="785721" cy="540329"/>
          </a:xfrm>
          <a:prstGeom prst="rect">
            <a:avLst/>
          </a:prstGeom>
        </p:spPr>
      </p:pic>
      <p:pic>
        <p:nvPicPr>
          <p:cNvPr id="43" name="Picture 42">
            <a:extLst>
              <a:ext uri="{FF2B5EF4-FFF2-40B4-BE49-F238E27FC236}">
                <a16:creationId xmlns:a16="http://schemas.microsoft.com/office/drawing/2014/main" id="{52F24788-016F-8CC0-63A3-7280D0C8DE9C}"/>
              </a:ext>
            </a:extLst>
          </p:cNvPr>
          <p:cNvPicPr>
            <a:picLocks noChangeAspect="1"/>
          </p:cNvPicPr>
          <p:nvPr/>
        </p:nvPicPr>
        <p:blipFill>
          <a:blip r:embed="rId22"/>
          <a:stretch>
            <a:fillRect/>
          </a:stretch>
        </p:blipFill>
        <p:spPr>
          <a:xfrm>
            <a:off x="21951631" y="10786704"/>
            <a:ext cx="5321828" cy="3274971"/>
          </a:xfrm>
          <a:prstGeom prst="rect">
            <a:avLst/>
          </a:prstGeom>
        </p:spPr>
      </p:pic>
      <p:sp>
        <p:nvSpPr>
          <p:cNvPr id="49" name="TextBox 48">
            <a:extLst>
              <a:ext uri="{FF2B5EF4-FFF2-40B4-BE49-F238E27FC236}">
                <a16:creationId xmlns:a16="http://schemas.microsoft.com/office/drawing/2014/main" id="{6B5CA2F5-607A-E6C6-D635-93F08F14D487}"/>
              </a:ext>
            </a:extLst>
          </p:cNvPr>
          <p:cNvSpPr txBox="1"/>
          <p:nvPr/>
        </p:nvSpPr>
        <p:spPr>
          <a:xfrm>
            <a:off x="27207951" y="12846973"/>
            <a:ext cx="3438226" cy="707886"/>
          </a:xfrm>
          <a:prstGeom prst="rect">
            <a:avLst/>
          </a:prstGeom>
          <a:noFill/>
        </p:spPr>
        <p:txBody>
          <a:bodyPr wrap="square">
            <a:spAutoFit/>
          </a:bodyPr>
          <a:lstStyle/>
          <a:p>
            <a:r>
              <a:rPr lang="en-US" sz="2000" i="1" dirty="0"/>
              <a:t>r</a:t>
            </a:r>
            <a:r>
              <a:rPr lang="en-US" sz="2000" dirty="0"/>
              <a:t> = 0.36,</a:t>
            </a:r>
          </a:p>
          <a:p>
            <a:r>
              <a:rPr lang="en-US" sz="2000" i="1" dirty="0"/>
              <a:t>p &lt; </a:t>
            </a:r>
            <a:r>
              <a:rPr lang="en-US" sz="2000" dirty="0"/>
              <a:t>.001</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8057</TotalTime>
  <Words>1542</Words>
  <Application>Microsoft Macintosh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Kelsie Lopez</cp:lastModifiedBy>
  <cp:revision>98</cp:revision>
  <cp:lastPrinted>2023-08-20T00:15:20Z</cp:lastPrinted>
  <dcterms:created xsi:type="dcterms:W3CDTF">2021-02-08T14:55:12Z</dcterms:created>
  <dcterms:modified xsi:type="dcterms:W3CDTF">2023-08-20T00:16:03Z</dcterms:modified>
</cp:coreProperties>
</file>