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3" r:id="rId3"/>
    <p:sldId id="265" r:id="rId4"/>
    <p:sldId id="266" r:id="rId5"/>
    <p:sldId id="257" r:id="rId6"/>
    <p:sldId id="258" r:id="rId7"/>
    <p:sldId id="259" r:id="rId8"/>
    <p:sldId id="264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45"/>
    <p:restoredTop sz="95603"/>
  </p:normalViewPr>
  <p:slideViewPr>
    <p:cSldViewPr snapToGrid="0">
      <p:cViewPr varScale="1">
        <p:scale>
          <a:sx n="78" d="100"/>
          <a:sy n="78" d="100"/>
        </p:scale>
        <p:origin x="168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60DE22-8EB4-A842-81DB-4420B7344D07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3139F-56CF-E940-954B-77D17CA4B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09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check for Study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3139F-56CF-E940-954B-77D17CA4B5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14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Secondary analyses of using subscales of escapism [pos &amp; neg]; interaction with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pos+neg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but with just AIMS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3139F-56CF-E940-954B-77D17CA4B5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70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838A2-ED1B-64F8-86BD-4EA1F67666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A8F4AD-75F3-D006-E668-D42BAC8565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8913A-C3E2-3C60-1609-B3B01DE5E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D3AA0-5CD8-A64D-B5E6-377EEDA896B2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440C0-A909-87CD-52F8-7A1321CAD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0B99D-AA41-1CB4-580A-4DBC54605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A9E4-4D78-0247-957B-BAC99E6EB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1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CF735-8307-2AFB-CBF0-264FCC01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B435B3-4637-A410-9FD4-3B1A7333C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8EE3D-CD46-F799-E146-4F4CBAF77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D3AA0-5CD8-A64D-B5E6-377EEDA896B2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B7FF2-B7DB-7AB3-8788-9DA3600A7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DB814-B23C-46BC-AE5F-01C6A1F65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A9E4-4D78-0247-957B-BAC99E6EB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1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967F88-3032-1B00-E3B0-41E69BB5CA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F4337F-6D74-7C60-747F-0EE020433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62D37-9097-C9CB-A8CA-3027BDD31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D3AA0-5CD8-A64D-B5E6-377EEDA896B2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EA831-2938-A837-9D56-C5255F996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76B07-021C-BF48-B4F8-E5E27D67F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A9E4-4D78-0247-957B-BAC99E6EB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519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4BB3F-2348-D2B8-9089-79313856D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FDD4E-7E77-CA92-E2D6-EC3DFF7CD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82B2B-D07A-1BF3-8C8D-953487A05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D3AA0-5CD8-A64D-B5E6-377EEDA896B2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494D5-CE19-2DE9-85FF-CC3CFAA2F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0FBCE-E07E-1DF5-068C-59617FCC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A9E4-4D78-0247-957B-BAC99E6EB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09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F7B1B-8B60-1213-C7D1-2A94FE7AE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DD00F-CCE4-4801-0BB6-2D798DD6F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7F69A-F764-F571-CDFB-63ACBEFAD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D3AA0-5CD8-A64D-B5E6-377EEDA896B2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69676-0F8A-3834-C568-250A9BD1F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AB539-B7FD-AA98-8B7C-8554B468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A9E4-4D78-0247-957B-BAC99E6EB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35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B3D28-8BD5-429B-CC14-C27C4643C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013CD-21F2-0961-C829-2734EC3EEB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C625F-5049-E733-911C-A0E56B998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2755E-6097-733F-EB9A-4E3A545CF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D3AA0-5CD8-A64D-B5E6-377EEDA896B2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550633-C027-8DF2-0AB4-64D4EAE72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62960E-37B2-C684-38AB-59629BF13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A9E4-4D78-0247-957B-BAC99E6EB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72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1E550-DF15-1691-E1CD-01DB8B7C5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EE5C-F13C-6844-AE00-C238A3E61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BC90A6-C042-CA29-7F2F-F531F517C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529982-3034-299A-261E-67DCF22A4A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30F244-E2B0-E03E-C568-AA0A30BD39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5BA70-3BA8-01B1-0DA9-AC6FF20B1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D3AA0-5CD8-A64D-B5E6-377EEDA896B2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884B2D-327D-8D7F-824F-6745D18AC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E1BAA1-6753-9398-A9DD-09CD4F3E5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A9E4-4D78-0247-957B-BAC99E6EB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59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62A90-54F4-C7D7-28A6-7C30DA0AF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F23F78-9CFD-E488-47A8-093202A2A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D3AA0-5CD8-A64D-B5E6-377EEDA896B2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56BA8B-0ADA-CDA2-9F32-F0AEBF1B8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2E0CBC-646A-CB47-3A54-0D50A227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A9E4-4D78-0247-957B-BAC99E6EB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791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71D8EB-062C-2538-81E2-67FF52A33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D3AA0-5CD8-A64D-B5E6-377EEDA896B2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B38DCA-90B5-CD8B-06CA-3A1C57872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38225-CDF7-CC81-0DE5-2FFEE7DE2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A9E4-4D78-0247-957B-BAC99E6EB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59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764B-B0E4-C759-53E0-396834E1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F13AD-7247-C66B-CC52-200070167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860B89-2B10-7694-10FA-32A14A828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C8405E-C6DC-9D40-229D-4388617D7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D3AA0-5CD8-A64D-B5E6-377EEDA896B2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55929A-C8F7-D015-B614-9065A4571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821C2-F6F7-B25D-C80D-76C1031E8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A9E4-4D78-0247-957B-BAC99E6EB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71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9878D-7DCB-5EE8-1E35-98CEDBA46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FC8217-F74F-23AF-EC5A-B100A6F6A2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91A9A-772D-1DB2-44B8-F1644EB14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8B8BF-CF82-3B2C-2CD6-2EE58E2C4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D3AA0-5CD8-A64D-B5E6-377EEDA896B2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A75605-4304-E405-0876-CC87698F2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8C2253-6CCE-5DF8-6924-A60524563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A9E4-4D78-0247-957B-BAC99E6EB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32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441E0D-6FEB-4289-4EF8-353801546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1248C-6DD6-4E55-33DE-1FED04D09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8CE68-2A4D-831A-0441-D664EB716C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D3AA0-5CD8-A64D-B5E6-377EEDA896B2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832E6-B5D8-7DBC-EAD2-7291624E15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94D65-8D50-F2D2-19ED-BF24C84CE4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CA9E4-4D78-0247-957B-BAC99E6EB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04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AD7E0-3745-C268-1621-DFA746E11A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AIMS Paper Figures</a:t>
            </a:r>
          </a:p>
        </p:txBody>
      </p:sp>
    </p:spTree>
    <p:extLst>
      <p:ext uri="{BB962C8B-B14F-4D97-AF65-F5344CB8AC3E}">
        <p14:creationId xmlns:p14="http://schemas.microsoft.com/office/powerpoint/2010/main" val="2521601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B7E66-9999-1D14-D0E7-3A0F39500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Absorption into music associated with using music for escapism 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76CF1D-1B20-829C-75A0-0E4AE579B2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448" y="2161691"/>
            <a:ext cx="5481104" cy="383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141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5C297-C22E-60CC-8F6A-9C0AB8157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Absorption mediates the relationship between CHAOS and resilience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08EBE1-D671-B28C-6D61-6737521F1E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5" b="58712"/>
          <a:stretch/>
        </p:blipFill>
        <p:spPr>
          <a:xfrm>
            <a:off x="3564075" y="2273000"/>
            <a:ext cx="5063850" cy="421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607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4663C-931B-F83B-124B-7C72804B3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Study 1</a:t>
            </a:r>
            <a:br>
              <a:rPr lang="en-US" dirty="0"/>
            </a:br>
            <a:r>
              <a:rPr lang="en-US" dirty="0"/>
              <a:t>move to conceptual organization</a:t>
            </a:r>
          </a:p>
        </p:txBody>
      </p:sp>
    </p:spTree>
    <p:extLst>
      <p:ext uri="{BB962C8B-B14F-4D97-AF65-F5344CB8AC3E}">
        <p14:creationId xmlns:p14="http://schemas.microsoft.com/office/powerpoint/2010/main" val="1167645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54B05-007E-DBB2-DFA3-57CF9C27B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7D2FA-8EFC-A499-672E-2EE156886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>
              <a:spcBef>
                <a:spcPts val="0"/>
              </a:spcBef>
              <a:buFont typeface="+mj-lt"/>
              <a:buAutoNum type="arabicPeriod"/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More ELA → lower resilience + higher trait anxiety </a:t>
            </a:r>
          </a:p>
          <a:p>
            <a:pPr fontAlgn="base">
              <a:spcBef>
                <a:spcPts val="0"/>
              </a:spcBef>
              <a:buFont typeface="+mj-lt"/>
              <a:buAutoNum type="arabicPeriod"/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Correlation matrix (</a:t>
            </a:r>
            <a:r>
              <a:rPr lang="en-US" sz="22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eBMRQ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+ ELA) [study 1]: four block figure (AIMS + threat for both)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Correlation (?) replication (conceptual replication w/ AIMS → threat + chaos) [study 2]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HUMS ~ absorption [try study 2]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2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Escapsim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~ BMRQ + AIMS subscales (only sig. ‘Predictor’ is AIMS; use full score. Secondary analyses of using subscales of escapism [pos &amp; neg]; interaction with </a:t>
            </a:r>
            <a:r>
              <a:rPr lang="en-US" sz="22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pos+neg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but with just AIMS)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Absorption → resilience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Mediation model (CHAOS - AIMS - resilience) / (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check 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STAI)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N.s. for just childhood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Significant for adolescence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CHAOS mediation remained sig w/ age as a covariate (cite music reward decreasing of age/retrospective reporting could be confound)</a:t>
            </a:r>
          </a:p>
        </p:txBody>
      </p:sp>
    </p:spTree>
    <p:extLst>
      <p:ext uri="{BB962C8B-B14F-4D97-AF65-F5344CB8AC3E}">
        <p14:creationId xmlns:p14="http://schemas.microsoft.com/office/powerpoint/2010/main" val="3071423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28911-70F8-9B00-7555-BB144162B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 &amp; Mental Health Outcomes Table</a:t>
            </a:r>
          </a:p>
        </p:txBody>
      </p:sp>
      <p:pic>
        <p:nvPicPr>
          <p:cNvPr id="5" name="Picture 4" descr="A table of numbers and text&#10;&#10;Description automatically generated with medium confidence">
            <a:extLst>
              <a:ext uri="{FF2B5EF4-FFF2-40B4-BE49-F238E27FC236}">
                <a16:creationId xmlns:a16="http://schemas.microsoft.com/office/drawing/2014/main" id="{5D4C5A96-72E1-9B1D-7F2B-A95B701D3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243" y="1419678"/>
            <a:ext cx="7772400" cy="463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168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B2CE0-EDFF-4F9C-0961-9AD3EC44D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7" y="365125"/>
            <a:ext cx="10913533" cy="1325563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All dimensions of ELA are positively associated with reports of absorption into music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AFBDDA-037C-2015-C51F-DCE5655D6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150" y="-330203"/>
            <a:ext cx="7518406" cy="7518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206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B58B9-412E-B46D-88D1-39CBCC173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Absorption into music positively related to both healthy &amp; unhealthy music usage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452ACA-7F8B-44C1-9AC7-47318C1A96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157" y="2047303"/>
            <a:ext cx="4117667" cy="41176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3567DD-E224-6756-95B1-068D35E8D8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176" y="2047304"/>
            <a:ext cx="4117667" cy="411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975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B92B0-B777-087E-FF15-B5A5D74CD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991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Absorption also positively related to resilience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849EC7-DE02-BDEC-6831-A657A05FEB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792" y="1934159"/>
            <a:ext cx="4340352" cy="434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908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84D18-01E5-31EC-7C9A-668060D49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Study 2</a:t>
            </a:r>
          </a:p>
        </p:txBody>
      </p:sp>
    </p:spTree>
    <p:extLst>
      <p:ext uri="{BB962C8B-B14F-4D97-AF65-F5344CB8AC3E}">
        <p14:creationId xmlns:p14="http://schemas.microsoft.com/office/powerpoint/2010/main" val="3638951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496C7-BDD1-98A1-BB24-B9AC7FEBF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Conceptual replication of CHAOS &amp; threat associations with absorption (via AIMS)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D53FC9-EF33-66A7-656E-7FC502F9BE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78" b="12960"/>
          <a:stretch/>
        </p:blipFill>
        <p:spPr>
          <a:xfrm>
            <a:off x="3272140" y="1906241"/>
            <a:ext cx="6201044" cy="440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018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260</Words>
  <Application>Microsoft Macintosh PowerPoint</Application>
  <PresentationFormat>Widescreen</PresentationFormat>
  <Paragraphs>25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AIMS Paper Figures</vt:lpstr>
      <vt:lpstr>Study 1 move to conceptual organization</vt:lpstr>
      <vt:lpstr>Results Outline</vt:lpstr>
      <vt:lpstr>ELA &amp; Mental Health Outcomes Table</vt:lpstr>
      <vt:lpstr>All dimensions of ELA are positively associated with reports of absorption into music </vt:lpstr>
      <vt:lpstr>Absorption into music positively related to both healthy &amp; unhealthy music usage</vt:lpstr>
      <vt:lpstr>Absorption also positively related to resilience</vt:lpstr>
      <vt:lpstr>Study 2</vt:lpstr>
      <vt:lpstr>Conceptual replication of CHAOS &amp; threat associations with absorption (via AIMS)</vt:lpstr>
      <vt:lpstr>Absorption into music associated with using music for escapism </vt:lpstr>
      <vt:lpstr>Absorption mediates the relationship between CHAOS and resilience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AIMS Paper Figures</dc:title>
  <dc:creator>Nicholas Kathios</dc:creator>
  <cp:lastModifiedBy>Nicholas Kathios</cp:lastModifiedBy>
  <cp:revision>6</cp:revision>
  <dcterms:created xsi:type="dcterms:W3CDTF">2023-09-28T02:41:43Z</dcterms:created>
  <dcterms:modified xsi:type="dcterms:W3CDTF">2023-10-30T21:15:45Z</dcterms:modified>
</cp:coreProperties>
</file>